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9" r:id="rId3"/>
  </p:sldMasterIdLst>
  <p:notesMasterIdLst>
    <p:notesMasterId r:id="rId29"/>
  </p:notesMasterIdLst>
  <p:sldIdLst>
    <p:sldId id="281" r:id="rId4"/>
    <p:sldId id="275" r:id="rId5"/>
    <p:sldId id="302" r:id="rId6"/>
    <p:sldId id="307" r:id="rId7"/>
    <p:sldId id="299" r:id="rId8"/>
    <p:sldId id="303" r:id="rId9"/>
    <p:sldId id="304" r:id="rId10"/>
    <p:sldId id="300" r:id="rId11"/>
    <p:sldId id="301" r:id="rId12"/>
    <p:sldId id="305" r:id="rId13"/>
    <p:sldId id="306" r:id="rId14"/>
    <p:sldId id="309" r:id="rId15"/>
    <p:sldId id="310" r:id="rId16"/>
    <p:sldId id="311" r:id="rId17"/>
    <p:sldId id="312" r:id="rId18"/>
    <p:sldId id="313" r:id="rId19"/>
    <p:sldId id="314" r:id="rId20"/>
    <p:sldId id="315" r:id="rId21"/>
    <p:sldId id="316" r:id="rId22"/>
    <p:sldId id="322" r:id="rId23"/>
    <p:sldId id="319" r:id="rId24"/>
    <p:sldId id="323" r:id="rId25"/>
    <p:sldId id="324" r:id="rId26"/>
    <p:sldId id="318" r:id="rId27"/>
    <p:sldId id="283"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578"/>
    <a:srgbClr val="415054"/>
    <a:srgbClr val="0000FF"/>
    <a:srgbClr val="1C896F"/>
    <a:srgbClr val="B5C53A"/>
    <a:srgbClr val="004279"/>
    <a:srgbClr val="F3731F"/>
    <a:srgbClr val="EEC402"/>
    <a:srgbClr val="F37320"/>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385C5B-BFD2-469E-9E85-D80B6A722D9D}" v="7" dt="2024-05-16T19:45:51.5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6" autoAdjust="0"/>
    <p:restoredTop sz="86387" autoAdjust="0"/>
  </p:normalViewPr>
  <p:slideViewPr>
    <p:cSldViewPr snapToGrid="0">
      <p:cViewPr varScale="1">
        <p:scale>
          <a:sx n="73" d="100"/>
          <a:sy n="73" d="100"/>
        </p:scale>
        <p:origin x="139" y="77"/>
      </p:cViewPr>
      <p:guideLst/>
    </p:cSldViewPr>
  </p:slideViewPr>
  <p:outlineViewPr>
    <p:cViewPr>
      <p:scale>
        <a:sx n="33" d="100"/>
        <a:sy n="33" d="100"/>
      </p:scale>
      <p:origin x="0" y="-2568"/>
    </p:cViewPr>
  </p:outlin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presProps" Target="pres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21A644-78A8-6141-BB86-DA8D1841F0DC}" type="datetimeFigureOut">
              <a:rPr lang="en-US" smtClean="0"/>
              <a:t>8/21/2024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F34137-270D-F84C-A8B7-76ABB089D054}" type="slidenum">
              <a:rPr lang="en-US" smtClean="0"/>
              <a:t>‹#›</a:t>
            </a:fld>
            <a:endParaRPr lang="en-US"/>
          </a:p>
        </p:txBody>
      </p:sp>
    </p:spTree>
    <p:extLst>
      <p:ext uri="{BB962C8B-B14F-4D97-AF65-F5344CB8AC3E}">
        <p14:creationId xmlns:p14="http://schemas.microsoft.com/office/powerpoint/2010/main" val="5301684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training provides guidance on the program requirements of the FFVP. Please review each slide thoroughly and if you have any questions, please contact Ty Guthrie at Ty.Guthrie@FDACS.gov, Rick Parks at Richard.Parks@fdacs.gov or your assigned Program Implementation/Sponsor Representative.</a:t>
            </a:r>
          </a:p>
        </p:txBody>
      </p:sp>
      <p:sp>
        <p:nvSpPr>
          <p:cNvPr id="4" name="Slide Number Placeholder 3"/>
          <p:cNvSpPr>
            <a:spLocks noGrp="1"/>
          </p:cNvSpPr>
          <p:nvPr>
            <p:ph type="sldNum" sz="quarter" idx="5"/>
          </p:nvPr>
        </p:nvSpPr>
        <p:spPr/>
        <p:txBody>
          <a:bodyPr/>
          <a:lstStyle/>
          <a:p>
            <a:fld id="{1BF34137-270D-F84C-A8B7-76ABB089D054}" type="slidenum">
              <a:rPr lang="en-US" smtClean="0"/>
              <a:t>1</a:t>
            </a:fld>
            <a:endParaRPr lang="en-US"/>
          </a:p>
        </p:txBody>
      </p:sp>
    </p:spTree>
    <p:extLst>
      <p:ext uri="{BB962C8B-B14F-4D97-AF65-F5344CB8AC3E}">
        <p14:creationId xmlns:p14="http://schemas.microsoft.com/office/powerpoint/2010/main" val="2474372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is a United States Department of Agriculture (USDA) program that focuses on creating healthier school environments by providing healthy food choices during the school during times other than school lunch, and breakfast and afterschool snack as applicable. Thew FFVP program makes a difference in children’s exposure to fresh fruits and vegetables and impacts their present and future health.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FFVP shows children that fresh fruits and vegetables are healthy and tasty alternatives to snacks high in fat, sugar, or salt.  </a:t>
            </a:r>
            <a:endParaRPr lang="en-US" sz="1200" dirty="0"/>
          </a:p>
        </p:txBody>
      </p:sp>
      <p:sp>
        <p:nvSpPr>
          <p:cNvPr id="4" name="Slide Number Placeholder 3"/>
          <p:cNvSpPr>
            <a:spLocks noGrp="1"/>
          </p:cNvSpPr>
          <p:nvPr>
            <p:ph type="sldNum" sz="quarter" idx="5"/>
          </p:nvPr>
        </p:nvSpPr>
        <p:spPr/>
        <p:txBody>
          <a:bodyPr/>
          <a:lstStyle/>
          <a:p>
            <a:fld id="{1BF34137-270D-F84C-A8B7-76ABB089D054}" type="slidenum">
              <a:rPr lang="en-US" smtClean="0"/>
              <a:t>2</a:t>
            </a:fld>
            <a:endParaRPr lang="en-US"/>
          </a:p>
        </p:txBody>
      </p:sp>
    </p:spTree>
    <p:extLst>
      <p:ext uri="{BB962C8B-B14F-4D97-AF65-F5344CB8AC3E}">
        <p14:creationId xmlns:p14="http://schemas.microsoft.com/office/powerpoint/2010/main" val="35236511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3</a:t>
            </a:fld>
            <a:endParaRPr lang="en-US"/>
          </a:p>
        </p:txBody>
      </p:sp>
    </p:spTree>
    <p:extLst>
      <p:ext uri="{BB962C8B-B14F-4D97-AF65-F5344CB8AC3E}">
        <p14:creationId xmlns:p14="http://schemas.microsoft.com/office/powerpoint/2010/main" val="3678538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intended for the general teacher population, other adults in the school, or community residents.</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4</a:t>
            </a:fld>
            <a:endParaRPr lang="en-US"/>
          </a:p>
        </p:txBody>
      </p:sp>
    </p:spTree>
    <p:extLst>
      <p:ext uri="{BB962C8B-B14F-4D97-AF65-F5344CB8AC3E}">
        <p14:creationId xmlns:p14="http://schemas.microsoft.com/office/powerpoint/2010/main" val="1108968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Sponsors not able to use all allocated funds from the July allocation, please notify the State Agency as soon as possible so those funds will be added to the October allocation upon USDA’s approval.</a:t>
            </a:r>
            <a:endParaRPr lang="en-US" sz="1200" dirty="0">
              <a:solidFill>
                <a:schemeClr val="tx2"/>
              </a:solidFill>
            </a:endParaRP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5</a:t>
            </a:fld>
            <a:endParaRPr lang="en-US"/>
          </a:p>
        </p:txBody>
      </p:sp>
    </p:spTree>
    <p:extLst>
      <p:ext uri="{BB962C8B-B14F-4D97-AF65-F5344CB8AC3E}">
        <p14:creationId xmlns:p14="http://schemas.microsoft.com/office/powerpoint/2010/main" val="2482363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342900" indent="-342900">
              <a:defRPr/>
            </a:pPr>
            <a:r>
              <a:rPr lang="en-US" dirty="0"/>
              <a:t>During the school day. What does that look like?:</a:t>
            </a:r>
          </a:p>
          <a:p>
            <a:pPr marL="342900" indent="-342900">
              <a:defRPr/>
            </a:pPr>
            <a:endParaRPr lang="en-US" dirty="0"/>
          </a:p>
          <a:p>
            <a:pPr marL="342900" indent="-342900">
              <a:defRPr/>
            </a:pPr>
            <a:r>
              <a:rPr lang="en-US" dirty="0"/>
              <a:t>Cannot be after the school day ends and should not be during or in conjunction with students’ access to their lunch and breakfast service times. </a:t>
            </a:r>
          </a:p>
          <a:p>
            <a:pPr marL="342900" indent="-342900">
              <a:defRPr/>
            </a:pPr>
            <a:endParaRPr lang="en-US" dirty="0"/>
          </a:p>
          <a:p>
            <a:pPr marL="342900" indent="-342900">
              <a:defRPr/>
            </a:pPr>
            <a:r>
              <a:rPr lang="en-US" dirty="0"/>
              <a:t>May serve once a day for smaller schools or multiple times during the day for larger schools or schools with several buildings on campus.</a:t>
            </a:r>
          </a:p>
          <a:p>
            <a:pPr marL="342900" indent="-342900">
              <a:defRPr/>
            </a:pPr>
            <a:endParaRPr lang="en-US" dirty="0"/>
          </a:p>
          <a:p>
            <a:pPr marL="342900" indent="-342900">
              <a:defRPr/>
            </a:pPr>
            <a:r>
              <a:rPr lang="en-US" dirty="0"/>
              <a:t>May plan and offer staggered times and/or locations to help ensure students have access to their FFVP “snack” times.</a:t>
            </a:r>
          </a:p>
        </p:txBody>
      </p:sp>
      <p:sp>
        <p:nvSpPr>
          <p:cNvPr id="4" name="Slide Number Placeholder 3"/>
          <p:cNvSpPr>
            <a:spLocks noGrp="1"/>
          </p:cNvSpPr>
          <p:nvPr>
            <p:ph type="sldNum" sz="quarter" idx="5"/>
          </p:nvPr>
        </p:nvSpPr>
        <p:spPr/>
        <p:txBody>
          <a:bodyPr/>
          <a:lstStyle/>
          <a:p>
            <a:fld id="{1BF34137-270D-F84C-A8B7-76ABB089D054}" type="slidenum">
              <a:rPr lang="en-US" smtClean="0"/>
              <a:t>6</a:t>
            </a:fld>
            <a:endParaRPr lang="en-US"/>
          </a:p>
        </p:txBody>
      </p:sp>
    </p:spTree>
    <p:extLst>
      <p:ext uri="{BB962C8B-B14F-4D97-AF65-F5344CB8AC3E}">
        <p14:creationId xmlns:p14="http://schemas.microsoft.com/office/powerpoint/2010/main" val="4451094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most successful distribution areas are places where children can easily consume the fruits/vegetables. Most commonly seen are classroom settings when the teacher can provide the FFVP snack in conjunction with the nutrition education component.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through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7</a:t>
            </a:fld>
            <a:endParaRPr lang="en-US"/>
          </a:p>
        </p:txBody>
      </p:sp>
    </p:spTree>
    <p:extLst>
      <p:ext uri="{BB962C8B-B14F-4D97-AF65-F5344CB8AC3E}">
        <p14:creationId xmlns:p14="http://schemas.microsoft.com/office/powerpoint/2010/main" val="724152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while ready-made produce trays or pre-packaged portions are allowable, these items bring added convenience but also added expense. Consider a mix of bulk produce purchases and convenience items considering any added staff time, knife skills and/or available equipment for in-house processing and preparation of planned portions.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Read/review Slide as needed</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8</a:t>
            </a:fld>
            <a:endParaRPr lang="en-US"/>
          </a:p>
        </p:txBody>
      </p:sp>
    </p:spTree>
    <p:extLst>
      <p:ext uri="{BB962C8B-B14F-4D97-AF65-F5344CB8AC3E}">
        <p14:creationId xmlns:p14="http://schemas.microsoft.com/office/powerpoint/2010/main" val="3813722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9</a:t>
            </a:fld>
            <a:endParaRPr lang="en-US"/>
          </a:p>
        </p:txBody>
      </p:sp>
    </p:spTree>
    <p:extLst>
      <p:ext uri="{BB962C8B-B14F-4D97-AF65-F5344CB8AC3E}">
        <p14:creationId xmlns:p14="http://schemas.microsoft.com/office/powerpoint/2010/main" val="2151729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a:p>
            <a:r>
              <a:rPr lang="en-US" dirty="0"/>
              <a:t>The FFVP introduces children to new and different fresh fruits and vegetables, like kiwi, star fruit, pomegranate, rutabaga, and kohlrabi.</a:t>
            </a:r>
          </a:p>
        </p:txBody>
      </p:sp>
      <p:sp>
        <p:nvSpPr>
          <p:cNvPr id="4" name="Slide Number Placeholder 3"/>
          <p:cNvSpPr>
            <a:spLocks noGrp="1"/>
          </p:cNvSpPr>
          <p:nvPr>
            <p:ph type="sldNum" sz="quarter" idx="5"/>
          </p:nvPr>
        </p:nvSpPr>
        <p:spPr/>
        <p:txBody>
          <a:bodyPr/>
          <a:lstStyle/>
          <a:p>
            <a:fld id="{1BF34137-270D-F84C-A8B7-76ABB089D054}" type="slidenum">
              <a:rPr lang="en-US" smtClean="0"/>
              <a:t>10</a:t>
            </a:fld>
            <a:endParaRPr lang="en-US"/>
          </a:p>
        </p:txBody>
      </p:sp>
    </p:spTree>
    <p:extLst>
      <p:ext uri="{BB962C8B-B14F-4D97-AF65-F5344CB8AC3E}">
        <p14:creationId xmlns:p14="http://schemas.microsoft.com/office/powerpoint/2010/main" val="2189058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Items shown on the slide are from USDA and is intended to be a guide of items that cannot be offered.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Many of the foods in the list on the slide are nutritious but also common items and do not adhere to the program goal of introducing children to new and different varieties of fresh fruits and vegetables.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non‐food items, except those allowed under administrative/operational costs,</a:t>
            </a:r>
            <a:r>
              <a:rPr lang="en-US" sz="1200" dirty="0"/>
              <a:t> are also not allowed. </a:t>
            </a:r>
          </a:p>
          <a:p>
            <a:endParaRPr lang="en-US" dirty="0"/>
          </a:p>
          <a:p>
            <a:r>
              <a:rPr lang="en-US" dirty="0"/>
              <a:t>If you have any questions about which fruits and vegetables to purchase for the FFVP, contact FNW for guidance and technical assistance before making purchases.  </a:t>
            </a:r>
          </a:p>
        </p:txBody>
      </p:sp>
      <p:sp>
        <p:nvSpPr>
          <p:cNvPr id="4" name="Slide Number Placeholder 3"/>
          <p:cNvSpPr>
            <a:spLocks noGrp="1"/>
          </p:cNvSpPr>
          <p:nvPr>
            <p:ph type="sldNum" sz="quarter" idx="5"/>
          </p:nvPr>
        </p:nvSpPr>
        <p:spPr/>
        <p:txBody>
          <a:bodyPr/>
          <a:lstStyle/>
          <a:p>
            <a:fld id="{1BF34137-270D-F84C-A8B7-76ABB089D054}" type="slidenum">
              <a:rPr lang="en-US" smtClean="0"/>
              <a:t>11</a:t>
            </a:fld>
            <a:endParaRPr lang="en-US"/>
          </a:p>
        </p:txBody>
      </p:sp>
    </p:spTree>
    <p:extLst>
      <p:ext uri="{BB962C8B-B14F-4D97-AF65-F5344CB8AC3E}">
        <p14:creationId xmlns:p14="http://schemas.microsoft.com/office/powerpoint/2010/main" val="736839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12</a:t>
            </a:fld>
            <a:endParaRPr lang="en-US"/>
          </a:p>
        </p:txBody>
      </p:sp>
    </p:spTree>
    <p:extLst>
      <p:ext uri="{BB962C8B-B14F-4D97-AF65-F5344CB8AC3E}">
        <p14:creationId xmlns:p14="http://schemas.microsoft.com/office/powerpoint/2010/main" val="2640741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13</a:t>
            </a:fld>
            <a:endParaRPr lang="en-US"/>
          </a:p>
        </p:txBody>
      </p:sp>
    </p:spTree>
    <p:extLst>
      <p:ext uri="{BB962C8B-B14F-4D97-AF65-F5344CB8AC3E}">
        <p14:creationId xmlns:p14="http://schemas.microsoft.com/office/powerpoint/2010/main" val="38266585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/review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14</a:t>
            </a:fld>
            <a:endParaRPr lang="en-US"/>
          </a:p>
        </p:txBody>
      </p:sp>
    </p:spTree>
    <p:extLst>
      <p:ext uri="{BB962C8B-B14F-4D97-AF65-F5344CB8AC3E}">
        <p14:creationId xmlns:p14="http://schemas.microsoft.com/office/powerpoint/2010/main" val="2411555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15</a:t>
            </a:fld>
            <a:endParaRPr lang="en-US"/>
          </a:p>
        </p:txBody>
      </p:sp>
    </p:spTree>
    <p:extLst>
      <p:ext uri="{BB962C8B-B14F-4D97-AF65-F5344CB8AC3E}">
        <p14:creationId xmlns:p14="http://schemas.microsoft.com/office/powerpoint/2010/main" val="3998401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Engage and enhance nutrition related activities and promoting a healthy school meals environment can involve everyone on campus.</a:t>
            </a:r>
          </a:p>
          <a:p>
            <a:endParaRPr lang="en-US" dirty="0"/>
          </a:p>
          <a:p>
            <a:r>
              <a:rPr lang="en-US" b="1" i="1" dirty="0"/>
              <a:t>Read Slide</a:t>
            </a:r>
          </a:p>
          <a:p>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Having staff or FFVP community partners dress up as a food character or “Nutrition Detective” can help bring attention to featured FFVP fruits and vegetables with a self-created “Nutrition Detective” character to search for good tasters and promote nutrition “nuggets” and enhance nutrition education activities.</a:t>
            </a:r>
            <a:endParaRPr lang="en-US" b="1" i="1" dirty="0"/>
          </a:p>
        </p:txBody>
      </p:sp>
      <p:sp>
        <p:nvSpPr>
          <p:cNvPr id="4" name="Slide Number Placeholder 3"/>
          <p:cNvSpPr>
            <a:spLocks noGrp="1"/>
          </p:cNvSpPr>
          <p:nvPr>
            <p:ph type="sldNum" sz="quarter" idx="5"/>
          </p:nvPr>
        </p:nvSpPr>
        <p:spPr/>
        <p:txBody>
          <a:bodyPr/>
          <a:lstStyle/>
          <a:p>
            <a:fld id="{1BF34137-270D-F84C-A8B7-76ABB089D054}" type="slidenum">
              <a:rPr lang="en-US" smtClean="0"/>
              <a:t>16</a:t>
            </a:fld>
            <a:endParaRPr lang="en-US"/>
          </a:p>
        </p:txBody>
      </p:sp>
    </p:spTree>
    <p:extLst>
      <p:ext uri="{BB962C8B-B14F-4D97-AF65-F5344CB8AC3E}">
        <p14:creationId xmlns:p14="http://schemas.microsoft.com/office/powerpoint/2010/main" val="35934402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17</a:t>
            </a:fld>
            <a:endParaRPr lang="en-US"/>
          </a:p>
        </p:txBody>
      </p:sp>
    </p:spTree>
    <p:extLst>
      <p:ext uri="{BB962C8B-B14F-4D97-AF65-F5344CB8AC3E}">
        <p14:creationId xmlns:p14="http://schemas.microsoft.com/office/powerpoint/2010/main" val="1142693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18</a:t>
            </a:fld>
            <a:endParaRPr lang="en-US"/>
          </a:p>
        </p:txBody>
      </p:sp>
    </p:spTree>
    <p:extLst>
      <p:ext uri="{BB962C8B-B14F-4D97-AF65-F5344CB8AC3E}">
        <p14:creationId xmlns:p14="http://schemas.microsoft.com/office/powerpoint/2010/main" val="36072977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19</a:t>
            </a:fld>
            <a:endParaRPr lang="en-US"/>
          </a:p>
        </p:txBody>
      </p:sp>
    </p:spTree>
    <p:extLst>
      <p:ext uri="{BB962C8B-B14F-4D97-AF65-F5344CB8AC3E}">
        <p14:creationId xmlns:p14="http://schemas.microsoft.com/office/powerpoint/2010/main" val="24488299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20</a:t>
            </a:fld>
            <a:endParaRPr lang="en-US"/>
          </a:p>
        </p:txBody>
      </p:sp>
    </p:spTree>
    <p:extLst>
      <p:ext uri="{BB962C8B-B14F-4D97-AF65-F5344CB8AC3E}">
        <p14:creationId xmlns:p14="http://schemas.microsoft.com/office/powerpoint/2010/main" val="121836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FFVP application in FANS is site based when it comes to program implementation questions for each site.</a:t>
            </a:r>
          </a:p>
          <a:p>
            <a:endParaRPr lang="en-US" dirty="0"/>
          </a:p>
          <a:p>
            <a:r>
              <a:rPr lang="en-US" dirty="0"/>
              <a:t>Implementation Questions 1 through 3 are show on this screen and must be answered before proceeding to the next section and includes drop down question box, fill in the blank/free form text and check box items.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21</a:t>
            </a:fld>
            <a:endParaRPr lang="en-US"/>
          </a:p>
        </p:txBody>
      </p:sp>
    </p:spTree>
    <p:extLst>
      <p:ext uri="{BB962C8B-B14F-4D97-AF65-F5344CB8AC3E}">
        <p14:creationId xmlns:p14="http://schemas.microsoft.com/office/powerpoint/2010/main" val="85931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Implementation Questions 4-6 are fill in the blank/free form and are required and related to Nutrition Education activities programs must think through. Updates can be made at anytime as program needs and resources change or become available.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Read Slide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22</a:t>
            </a:fld>
            <a:endParaRPr lang="en-US"/>
          </a:p>
        </p:txBody>
      </p:sp>
    </p:spTree>
    <p:extLst>
      <p:ext uri="{BB962C8B-B14F-4D97-AF65-F5344CB8AC3E}">
        <p14:creationId xmlns:p14="http://schemas.microsoft.com/office/powerpoint/2010/main" val="3935460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Implementation Questions 7-9 are fill in the blank/free form and are required and related to program promotion, any anticipated equipment needs, and purchasing produce resources.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All modules should be submitted and will show on the assigned Program Eligibility Team Representative’s dashboard to review and approve.</a:t>
            </a:r>
          </a:p>
          <a:p>
            <a:endParaRPr lang="en-US" dirty="0"/>
          </a:p>
        </p:txBody>
      </p:sp>
      <p:sp>
        <p:nvSpPr>
          <p:cNvPr id="4" name="Slide Number Placeholder 3"/>
          <p:cNvSpPr>
            <a:spLocks noGrp="1"/>
          </p:cNvSpPr>
          <p:nvPr>
            <p:ph type="sldNum" sz="quarter" idx="5"/>
          </p:nvPr>
        </p:nvSpPr>
        <p:spPr/>
        <p:txBody>
          <a:bodyPr/>
          <a:lstStyle/>
          <a:p>
            <a:fld id="{1BF34137-270D-F84C-A8B7-76ABB089D054}" type="slidenum">
              <a:rPr lang="en-US" smtClean="0"/>
              <a:t>23</a:t>
            </a:fld>
            <a:endParaRPr lang="en-US"/>
          </a:p>
        </p:txBody>
      </p:sp>
    </p:spTree>
    <p:extLst>
      <p:ext uri="{BB962C8B-B14F-4D97-AF65-F5344CB8AC3E}">
        <p14:creationId xmlns:p14="http://schemas.microsoft.com/office/powerpoint/2010/main" val="682828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resources are provided on this slide as hyperlinks accessible for reviewing program materials and developing a list of possible fruit/vegetable menu items to offer.</a:t>
            </a:r>
          </a:p>
          <a:p>
            <a:endParaRPr lang="en-US" dirty="0"/>
          </a:p>
          <a:p>
            <a:r>
              <a:rPr lang="en-US" dirty="0"/>
              <a:t>FNW contact for additional information is provided as well.</a:t>
            </a:r>
          </a:p>
        </p:txBody>
      </p:sp>
      <p:sp>
        <p:nvSpPr>
          <p:cNvPr id="4" name="Slide Number Placeholder 3"/>
          <p:cNvSpPr>
            <a:spLocks noGrp="1"/>
          </p:cNvSpPr>
          <p:nvPr>
            <p:ph type="sldNum" sz="quarter" idx="5"/>
          </p:nvPr>
        </p:nvSpPr>
        <p:spPr/>
        <p:txBody>
          <a:bodyPr/>
          <a:lstStyle/>
          <a:p>
            <a:fld id="{1BF34137-270D-F84C-A8B7-76ABB089D054}" type="slidenum">
              <a:rPr lang="en-US" smtClean="0"/>
              <a:t>24</a:t>
            </a:fld>
            <a:endParaRPr lang="en-US"/>
          </a:p>
        </p:txBody>
      </p:sp>
    </p:spTree>
    <p:extLst>
      <p:ext uri="{BB962C8B-B14F-4D97-AF65-F5344CB8AC3E}">
        <p14:creationId xmlns:p14="http://schemas.microsoft.com/office/powerpoint/2010/main" val="14792212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This concludes this presentation. Please contact our office for any additional questions or needs and thank for your time to attend/review the FFVP materials.</a:t>
            </a:r>
          </a:p>
          <a:p>
            <a:endParaRPr lang="en-US" dirty="0"/>
          </a:p>
          <a:p>
            <a:r>
              <a:rPr lang="en-US" dirty="0"/>
              <a:t>For additional questions or needs, please contact Ty Guthrie at Ty.Guthrie@FDACS.gov, Rick Parks at Richard.Parks@fdacs.gov or your assigned Program Implementation/Sponsor Representative.</a:t>
            </a:r>
          </a:p>
        </p:txBody>
      </p:sp>
      <p:sp>
        <p:nvSpPr>
          <p:cNvPr id="4" name="Slide Number Placeholder 3"/>
          <p:cNvSpPr>
            <a:spLocks noGrp="1"/>
          </p:cNvSpPr>
          <p:nvPr>
            <p:ph type="sldNum" sz="quarter" idx="5"/>
          </p:nvPr>
        </p:nvSpPr>
        <p:spPr/>
        <p:txBody>
          <a:bodyPr/>
          <a:lstStyle/>
          <a:p>
            <a:fld id="{1BF34137-270D-F84C-A8B7-76ABB089D054}" type="slidenum">
              <a:rPr lang="en-US" smtClean="0"/>
              <a:t>25</a:t>
            </a:fld>
            <a:endParaRPr lang="en-US"/>
          </a:p>
        </p:txBody>
      </p:sp>
    </p:spTree>
    <p:extLst>
      <p:ext uri="{BB962C8B-B14F-4D97-AF65-F5344CB8AC3E}">
        <p14:creationId xmlns:p14="http://schemas.microsoft.com/office/powerpoint/2010/main" val="393191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Rectangle 6">
            <a:extLst>
              <a:ext uri="{FF2B5EF4-FFF2-40B4-BE49-F238E27FC236}">
                <a16:creationId xmlns:a16="http://schemas.microsoft.com/office/drawing/2014/main" id="{2B223E77-D0B5-369C-19FC-E688E9B61618}"/>
              </a:ext>
            </a:extLst>
          </p:cNvPr>
          <p:cNvSpPr/>
          <p:nvPr userDrawn="1"/>
        </p:nvSpPr>
        <p:spPr>
          <a:xfrm>
            <a:off x="0" y="6600497"/>
            <a:ext cx="9144000" cy="257503"/>
          </a:xfrm>
          <a:prstGeom prst="rect">
            <a:avLst/>
          </a:prstGeom>
          <a:solidFill>
            <a:srgbClr val="004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904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7748A3-1944-AB88-1734-AB62E8AAA612}"/>
              </a:ext>
            </a:extLst>
          </p:cNvPr>
          <p:cNvSpPr/>
          <p:nvPr userDrawn="1"/>
        </p:nvSpPr>
        <p:spPr>
          <a:xfrm>
            <a:off x="0" y="6600496"/>
            <a:ext cx="9144000" cy="257504"/>
          </a:xfrm>
          <a:prstGeom prst="rect">
            <a:avLst/>
          </a:prstGeom>
          <a:solidFill>
            <a:srgbClr val="1C89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1680499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90045B7-62E7-4338-3778-CFE3303ED326}"/>
              </a:ext>
            </a:extLst>
          </p:cNvPr>
          <p:cNvSpPr/>
          <p:nvPr userDrawn="1"/>
        </p:nvSpPr>
        <p:spPr>
          <a:xfrm>
            <a:off x="-29083" y="-34820"/>
            <a:ext cx="5043427" cy="6915158"/>
          </a:xfrm>
          <a:custGeom>
            <a:avLst/>
            <a:gdLst>
              <a:gd name="connsiteX0" fmla="*/ 0 w 10685417"/>
              <a:gd name="connsiteY0" fmla="*/ 5342709 h 10685417"/>
              <a:gd name="connsiteX1" fmla="*/ 5342709 w 10685417"/>
              <a:gd name="connsiteY1" fmla="*/ 0 h 10685417"/>
              <a:gd name="connsiteX2" fmla="*/ 10685418 w 10685417"/>
              <a:gd name="connsiteY2" fmla="*/ 5342709 h 10685417"/>
              <a:gd name="connsiteX3" fmla="*/ 5342709 w 10685417"/>
              <a:gd name="connsiteY3" fmla="*/ 10685418 h 10685417"/>
              <a:gd name="connsiteX4" fmla="*/ 0 w 10685417"/>
              <a:gd name="connsiteY4" fmla="*/ 5342709 h 10685417"/>
              <a:gd name="connsiteX0" fmla="*/ 0 w 10898701"/>
              <a:gd name="connsiteY0" fmla="*/ 5466363 h 10809072"/>
              <a:gd name="connsiteX1" fmla="*/ 5342709 w 10898701"/>
              <a:gd name="connsiteY1" fmla="*/ 123654 h 10809072"/>
              <a:gd name="connsiteX2" fmla="*/ 9400903 w 10898701"/>
              <a:gd name="connsiteY2" fmla="*/ 2011237 h 10809072"/>
              <a:gd name="connsiteX3" fmla="*/ 10685418 w 10898701"/>
              <a:gd name="connsiteY3" fmla="*/ 5466363 h 10809072"/>
              <a:gd name="connsiteX4" fmla="*/ 5342709 w 10898701"/>
              <a:gd name="connsiteY4" fmla="*/ 10809072 h 10809072"/>
              <a:gd name="connsiteX5" fmla="*/ 0 w 10898701"/>
              <a:gd name="connsiteY5" fmla="*/ 5466363 h 10809072"/>
              <a:gd name="connsiteX0" fmla="*/ 0 w 10699140"/>
              <a:gd name="connsiteY0" fmla="*/ 5466363 h 10914765"/>
              <a:gd name="connsiteX1" fmla="*/ 5342709 w 10699140"/>
              <a:gd name="connsiteY1" fmla="*/ 123654 h 10914765"/>
              <a:gd name="connsiteX2" fmla="*/ 9400903 w 10699140"/>
              <a:gd name="connsiteY2" fmla="*/ 2011237 h 10914765"/>
              <a:gd name="connsiteX3" fmla="*/ 10685418 w 10699140"/>
              <a:gd name="connsiteY3" fmla="*/ 5466363 h 10914765"/>
              <a:gd name="connsiteX4" fmla="*/ 8773886 w 10699140"/>
              <a:gd name="connsiteY4" fmla="*/ 8751671 h 10914765"/>
              <a:gd name="connsiteX5" fmla="*/ 5342709 w 10699140"/>
              <a:gd name="connsiteY5" fmla="*/ 10809072 h 10914765"/>
              <a:gd name="connsiteX6" fmla="*/ 0 w 10699140"/>
              <a:gd name="connsiteY6" fmla="*/ 5466363 h 10914765"/>
              <a:gd name="connsiteX0" fmla="*/ 258330 w 10957470"/>
              <a:gd name="connsiteY0" fmla="*/ 3992351 h 9440753"/>
              <a:gd name="connsiteX1" fmla="*/ 2648833 w 10957470"/>
              <a:gd name="connsiteY1" fmla="*/ 582945 h 9440753"/>
              <a:gd name="connsiteX2" fmla="*/ 9659233 w 10957470"/>
              <a:gd name="connsiteY2" fmla="*/ 537225 h 9440753"/>
              <a:gd name="connsiteX3" fmla="*/ 10943748 w 10957470"/>
              <a:gd name="connsiteY3" fmla="*/ 3992351 h 9440753"/>
              <a:gd name="connsiteX4" fmla="*/ 9032216 w 10957470"/>
              <a:gd name="connsiteY4" fmla="*/ 7277659 h 9440753"/>
              <a:gd name="connsiteX5" fmla="*/ 5601039 w 10957470"/>
              <a:gd name="connsiteY5" fmla="*/ 9335060 h 9440753"/>
              <a:gd name="connsiteX6" fmla="*/ 258330 w 10957470"/>
              <a:gd name="connsiteY6" fmla="*/ 3992351 h 9440753"/>
              <a:gd name="connsiteX0" fmla="*/ 746876 w 8885696"/>
              <a:gd name="connsiteY0" fmla="*/ 4433043 h 9443090"/>
              <a:gd name="connsiteX1" fmla="*/ 577059 w 8885696"/>
              <a:gd name="connsiteY1" fmla="*/ 605626 h 9443090"/>
              <a:gd name="connsiteX2" fmla="*/ 7587459 w 8885696"/>
              <a:gd name="connsiteY2" fmla="*/ 559906 h 9443090"/>
              <a:gd name="connsiteX3" fmla="*/ 8871974 w 8885696"/>
              <a:gd name="connsiteY3" fmla="*/ 4015032 h 9443090"/>
              <a:gd name="connsiteX4" fmla="*/ 6960442 w 8885696"/>
              <a:gd name="connsiteY4" fmla="*/ 7300340 h 9443090"/>
              <a:gd name="connsiteX5" fmla="*/ 3529265 w 8885696"/>
              <a:gd name="connsiteY5" fmla="*/ 9357741 h 9443090"/>
              <a:gd name="connsiteX6" fmla="*/ 746876 w 8885696"/>
              <a:gd name="connsiteY6" fmla="*/ 4433043 h 9443090"/>
              <a:gd name="connsiteX0" fmla="*/ 757195 w 8896015"/>
              <a:gd name="connsiteY0" fmla="*/ 4433043 h 7802247"/>
              <a:gd name="connsiteX1" fmla="*/ 587378 w 8896015"/>
              <a:gd name="connsiteY1" fmla="*/ 605626 h 7802247"/>
              <a:gd name="connsiteX2" fmla="*/ 7597778 w 8896015"/>
              <a:gd name="connsiteY2" fmla="*/ 559906 h 7802247"/>
              <a:gd name="connsiteX3" fmla="*/ 8882293 w 8896015"/>
              <a:gd name="connsiteY3" fmla="*/ 4015032 h 7802247"/>
              <a:gd name="connsiteX4" fmla="*/ 6970761 w 8896015"/>
              <a:gd name="connsiteY4" fmla="*/ 7300340 h 7802247"/>
              <a:gd name="connsiteX5" fmla="*/ 3774715 w 8896015"/>
              <a:gd name="connsiteY5" fmla="*/ 7241558 h 7802247"/>
              <a:gd name="connsiteX6" fmla="*/ 757195 w 8896015"/>
              <a:gd name="connsiteY6" fmla="*/ 4433043 h 7802247"/>
              <a:gd name="connsiteX0" fmla="*/ 697630 w 8836450"/>
              <a:gd name="connsiteY0" fmla="*/ 4433043 h 7877339"/>
              <a:gd name="connsiteX1" fmla="*/ 527813 w 8836450"/>
              <a:gd name="connsiteY1" fmla="*/ 605626 h 7877339"/>
              <a:gd name="connsiteX2" fmla="*/ 7538213 w 8836450"/>
              <a:gd name="connsiteY2" fmla="*/ 559906 h 7877339"/>
              <a:gd name="connsiteX3" fmla="*/ 8822728 w 8836450"/>
              <a:gd name="connsiteY3" fmla="*/ 4015032 h 7877339"/>
              <a:gd name="connsiteX4" fmla="*/ 6911196 w 8836450"/>
              <a:gd name="connsiteY4" fmla="*/ 7300340 h 7877339"/>
              <a:gd name="connsiteX5" fmla="*/ 2278236 w 8836450"/>
              <a:gd name="connsiteY5" fmla="*/ 7424438 h 7877339"/>
              <a:gd name="connsiteX6" fmla="*/ 697630 w 8836450"/>
              <a:gd name="connsiteY6" fmla="*/ 4433043 h 7877339"/>
              <a:gd name="connsiteX0" fmla="*/ 1485 w 8140305"/>
              <a:gd name="connsiteY0" fmla="*/ 4292175 h 7736471"/>
              <a:gd name="connsiteX1" fmla="*/ 1791096 w 8140305"/>
              <a:gd name="connsiteY1" fmla="*/ 882770 h 7736471"/>
              <a:gd name="connsiteX2" fmla="*/ 6842068 w 8140305"/>
              <a:gd name="connsiteY2" fmla="*/ 419038 h 7736471"/>
              <a:gd name="connsiteX3" fmla="*/ 8126583 w 8140305"/>
              <a:gd name="connsiteY3" fmla="*/ 3874164 h 7736471"/>
              <a:gd name="connsiteX4" fmla="*/ 6215051 w 8140305"/>
              <a:gd name="connsiteY4" fmla="*/ 7159472 h 7736471"/>
              <a:gd name="connsiteX5" fmla="*/ 1582091 w 8140305"/>
              <a:gd name="connsiteY5" fmla="*/ 7283570 h 7736471"/>
              <a:gd name="connsiteX6" fmla="*/ 1485 w 8140305"/>
              <a:gd name="connsiteY6" fmla="*/ 4292175 h 7736471"/>
              <a:gd name="connsiteX0" fmla="*/ 140 w 8138960"/>
              <a:gd name="connsiteY0" fmla="*/ 4433043 h 7877339"/>
              <a:gd name="connsiteX1" fmla="*/ 1528494 w 8138960"/>
              <a:gd name="connsiteY1" fmla="*/ 605626 h 7877339"/>
              <a:gd name="connsiteX2" fmla="*/ 6840723 w 8138960"/>
              <a:gd name="connsiteY2" fmla="*/ 559906 h 7877339"/>
              <a:gd name="connsiteX3" fmla="*/ 8125238 w 8138960"/>
              <a:gd name="connsiteY3" fmla="*/ 4015032 h 7877339"/>
              <a:gd name="connsiteX4" fmla="*/ 6213706 w 8138960"/>
              <a:gd name="connsiteY4" fmla="*/ 7300340 h 7877339"/>
              <a:gd name="connsiteX5" fmla="*/ 1580746 w 8138960"/>
              <a:gd name="connsiteY5" fmla="*/ 7424438 h 7877339"/>
              <a:gd name="connsiteX6" fmla="*/ 140 w 8138960"/>
              <a:gd name="connsiteY6" fmla="*/ 4433043 h 7877339"/>
              <a:gd name="connsiteX0" fmla="*/ 213282 w 7124194"/>
              <a:gd name="connsiteY0" fmla="*/ 3634900 h 7882459"/>
              <a:gd name="connsiteX1" fmla="*/ 513728 w 7124194"/>
              <a:gd name="connsiteY1" fmla="*/ 565128 h 7882459"/>
              <a:gd name="connsiteX2" fmla="*/ 5825957 w 7124194"/>
              <a:gd name="connsiteY2" fmla="*/ 519408 h 7882459"/>
              <a:gd name="connsiteX3" fmla="*/ 7110472 w 7124194"/>
              <a:gd name="connsiteY3" fmla="*/ 3974534 h 7882459"/>
              <a:gd name="connsiteX4" fmla="*/ 5198940 w 7124194"/>
              <a:gd name="connsiteY4" fmla="*/ 7259842 h 7882459"/>
              <a:gd name="connsiteX5" fmla="*/ 565980 w 7124194"/>
              <a:gd name="connsiteY5" fmla="*/ 7383940 h 7882459"/>
              <a:gd name="connsiteX6" fmla="*/ 213282 w 7124194"/>
              <a:gd name="connsiteY6" fmla="*/ 3634900 h 7882459"/>
              <a:gd name="connsiteX0" fmla="*/ 649958 w 7208172"/>
              <a:gd name="connsiteY0" fmla="*/ 7605831 h 8306416"/>
              <a:gd name="connsiteX1" fmla="*/ 597706 w 7208172"/>
              <a:gd name="connsiteY1" fmla="*/ 787019 h 8306416"/>
              <a:gd name="connsiteX2" fmla="*/ 5909935 w 7208172"/>
              <a:gd name="connsiteY2" fmla="*/ 741299 h 8306416"/>
              <a:gd name="connsiteX3" fmla="*/ 7194450 w 7208172"/>
              <a:gd name="connsiteY3" fmla="*/ 4196425 h 8306416"/>
              <a:gd name="connsiteX4" fmla="*/ 5282918 w 7208172"/>
              <a:gd name="connsiteY4" fmla="*/ 7481733 h 8306416"/>
              <a:gd name="connsiteX5" fmla="*/ 649958 w 7208172"/>
              <a:gd name="connsiteY5" fmla="*/ 7605831 h 8306416"/>
              <a:gd name="connsiteX0" fmla="*/ 370991 w 6929205"/>
              <a:gd name="connsiteY0" fmla="*/ 7282822 h 7983407"/>
              <a:gd name="connsiteX1" fmla="*/ 318739 w 6929205"/>
              <a:gd name="connsiteY1" fmla="*/ 464010 h 7983407"/>
              <a:gd name="connsiteX2" fmla="*/ 5630968 w 6929205"/>
              <a:gd name="connsiteY2" fmla="*/ 418290 h 7983407"/>
              <a:gd name="connsiteX3" fmla="*/ 6915483 w 6929205"/>
              <a:gd name="connsiteY3" fmla="*/ 3873416 h 7983407"/>
              <a:gd name="connsiteX4" fmla="*/ 5003951 w 6929205"/>
              <a:gd name="connsiteY4" fmla="*/ 7158724 h 7983407"/>
              <a:gd name="connsiteX5" fmla="*/ 370991 w 6929205"/>
              <a:gd name="connsiteY5" fmla="*/ 7282822 h 7983407"/>
              <a:gd name="connsiteX0" fmla="*/ 62314 w 6620528"/>
              <a:gd name="connsiteY0" fmla="*/ 7282822 h 7594208"/>
              <a:gd name="connsiteX1" fmla="*/ 10062 w 6620528"/>
              <a:gd name="connsiteY1" fmla="*/ 464010 h 7594208"/>
              <a:gd name="connsiteX2" fmla="*/ 5322291 w 6620528"/>
              <a:gd name="connsiteY2" fmla="*/ 418290 h 7594208"/>
              <a:gd name="connsiteX3" fmla="*/ 6606806 w 6620528"/>
              <a:gd name="connsiteY3" fmla="*/ 3873416 h 7594208"/>
              <a:gd name="connsiteX4" fmla="*/ 4695274 w 6620528"/>
              <a:gd name="connsiteY4" fmla="*/ 7158724 h 7594208"/>
              <a:gd name="connsiteX5" fmla="*/ 62314 w 6620528"/>
              <a:gd name="connsiteY5" fmla="*/ 7282822 h 7594208"/>
              <a:gd name="connsiteX0" fmla="*/ 62314 w 6620528"/>
              <a:gd name="connsiteY0" fmla="*/ 7282822 h 7594208"/>
              <a:gd name="connsiteX1" fmla="*/ 10062 w 6620528"/>
              <a:gd name="connsiteY1" fmla="*/ 464010 h 7594208"/>
              <a:gd name="connsiteX2" fmla="*/ 5322291 w 6620528"/>
              <a:gd name="connsiteY2" fmla="*/ 418290 h 7594208"/>
              <a:gd name="connsiteX3" fmla="*/ 6606806 w 6620528"/>
              <a:gd name="connsiteY3" fmla="*/ 3873416 h 7594208"/>
              <a:gd name="connsiteX4" fmla="*/ 4695274 w 6620528"/>
              <a:gd name="connsiteY4" fmla="*/ 7158724 h 7594208"/>
              <a:gd name="connsiteX5" fmla="*/ 62314 w 6620528"/>
              <a:gd name="connsiteY5" fmla="*/ 7282822 h 7594208"/>
              <a:gd name="connsiteX0" fmla="*/ 62314 w 6620528"/>
              <a:gd name="connsiteY0" fmla="*/ 7282822 h 7594208"/>
              <a:gd name="connsiteX1" fmla="*/ 10062 w 6620528"/>
              <a:gd name="connsiteY1" fmla="*/ 464010 h 7594208"/>
              <a:gd name="connsiteX2" fmla="*/ 5322291 w 6620528"/>
              <a:gd name="connsiteY2" fmla="*/ 418290 h 7594208"/>
              <a:gd name="connsiteX3" fmla="*/ 6606806 w 6620528"/>
              <a:gd name="connsiteY3" fmla="*/ 3873416 h 7594208"/>
              <a:gd name="connsiteX4" fmla="*/ 4695274 w 6620528"/>
              <a:gd name="connsiteY4" fmla="*/ 7158724 h 7594208"/>
              <a:gd name="connsiteX5" fmla="*/ 62314 w 6620528"/>
              <a:gd name="connsiteY5" fmla="*/ 7282822 h 7594208"/>
              <a:gd name="connsiteX0" fmla="*/ 62314 w 6634293"/>
              <a:gd name="connsiteY0" fmla="*/ 7282822 h 7594208"/>
              <a:gd name="connsiteX1" fmla="*/ 10062 w 6634293"/>
              <a:gd name="connsiteY1" fmla="*/ 464010 h 7594208"/>
              <a:gd name="connsiteX2" fmla="*/ 5322291 w 6634293"/>
              <a:gd name="connsiteY2" fmla="*/ 418290 h 7594208"/>
              <a:gd name="connsiteX3" fmla="*/ 6620873 w 6634293"/>
              <a:gd name="connsiteY3" fmla="*/ 4042228 h 7594208"/>
              <a:gd name="connsiteX4" fmla="*/ 4695274 w 6634293"/>
              <a:gd name="connsiteY4" fmla="*/ 7158724 h 7594208"/>
              <a:gd name="connsiteX5" fmla="*/ 62314 w 6634293"/>
              <a:gd name="connsiteY5" fmla="*/ 7282822 h 7594208"/>
              <a:gd name="connsiteX0" fmla="*/ 62314 w 5948035"/>
              <a:gd name="connsiteY0" fmla="*/ 7282822 h 7594208"/>
              <a:gd name="connsiteX1" fmla="*/ 10062 w 5948035"/>
              <a:gd name="connsiteY1" fmla="*/ 464010 h 7594208"/>
              <a:gd name="connsiteX2" fmla="*/ 5322291 w 5948035"/>
              <a:gd name="connsiteY2" fmla="*/ 418290 h 7594208"/>
              <a:gd name="connsiteX3" fmla="*/ 5819015 w 5948035"/>
              <a:gd name="connsiteY3" fmla="*/ 3577994 h 7594208"/>
              <a:gd name="connsiteX4" fmla="*/ 4695274 w 5948035"/>
              <a:gd name="connsiteY4" fmla="*/ 7158724 h 7594208"/>
              <a:gd name="connsiteX5" fmla="*/ 62314 w 5948035"/>
              <a:gd name="connsiteY5" fmla="*/ 7282822 h 7594208"/>
              <a:gd name="connsiteX0" fmla="*/ 62314 w 6675664"/>
              <a:gd name="connsiteY0" fmla="*/ 7282822 h 7594208"/>
              <a:gd name="connsiteX1" fmla="*/ 10062 w 6675664"/>
              <a:gd name="connsiteY1" fmla="*/ 464010 h 7594208"/>
              <a:gd name="connsiteX2" fmla="*/ 5322291 w 6675664"/>
              <a:gd name="connsiteY2" fmla="*/ 418290 h 7594208"/>
              <a:gd name="connsiteX3" fmla="*/ 6663076 w 6675664"/>
              <a:gd name="connsiteY3" fmla="*/ 3662400 h 7594208"/>
              <a:gd name="connsiteX4" fmla="*/ 4695274 w 6675664"/>
              <a:gd name="connsiteY4" fmla="*/ 7158724 h 7594208"/>
              <a:gd name="connsiteX5" fmla="*/ 62314 w 6675664"/>
              <a:gd name="connsiteY5" fmla="*/ 7282822 h 7594208"/>
              <a:gd name="connsiteX0" fmla="*/ 62314 w 6675664"/>
              <a:gd name="connsiteY0" fmla="*/ 7282822 h 7594208"/>
              <a:gd name="connsiteX1" fmla="*/ 10062 w 6675664"/>
              <a:gd name="connsiteY1" fmla="*/ 464010 h 7594208"/>
              <a:gd name="connsiteX2" fmla="*/ 5322291 w 6675664"/>
              <a:gd name="connsiteY2" fmla="*/ 418290 h 7594208"/>
              <a:gd name="connsiteX3" fmla="*/ 6663076 w 6675664"/>
              <a:gd name="connsiteY3" fmla="*/ 3662400 h 7594208"/>
              <a:gd name="connsiteX4" fmla="*/ 4695274 w 6675664"/>
              <a:gd name="connsiteY4" fmla="*/ 7158724 h 7594208"/>
              <a:gd name="connsiteX5" fmla="*/ 62314 w 6675664"/>
              <a:gd name="connsiteY5" fmla="*/ 7282822 h 7594208"/>
              <a:gd name="connsiteX0" fmla="*/ 62314 w 6665676"/>
              <a:gd name="connsiteY0" fmla="*/ 7282822 h 7594208"/>
              <a:gd name="connsiteX1" fmla="*/ 10062 w 6665676"/>
              <a:gd name="connsiteY1" fmla="*/ 464010 h 7594208"/>
              <a:gd name="connsiteX2" fmla="*/ 5322291 w 6665676"/>
              <a:gd name="connsiteY2" fmla="*/ 418290 h 7594208"/>
              <a:gd name="connsiteX3" fmla="*/ 6663076 w 6665676"/>
              <a:gd name="connsiteY3" fmla="*/ 3662400 h 7594208"/>
              <a:gd name="connsiteX4" fmla="*/ 4695274 w 6665676"/>
              <a:gd name="connsiteY4" fmla="*/ 7158724 h 7594208"/>
              <a:gd name="connsiteX5" fmla="*/ 62314 w 6665676"/>
              <a:gd name="connsiteY5" fmla="*/ 7282822 h 7594208"/>
              <a:gd name="connsiteX0" fmla="*/ 62314 w 6665676"/>
              <a:gd name="connsiteY0" fmla="*/ 6906156 h 7217542"/>
              <a:gd name="connsiteX1" fmla="*/ 10062 w 6665676"/>
              <a:gd name="connsiteY1" fmla="*/ 87344 h 7217542"/>
              <a:gd name="connsiteX2" fmla="*/ 5322291 w 6665676"/>
              <a:gd name="connsiteY2" fmla="*/ 41624 h 7217542"/>
              <a:gd name="connsiteX3" fmla="*/ 6663076 w 6665676"/>
              <a:gd name="connsiteY3" fmla="*/ 3285734 h 7217542"/>
              <a:gd name="connsiteX4" fmla="*/ 4695274 w 6665676"/>
              <a:gd name="connsiteY4" fmla="*/ 6782058 h 7217542"/>
              <a:gd name="connsiteX5" fmla="*/ 62314 w 6665676"/>
              <a:gd name="connsiteY5" fmla="*/ 6906156 h 7217542"/>
              <a:gd name="connsiteX0" fmla="*/ 62314 w 6665707"/>
              <a:gd name="connsiteY0" fmla="*/ 6906156 h 7297572"/>
              <a:gd name="connsiteX1" fmla="*/ 10062 w 6665707"/>
              <a:gd name="connsiteY1" fmla="*/ 87344 h 7297572"/>
              <a:gd name="connsiteX2" fmla="*/ 5322291 w 6665707"/>
              <a:gd name="connsiteY2" fmla="*/ 41624 h 7297572"/>
              <a:gd name="connsiteX3" fmla="*/ 6663076 w 6665707"/>
              <a:gd name="connsiteY3" fmla="*/ 3285734 h 7297572"/>
              <a:gd name="connsiteX4" fmla="*/ 4709342 w 6665707"/>
              <a:gd name="connsiteY4" fmla="*/ 6894599 h 7297572"/>
              <a:gd name="connsiteX5" fmla="*/ 62314 w 6665707"/>
              <a:gd name="connsiteY5" fmla="*/ 6906156 h 7297572"/>
              <a:gd name="connsiteX0" fmla="*/ 62314 w 6665707"/>
              <a:gd name="connsiteY0" fmla="*/ 6906156 h 6915471"/>
              <a:gd name="connsiteX1" fmla="*/ 10062 w 6665707"/>
              <a:gd name="connsiteY1" fmla="*/ 87344 h 6915471"/>
              <a:gd name="connsiteX2" fmla="*/ 5322291 w 6665707"/>
              <a:gd name="connsiteY2" fmla="*/ 41624 h 6915471"/>
              <a:gd name="connsiteX3" fmla="*/ 6663076 w 6665707"/>
              <a:gd name="connsiteY3" fmla="*/ 3285734 h 6915471"/>
              <a:gd name="connsiteX4" fmla="*/ 4709342 w 6665707"/>
              <a:gd name="connsiteY4" fmla="*/ 6894599 h 6915471"/>
              <a:gd name="connsiteX5" fmla="*/ 62314 w 6665707"/>
              <a:gd name="connsiteY5" fmla="*/ 6906156 h 6915471"/>
              <a:gd name="connsiteX0" fmla="*/ 62314 w 6666137"/>
              <a:gd name="connsiteY0" fmla="*/ 6906156 h 6915471"/>
              <a:gd name="connsiteX1" fmla="*/ 10062 w 6666137"/>
              <a:gd name="connsiteY1" fmla="*/ 87344 h 6915471"/>
              <a:gd name="connsiteX2" fmla="*/ 5322291 w 6666137"/>
              <a:gd name="connsiteY2" fmla="*/ 41624 h 6915471"/>
              <a:gd name="connsiteX3" fmla="*/ 6663076 w 6666137"/>
              <a:gd name="connsiteY3" fmla="*/ 3285734 h 6915471"/>
              <a:gd name="connsiteX4" fmla="*/ 4709342 w 6666137"/>
              <a:gd name="connsiteY4" fmla="*/ 6894599 h 6915471"/>
              <a:gd name="connsiteX5" fmla="*/ 62314 w 6666137"/>
              <a:gd name="connsiteY5" fmla="*/ 6906156 h 6915471"/>
              <a:gd name="connsiteX0" fmla="*/ 62314 w 6667450"/>
              <a:gd name="connsiteY0" fmla="*/ 6906156 h 6942431"/>
              <a:gd name="connsiteX1" fmla="*/ 10062 w 6667450"/>
              <a:gd name="connsiteY1" fmla="*/ 87344 h 6942431"/>
              <a:gd name="connsiteX2" fmla="*/ 5322291 w 6667450"/>
              <a:gd name="connsiteY2" fmla="*/ 41624 h 6942431"/>
              <a:gd name="connsiteX3" fmla="*/ 6663076 w 6667450"/>
              <a:gd name="connsiteY3" fmla="*/ 3285734 h 6942431"/>
              <a:gd name="connsiteX4" fmla="*/ 5018831 w 6667450"/>
              <a:gd name="connsiteY4" fmla="*/ 6936802 h 6942431"/>
              <a:gd name="connsiteX5" fmla="*/ 62314 w 6667450"/>
              <a:gd name="connsiteY5" fmla="*/ 6906156 h 6942431"/>
              <a:gd name="connsiteX0" fmla="*/ 62314 w 6667368"/>
              <a:gd name="connsiteY0" fmla="*/ 6906156 h 6942431"/>
              <a:gd name="connsiteX1" fmla="*/ 10062 w 6667368"/>
              <a:gd name="connsiteY1" fmla="*/ 87344 h 6942431"/>
              <a:gd name="connsiteX2" fmla="*/ 5322291 w 6667368"/>
              <a:gd name="connsiteY2" fmla="*/ 41624 h 6942431"/>
              <a:gd name="connsiteX3" fmla="*/ 6663076 w 6667368"/>
              <a:gd name="connsiteY3" fmla="*/ 3285734 h 6942431"/>
              <a:gd name="connsiteX4" fmla="*/ 5018831 w 6667368"/>
              <a:gd name="connsiteY4" fmla="*/ 6936802 h 6942431"/>
              <a:gd name="connsiteX5" fmla="*/ 62314 w 6667368"/>
              <a:gd name="connsiteY5" fmla="*/ 6906156 h 6942431"/>
              <a:gd name="connsiteX0" fmla="*/ 62314 w 6695347"/>
              <a:gd name="connsiteY0" fmla="*/ 6906156 h 6942431"/>
              <a:gd name="connsiteX1" fmla="*/ 10062 w 6695347"/>
              <a:gd name="connsiteY1" fmla="*/ 87344 h 6942431"/>
              <a:gd name="connsiteX2" fmla="*/ 5322291 w 6695347"/>
              <a:gd name="connsiteY2" fmla="*/ 41624 h 6942431"/>
              <a:gd name="connsiteX3" fmla="*/ 6691212 w 6695347"/>
              <a:gd name="connsiteY3" fmla="*/ 3510817 h 6942431"/>
              <a:gd name="connsiteX4" fmla="*/ 5018831 w 6695347"/>
              <a:gd name="connsiteY4" fmla="*/ 6936802 h 6942431"/>
              <a:gd name="connsiteX5" fmla="*/ 62314 w 6695347"/>
              <a:gd name="connsiteY5" fmla="*/ 6906156 h 6942431"/>
              <a:gd name="connsiteX0" fmla="*/ 62314 w 6691212"/>
              <a:gd name="connsiteY0" fmla="*/ 6906156 h 6942431"/>
              <a:gd name="connsiteX1" fmla="*/ 10062 w 6691212"/>
              <a:gd name="connsiteY1" fmla="*/ 87344 h 6942431"/>
              <a:gd name="connsiteX2" fmla="*/ 5322291 w 6691212"/>
              <a:gd name="connsiteY2" fmla="*/ 41624 h 6942431"/>
              <a:gd name="connsiteX3" fmla="*/ 6691212 w 6691212"/>
              <a:gd name="connsiteY3" fmla="*/ 3510817 h 6942431"/>
              <a:gd name="connsiteX4" fmla="*/ 5018831 w 6691212"/>
              <a:gd name="connsiteY4" fmla="*/ 6936802 h 6942431"/>
              <a:gd name="connsiteX5" fmla="*/ 62314 w 6691212"/>
              <a:gd name="connsiteY5" fmla="*/ 6906156 h 6942431"/>
              <a:gd name="connsiteX0" fmla="*/ 62314 w 6691212"/>
              <a:gd name="connsiteY0" fmla="*/ 6906156 h 6942431"/>
              <a:gd name="connsiteX1" fmla="*/ 10062 w 6691212"/>
              <a:gd name="connsiteY1" fmla="*/ 87344 h 6942431"/>
              <a:gd name="connsiteX2" fmla="*/ 5322291 w 6691212"/>
              <a:gd name="connsiteY2" fmla="*/ 41624 h 6942431"/>
              <a:gd name="connsiteX3" fmla="*/ 6691212 w 6691212"/>
              <a:gd name="connsiteY3" fmla="*/ 3510817 h 6942431"/>
              <a:gd name="connsiteX4" fmla="*/ 5018831 w 6691212"/>
              <a:gd name="connsiteY4" fmla="*/ 6936802 h 6942431"/>
              <a:gd name="connsiteX5" fmla="*/ 62314 w 6691212"/>
              <a:gd name="connsiteY5" fmla="*/ 6906156 h 6942431"/>
              <a:gd name="connsiteX0" fmla="*/ 5233 w 6704470"/>
              <a:gd name="connsiteY0" fmla="*/ 6906156 h 6942431"/>
              <a:gd name="connsiteX1" fmla="*/ 23320 w 6704470"/>
              <a:gd name="connsiteY1" fmla="*/ 87344 h 6942431"/>
              <a:gd name="connsiteX2" fmla="*/ 5335549 w 6704470"/>
              <a:gd name="connsiteY2" fmla="*/ 41624 h 6942431"/>
              <a:gd name="connsiteX3" fmla="*/ 6704470 w 6704470"/>
              <a:gd name="connsiteY3" fmla="*/ 3510817 h 6942431"/>
              <a:gd name="connsiteX4" fmla="*/ 5032089 w 6704470"/>
              <a:gd name="connsiteY4" fmla="*/ 6936802 h 6942431"/>
              <a:gd name="connsiteX5" fmla="*/ 5233 w 6704470"/>
              <a:gd name="connsiteY5" fmla="*/ 6906156 h 6942431"/>
              <a:gd name="connsiteX0" fmla="*/ 5233 w 6704470"/>
              <a:gd name="connsiteY0" fmla="*/ 6869219 h 6905494"/>
              <a:gd name="connsiteX1" fmla="*/ 23320 w 6704470"/>
              <a:gd name="connsiteY1" fmla="*/ 50407 h 6905494"/>
              <a:gd name="connsiteX2" fmla="*/ 5335549 w 6704470"/>
              <a:gd name="connsiteY2" fmla="*/ 4687 h 6905494"/>
              <a:gd name="connsiteX3" fmla="*/ 6704470 w 6704470"/>
              <a:gd name="connsiteY3" fmla="*/ 3473880 h 6905494"/>
              <a:gd name="connsiteX4" fmla="*/ 5032089 w 6704470"/>
              <a:gd name="connsiteY4" fmla="*/ 6899865 h 6905494"/>
              <a:gd name="connsiteX5" fmla="*/ 5233 w 6704470"/>
              <a:gd name="connsiteY5" fmla="*/ 6869219 h 6905494"/>
              <a:gd name="connsiteX0" fmla="*/ 2 w 6699239"/>
              <a:gd name="connsiteY0" fmla="*/ 6878883 h 6915158"/>
              <a:gd name="connsiteX1" fmla="*/ 32157 w 6699239"/>
              <a:gd name="connsiteY1" fmla="*/ 17868 h 6915158"/>
              <a:gd name="connsiteX2" fmla="*/ 5330318 w 6699239"/>
              <a:gd name="connsiteY2" fmla="*/ 14351 h 6915158"/>
              <a:gd name="connsiteX3" fmla="*/ 6699239 w 6699239"/>
              <a:gd name="connsiteY3" fmla="*/ 3483544 h 6915158"/>
              <a:gd name="connsiteX4" fmla="*/ 5026858 w 6699239"/>
              <a:gd name="connsiteY4" fmla="*/ 6909529 h 6915158"/>
              <a:gd name="connsiteX5" fmla="*/ 2 w 6699239"/>
              <a:gd name="connsiteY5" fmla="*/ 6878883 h 6915158"/>
              <a:gd name="connsiteX0" fmla="*/ 25332 w 6724569"/>
              <a:gd name="connsiteY0" fmla="*/ 6878883 h 6915158"/>
              <a:gd name="connsiteX1" fmla="*/ 15284 w 6724569"/>
              <a:gd name="connsiteY1" fmla="*/ 17868 h 6915158"/>
              <a:gd name="connsiteX2" fmla="*/ 5355648 w 6724569"/>
              <a:gd name="connsiteY2" fmla="*/ 14351 h 6915158"/>
              <a:gd name="connsiteX3" fmla="*/ 6724569 w 6724569"/>
              <a:gd name="connsiteY3" fmla="*/ 3483544 h 6915158"/>
              <a:gd name="connsiteX4" fmla="*/ 5052188 w 6724569"/>
              <a:gd name="connsiteY4" fmla="*/ 6909529 h 6915158"/>
              <a:gd name="connsiteX5" fmla="*/ 25332 w 6724569"/>
              <a:gd name="connsiteY5" fmla="*/ 6878883 h 691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4569" h="6915158">
                <a:moveTo>
                  <a:pt x="25332" y="6878883"/>
                </a:moveTo>
                <a:cubicBezTo>
                  <a:pt x="28234" y="6860377"/>
                  <a:pt x="-25356" y="169180"/>
                  <a:pt x="15284" y="17868"/>
                </a:cubicBezTo>
                <a:cubicBezTo>
                  <a:pt x="27789" y="-6835"/>
                  <a:pt x="5365529" y="-3903"/>
                  <a:pt x="5355648" y="14351"/>
                </a:cubicBezTo>
                <a:cubicBezTo>
                  <a:pt x="6246099" y="904802"/>
                  <a:pt x="6716531" y="2120987"/>
                  <a:pt x="6724569" y="3483544"/>
                </a:cubicBezTo>
                <a:cubicBezTo>
                  <a:pt x="6704472" y="4663220"/>
                  <a:pt x="6097383" y="6047214"/>
                  <a:pt x="5052188" y="6909529"/>
                </a:cubicBezTo>
                <a:cubicBezTo>
                  <a:pt x="5062069" y="6927783"/>
                  <a:pt x="22430" y="6897389"/>
                  <a:pt x="25332" y="6878883"/>
                </a:cubicBezTo>
                <a:close/>
              </a:path>
            </a:pathLst>
          </a:custGeom>
          <a:solidFill>
            <a:srgbClr val="005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ADA969F7-90D7-B983-0990-167C90932287}"/>
              </a:ext>
            </a:extLst>
          </p:cNvPr>
          <p:cNvSpPr/>
          <p:nvPr userDrawn="1"/>
        </p:nvSpPr>
        <p:spPr>
          <a:xfrm>
            <a:off x="0" y="6600497"/>
            <a:ext cx="9144000" cy="257503"/>
          </a:xfrm>
          <a:prstGeom prst="rect">
            <a:avLst/>
          </a:prstGeom>
          <a:solidFill>
            <a:srgbClr val="B5C5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itle 1">
            <a:extLst>
              <a:ext uri="{FF2B5EF4-FFF2-40B4-BE49-F238E27FC236}">
                <a16:creationId xmlns:a16="http://schemas.microsoft.com/office/drawing/2014/main" id="{1FE0618D-605B-5F05-F366-A123418F64EA}"/>
              </a:ext>
            </a:extLst>
          </p:cNvPr>
          <p:cNvSpPr>
            <a:spLocks noGrp="1"/>
          </p:cNvSpPr>
          <p:nvPr>
            <p:ph type="title" hasCustomPrompt="1"/>
          </p:nvPr>
        </p:nvSpPr>
        <p:spPr>
          <a:xfrm>
            <a:off x="5779009" y="1055077"/>
            <a:ext cx="3011101" cy="769442"/>
          </a:xfrm>
        </p:spPr>
        <p:txBody>
          <a:bodyPr anchor="b">
            <a:normAutofit/>
          </a:bodyPr>
          <a:lstStyle>
            <a:lvl1pPr>
              <a:defRPr sz="3300"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9" name="Text Placeholder 3">
            <a:extLst>
              <a:ext uri="{FF2B5EF4-FFF2-40B4-BE49-F238E27FC236}">
                <a16:creationId xmlns:a16="http://schemas.microsoft.com/office/drawing/2014/main" id="{94E52F27-9D50-4DA3-973D-32737E9A8BD1}"/>
              </a:ext>
            </a:extLst>
          </p:cNvPr>
          <p:cNvSpPr>
            <a:spLocks noGrp="1"/>
          </p:cNvSpPr>
          <p:nvPr>
            <p:ph type="body" sz="half" idx="2" hasCustomPrompt="1"/>
          </p:nvPr>
        </p:nvSpPr>
        <p:spPr>
          <a:xfrm>
            <a:off x="5779009" y="2199700"/>
            <a:ext cx="2949178" cy="3811588"/>
          </a:xfrm>
        </p:spPr>
        <p:txBody>
          <a:bodyPr>
            <a:normAutofit/>
          </a:bodyPr>
          <a:lstStyle>
            <a:lvl1pPr marL="0" indent="0">
              <a:buNone/>
              <a:defRPr sz="105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a:t>
            </a:r>
          </a:p>
        </p:txBody>
      </p:sp>
    </p:spTree>
    <p:extLst>
      <p:ext uri="{BB962C8B-B14F-4D97-AF65-F5344CB8AC3E}">
        <p14:creationId xmlns:p14="http://schemas.microsoft.com/office/powerpoint/2010/main" val="3575805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Header">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descr="A picture containing person&#10;&#10;Description automatically generated">
            <a:extLst>
              <a:ext uri="{FF2B5EF4-FFF2-40B4-BE49-F238E27FC236}">
                <a16:creationId xmlns:a16="http://schemas.microsoft.com/office/drawing/2014/main" id="{9FA4D7D5-19BA-A243-BCF6-0DAC1FAE649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00499" y="0"/>
            <a:ext cx="5143501" cy="6858000"/>
          </a:xfrm>
          <a:prstGeom prst="rect">
            <a:avLst/>
          </a:prstGeom>
        </p:spPr>
      </p:pic>
      <p:sp>
        <p:nvSpPr>
          <p:cNvPr id="5" name="Rectangle 4">
            <a:extLst>
              <a:ext uri="{FF2B5EF4-FFF2-40B4-BE49-F238E27FC236}">
                <a16:creationId xmlns:a16="http://schemas.microsoft.com/office/drawing/2014/main" id="{0E661139-3593-7F27-310F-3C338AE20A4F}"/>
              </a:ext>
            </a:extLst>
          </p:cNvPr>
          <p:cNvSpPr/>
          <p:nvPr userDrawn="1"/>
        </p:nvSpPr>
        <p:spPr>
          <a:xfrm>
            <a:off x="4000500" y="0"/>
            <a:ext cx="5143500" cy="6858000"/>
          </a:xfrm>
          <a:prstGeom prst="rect">
            <a:avLst/>
          </a:prstGeom>
          <a:solidFill>
            <a:srgbClr val="1C896F">
              <a:alpha val="6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a:extLst>
              <a:ext uri="{FF2B5EF4-FFF2-40B4-BE49-F238E27FC236}">
                <a16:creationId xmlns:a16="http://schemas.microsoft.com/office/drawing/2014/main" id="{6F79C1EC-9E22-077F-8D11-132A986F2F7C}"/>
              </a:ext>
            </a:extLst>
          </p:cNvPr>
          <p:cNvSpPr/>
          <p:nvPr userDrawn="1"/>
        </p:nvSpPr>
        <p:spPr>
          <a:xfrm>
            <a:off x="0" y="6600496"/>
            <a:ext cx="9144000" cy="257504"/>
          </a:xfrm>
          <a:prstGeom prst="rect">
            <a:avLst/>
          </a:prstGeom>
          <a:solidFill>
            <a:srgbClr val="1C89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9F73B265-8491-D8BD-0A8B-0CA3563EE285}"/>
              </a:ext>
            </a:extLst>
          </p:cNvPr>
          <p:cNvSpPr>
            <a:spLocks noGrp="1"/>
          </p:cNvSpPr>
          <p:nvPr>
            <p:ph type="title" hasCustomPrompt="1"/>
          </p:nvPr>
        </p:nvSpPr>
        <p:spPr>
          <a:xfrm>
            <a:off x="629841" y="1107831"/>
            <a:ext cx="2949178" cy="949569"/>
          </a:xfrm>
        </p:spPr>
        <p:txBody>
          <a:bodyPr anchor="b">
            <a:normAutofit/>
          </a:bodyPr>
          <a:lstStyle>
            <a:lvl1pPr>
              <a:defRPr sz="3000"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8" name="Text Placeholder 3">
            <a:extLst>
              <a:ext uri="{FF2B5EF4-FFF2-40B4-BE49-F238E27FC236}">
                <a16:creationId xmlns:a16="http://schemas.microsoft.com/office/drawing/2014/main" id="{B4AB180E-E128-6A1B-3F16-38ECE5D365C1}"/>
              </a:ext>
            </a:extLst>
          </p:cNvPr>
          <p:cNvSpPr>
            <a:spLocks noGrp="1"/>
          </p:cNvSpPr>
          <p:nvPr>
            <p:ph type="body" sz="half" idx="2" hasCustomPrompt="1"/>
          </p:nvPr>
        </p:nvSpPr>
        <p:spPr>
          <a:xfrm>
            <a:off x="629841" y="2417885"/>
            <a:ext cx="2949178" cy="3451102"/>
          </a:xfrm>
        </p:spPr>
        <p:txBody>
          <a:bodyPr>
            <a:normAutofit/>
          </a:bodyPr>
          <a:lstStyle>
            <a:lvl1pPr marL="0" indent="0">
              <a:buNone/>
              <a:defRPr sz="105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a:t>
            </a:r>
          </a:p>
        </p:txBody>
      </p:sp>
    </p:spTree>
    <p:extLst>
      <p:ext uri="{BB962C8B-B14F-4D97-AF65-F5344CB8AC3E}">
        <p14:creationId xmlns:p14="http://schemas.microsoft.com/office/powerpoint/2010/main" val="2455496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Section Header">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descr="A picture containing person, indoor&#10;&#10;Description automatically generated">
            <a:extLst>
              <a:ext uri="{FF2B5EF4-FFF2-40B4-BE49-F238E27FC236}">
                <a16:creationId xmlns:a16="http://schemas.microsoft.com/office/drawing/2014/main" id="{71A07B97-7880-4CF2-85D9-F7925F72A62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00500" y="0"/>
            <a:ext cx="5143500" cy="6858000"/>
          </a:xfrm>
          <a:prstGeom prst="rect">
            <a:avLst/>
          </a:prstGeom>
        </p:spPr>
      </p:pic>
      <p:sp>
        <p:nvSpPr>
          <p:cNvPr id="3" name="Rectangle 2">
            <a:extLst>
              <a:ext uri="{FF2B5EF4-FFF2-40B4-BE49-F238E27FC236}">
                <a16:creationId xmlns:a16="http://schemas.microsoft.com/office/drawing/2014/main" id="{A83E30ED-A5B1-8D9A-E4C2-D99FDCC71BE5}"/>
              </a:ext>
            </a:extLst>
          </p:cNvPr>
          <p:cNvSpPr/>
          <p:nvPr userDrawn="1"/>
        </p:nvSpPr>
        <p:spPr>
          <a:xfrm>
            <a:off x="3996435" y="0"/>
            <a:ext cx="5143500" cy="6858000"/>
          </a:xfrm>
          <a:prstGeom prst="rect">
            <a:avLst/>
          </a:prstGeom>
          <a:solidFill>
            <a:srgbClr val="B5C53A">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59700C8E-9EB6-112D-4160-55842E22FFF2}"/>
              </a:ext>
            </a:extLst>
          </p:cNvPr>
          <p:cNvSpPr/>
          <p:nvPr userDrawn="1"/>
        </p:nvSpPr>
        <p:spPr>
          <a:xfrm>
            <a:off x="0" y="6600496"/>
            <a:ext cx="9144000" cy="257504"/>
          </a:xfrm>
          <a:prstGeom prst="rect">
            <a:avLst/>
          </a:prstGeom>
          <a:solidFill>
            <a:srgbClr val="B5C5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CE42BF43-09CD-E7FA-92B7-B5D56ACC7DC0}"/>
              </a:ext>
            </a:extLst>
          </p:cNvPr>
          <p:cNvSpPr>
            <a:spLocks noGrp="1"/>
          </p:cNvSpPr>
          <p:nvPr>
            <p:ph type="title" hasCustomPrompt="1"/>
          </p:nvPr>
        </p:nvSpPr>
        <p:spPr>
          <a:xfrm>
            <a:off x="629841" y="1107831"/>
            <a:ext cx="2949178" cy="949569"/>
          </a:xfrm>
        </p:spPr>
        <p:txBody>
          <a:bodyPr anchor="b">
            <a:normAutofit/>
          </a:bodyPr>
          <a:lstStyle>
            <a:lvl1pPr>
              <a:defRPr sz="3000"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8" name="Text Placeholder 3">
            <a:extLst>
              <a:ext uri="{FF2B5EF4-FFF2-40B4-BE49-F238E27FC236}">
                <a16:creationId xmlns:a16="http://schemas.microsoft.com/office/drawing/2014/main" id="{05E0232E-35BF-CAB0-B169-CA08883C15BF}"/>
              </a:ext>
            </a:extLst>
          </p:cNvPr>
          <p:cNvSpPr>
            <a:spLocks noGrp="1"/>
          </p:cNvSpPr>
          <p:nvPr>
            <p:ph type="body" sz="half" idx="2" hasCustomPrompt="1"/>
          </p:nvPr>
        </p:nvSpPr>
        <p:spPr>
          <a:xfrm>
            <a:off x="629841" y="2417885"/>
            <a:ext cx="2949178" cy="3451102"/>
          </a:xfrm>
        </p:spPr>
        <p:txBody>
          <a:bodyPr>
            <a:normAutofit/>
          </a:bodyPr>
          <a:lstStyle>
            <a:lvl1pPr marL="0" indent="0">
              <a:buNone/>
              <a:defRPr sz="105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a:t>
            </a:r>
          </a:p>
        </p:txBody>
      </p:sp>
    </p:spTree>
    <p:extLst>
      <p:ext uri="{BB962C8B-B14F-4D97-AF65-F5344CB8AC3E}">
        <p14:creationId xmlns:p14="http://schemas.microsoft.com/office/powerpoint/2010/main" val="3897590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Section Header">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descr="A picture containing person, outdoor, plant, vegetable&#10;&#10;Description automatically generated">
            <a:extLst>
              <a:ext uri="{FF2B5EF4-FFF2-40B4-BE49-F238E27FC236}">
                <a16:creationId xmlns:a16="http://schemas.microsoft.com/office/drawing/2014/main" id="{E05C37D3-A119-A2CF-3A62-FDD6237DEB6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00499" y="0"/>
            <a:ext cx="5143501" cy="6858000"/>
          </a:xfrm>
          <a:prstGeom prst="rect">
            <a:avLst/>
          </a:prstGeom>
        </p:spPr>
      </p:pic>
      <p:sp>
        <p:nvSpPr>
          <p:cNvPr id="5" name="Rectangle 4">
            <a:extLst>
              <a:ext uri="{FF2B5EF4-FFF2-40B4-BE49-F238E27FC236}">
                <a16:creationId xmlns:a16="http://schemas.microsoft.com/office/drawing/2014/main" id="{2B254C44-3BFB-BA7F-5304-D12E8311C854}"/>
              </a:ext>
            </a:extLst>
          </p:cNvPr>
          <p:cNvSpPr/>
          <p:nvPr userDrawn="1"/>
        </p:nvSpPr>
        <p:spPr>
          <a:xfrm>
            <a:off x="3996434" y="0"/>
            <a:ext cx="5143500" cy="6858000"/>
          </a:xfrm>
          <a:prstGeom prst="rect">
            <a:avLst/>
          </a:prstGeom>
          <a:solidFill>
            <a:srgbClr val="EEC402">
              <a:alpha val="4989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a:extLst>
              <a:ext uri="{FF2B5EF4-FFF2-40B4-BE49-F238E27FC236}">
                <a16:creationId xmlns:a16="http://schemas.microsoft.com/office/drawing/2014/main" id="{5308028F-5406-4970-54EC-8F5084EB5284}"/>
              </a:ext>
            </a:extLst>
          </p:cNvPr>
          <p:cNvSpPr/>
          <p:nvPr userDrawn="1"/>
        </p:nvSpPr>
        <p:spPr>
          <a:xfrm>
            <a:off x="0" y="6600496"/>
            <a:ext cx="9139933" cy="257504"/>
          </a:xfrm>
          <a:prstGeom prst="rect">
            <a:avLst/>
          </a:prstGeom>
          <a:solidFill>
            <a:srgbClr val="EEC4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472FF616-73BC-E291-B5FB-1F4C75E0F72D}"/>
              </a:ext>
            </a:extLst>
          </p:cNvPr>
          <p:cNvSpPr>
            <a:spLocks noGrp="1"/>
          </p:cNvSpPr>
          <p:nvPr>
            <p:ph type="title" hasCustomPrompt="1"/>
          </p:nvPr>
        </p:nvSpPr>
        <p:spPr>
          <a:xfrm>
            <a:off x="629841" y="1107831"/>
            <a:ext cx="2949178" cy="949569"/>
          </a:xfrm>
        </p:spPr>
        <p:txBody>
          <a:bodyPr anchor="b">
            <a:normAutofit/>
          </a:bodyPr>
          <a:lstStyle>
            <a:lvl1pPr>
              <a:defRPr sz="3000"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8" name="Text Placeholder 3">
            <a:extLst>
              <a:ext uri="{FF2B5EF4-FFF2-40B4-BE49-F238E27FC236}">
                <a16:creationId xmlns:a16="http://schemas.microsoft.com/office/drawing/2014/main" id="{497A8D5A-A2AE-AA38-E589-5694A7B1FE18}"/>
              </a:ext>
            </a:extLst>
          </p:cNvPr>
          <p:cNvSpPr>
            <a:spLocks noGrp="1"/>
          </p:cNvSpPr>
          <p:nvPr>
            <p:ph type="body" sz="half" idx="2" hasCustomPrompt="1"/>
          </p:nvPr>
        </p:nvSpPr>
        <p:spPr>
          <a:xfrm>
            <a:off x="629841" y="2417885"/>
            <a:ext cx="2949178" cy="3451102"/>
          </a:xfrm>
        </p:spPr>
        <p:txBody>
          <a:bodyPr>
            <a:normAutofit/>
          </a:bodyPr>
          <a:lstStyle>
            <a:lvl1pPr marL="0" indent="0">
              <a:buNone/>
              <a:defRPr sz="105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a:t>
            </a:r>
          </a:p>
        </p:txBody>
      </p:sp>
    </p:spTree>
    <p:extLst>
      <p:ext uri="{BB962C8B-B14F-4D97-AF65-F5344CB8AC3E}">
        <p14:creationId xmlns:p14="http://schemas.microsoft.com/office/powerpoint/2010/main" val="2709375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Section Header">
    <p:bg>
      <p:bgPr>
        <a:solidFill>
          <a:schemeClr val="bg1">
            <a:lumMod val="95000"/>
          </a:schemeClr>
        </a:solidFill>
        <a:effectLst/>
      </p:bgPr>
    </p:bg>
    <p:spTree>
      <p:nvGrpSpPr>
        <p:cNvPr id="1" name=""/>
        <p:cNvGrpSpPr/>
        <p:nvPr/>
      </p:nvGrpSpPr>
      <p:grpSpPr>
        <a:xfrm>
          <a:off x="0" y="0"/>
          <a:ext cx="0" cy="0"/>
          <a:chOff x="0" y="0"/>
          <a:chExt cx="0" cy="0"/>
        </a:xfrm>
      </p:grpSpPr>
      <p:pic>
        <p:nvPicPr>
          <p:cNvPr id="2" name="Picture 1" descr="A person holding a bowl of food&#10;&#10;Description automatically generated with medium confidence">
            <a:extLst>
              <a:ext uri="{FF2B5EF4-FFF2-40B4-BE49-F238E27FC236}">
                <a16:creationId xmlns:a16="http://schemas.microsoft.com/office/drawing/2014/main" id="{16D037C7-4F3B-B59C-B398-9B6F8A78D5F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000500" y="0"/>
            <a:ext cx="5143500" cy="6858000"/>
          </a:xfrm>
          <a:prstGeom prst="rect">
            <a:avLst/>
          </a:prstGeom>
        </p:spPr>
      </p:pic>
      <p:sp>
        <p:nvSpPr>
          <p:cNvPr id="3" name="Rectangle 2">
            <a:extLst>
              <a:ext uri="{FF2B5EF4-FFF2-40B4-BE49-F238E27FC236}">
                <a16:creationId xmlns:a16="http://schemas.microsoft.com/office/drawing/2014/main" id="{4228BB5D-1865-A38F-67EB-788821C299EB}"/>
              </a:ext>
            </a:extLst>
          </p:cNvPr>
          <p:cNvSpPr/>
          <p:nvPr userDrawn="1"/>
        </p:nvSpPr>
        <p:spPr>
          <a:xfrm>
            <a:off x="4000500" y="0"/>
            <a:ext cx="5143500" cy="6858000"/>
          </a:xfrm>
          <a:prstGeom prst="rect">
            <a:avLst/>
          </a:prstGeom>
          <a:solidFill>
            <a:srgbClr val="F37320">
              <a:alpha val="5009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6" name="Rectangle 15">
            <a:extLst>
              <a:ext uri="{FF2B5EF4-FFF2-40B4-BE49-F238E27FC236}">
                <a16:creationId xmlns:a16="http://schemas.microsoft.com/office/drawing/2014/main" id="{0F2D47C7-C334-41B5-F38F-6737F5DA3F88}"/>
              </a:ext>
            </a:extLst>
          </p:cNvPr>
          <p:cNvSpPr/>
          <p:nvPr userDrawn="1"/>
        </p:nvSpPr>
        <p:spPr>
          <a:xfrm>
            <a:off x="0" y="6600496"/>
            <a:ext cx="9148065" cy="257504"/>
          </a:xfrm>
          <a:prstGeom prst="rect">
            <a:avLst/>
          </a:prstGeom>
          <a:solidFill>
            <a:srgbClr val="F3732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1">
            <a:extLst>
              <a:ext uri="{FF2B5EF4-FFF2-40B4-BE49-F238E27FC236}">
                <a16:creationId xmlns:a16="http://schemas.microsoft.com/office/drawing/2014/main" id="{9F52E87B-98BC-67C6-373B-A663C5F17588}"/>
              </a:ext>
            </a:extLst>
          </p:cNvPr>
          <p:cNvSpPr>
            <a:spLocks noGrp="1"/>
          </p:cNvSpPr>
          <p:nvPr>
            <p:ph type="title" hasCustomPrompt="1"/>
          </p:nvPr>
        </p:nvSpPr>
        <p:spPr>
          <a:xfrm>
            <a:off x="629841" y="1107831"/>
            <a:ext cx="2949178" cy="949569"/>
          </a:xfrm>
        </p:spPr>
        <p:txBody>
          <a:bodyPr anchor="b">
            <a:normAutofit/>
          </a:bodyPr>
          <a:lstStyle>
            <a:lvl1pPr>
              <a:defRPr sz="3000"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8" name="Text Placeholder 3">
            <a:extLst>
              <a:ext uri="{FF2B5EF4-FFF2-40B4-BE49-F238E27FC236}">
                <a16:creationId xmlns:a16="http://schemas.microsoft.com/office/drawing/2014/main" id="{D8E44416-30AA-4C2E-4BE1-F4A5775D6BDB}"/>
              </a:ext>
            </a:extLst>
          </p:cNvPr>
          <p:cNvSpPr>
            <a:spLocks noGrp="1"/>
          </p:cNvSpPr>
          <p:nvPr>
            <p:ph type="body" sz="half" idx="2" hasCustomPrompt="1"/>
          </p:nvPr>
        </p:nvSpPr>
        <p:spPr>
          <a:xfrm>
            <a:off x="629841" y="2417885"/>
            <a:ext cx="2949178" cy="3451102"/>
          </a:xfrm>
        </p:spPr>
        <p:txBody>
          <a:bodyPr>
            <a:normAutofit/>
          </a:bodyPr>
          <a:lstStyle>
            <a:lvl1pPr marL="0" indent="0">
              <a:buNone/>
              <a:defRPr sz="1050">
                <a:latin typeface="Arial" panose="020B0604020202020204" pitchFamily="34" charset="0"/>
                <a:cs typeface="Arial" panose="020B0604020202020204" pitchFamily="34" charset="0"/>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add text</a:t>
            </a:r>
          </a:p>
        </p:txBody>
      </p:sp>
    </p:spTree>
    <p:extLst>
      <p:ext uri="{BB962C8B-B14F-4D97-AF65-F5344CB8AC3E}">
        <p14:creationId xmlns:p14="http://schemas.microsoft.com/office/powerpoint/2010/main" val="806031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wo Content">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7BADA69-9BEA-2A50-4A6E-E480FD755A7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0357" y="5804452"/>
            <a:ext cx="9182296" cy="1062394"/>
          </a:xfrm>
          <a:prstGeom prst="rect">
            <a:avLst/>
          </a:prstGeom>
        </p:spPr>
      </p:pic>
      <p:sp>
        <p:nvSpPr>
          <p:cNvPr id="14" name="TextBox 13">
            <a:extLst>
              <a:ext uri="{FF2B5EF4-FFF2-40B4-BE49-F238E27FC236}">
                <a16:creationId xmlns:a16="http://schemas.microsoft.com/office/drawing/2014/main" id="{3230904A-87B4-0B92-E463-6E10C4533435}"/>
              </a:ext>
            </a:extLst>
          </p:cNvPr>
          <p:cNvSpPr txBox="1"/>
          <p:nvPr userDrawn="1"/>
        </p:nvSpPr>
        <p:spPr>
          <a:xfrm>
            <a:off x="3392083" y="6295893"/>
            <a:ext cx="2359833" cy="207749"/>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lang="en-US" sz="750" b="0" i="1" kern="1200" dirty="0">
                <a:solidFill>
                  <a:schemeClr val="tx1"/>
                </a:solidFill>
                <a:effectLst/>
                <a:latin typeface="Arial" panose="020B0604020202020204" pitchFamily="34" charset="0"/>
                <a:ea typeface="+mn-ea"/>
                <a:cs typeface="Arial" panose="020B0604020202020204" pitchFamily="34" charset="0"/>
              </a:rPr>
              <a:t>This institution is an equal opportunity provider.</a:t>
            </a:r>
          </a:p>
        </p:txBody>
      </p:sp>
      <p:sp>
        <p:nvSpPr>
          <p:cNvPr id="16" name="TextBox 15">
            <a:extLst>
              <a:ext uri="{FF2B5EF4-FFF2-40B4-BE49-F238E27FC236}">
                <a16:creationId xmlns:a16="http://schemas.microsoft.com/office/drawing/2014/main" id="{B7C03A24-52FE-84FF-1E25-91B931EE7C69}"/>
              </a:ext>
            </a:extLst>
          </p:cNvPr>
          <p:cNvSpPr txBox="1"/>
          <p:nvPr userDrawn="1"/>
        </p:nvSpPr>
        <p:spPr>
          <a:xfrm>
            <a:off x="1451113" y="1272997"/>
            <a:ext cx="6460434" cy="3693319"/>
          </a:xfrm>
          <a:prstGeom prst="rect">
            <a:avLst/>
          </a:prstGeom>
          <a:noFill/>
        </p:spPr>
        <p:txBody>
          <a:bodyPr wrap="square" lIns="0" tIns="0" rIns="0" bIns="0" rtlCol="0">
            <a:spAutoFit/>
          </a:bodyPr>
          <a:lstStyle/>
          <a:p>
            <a:pPr algn="l"/>
            <a:r>
              <a:rPr lang="en-US" sz="1000" b="0" i="0" dirty="0">
                <a:solidFill>
                  <a:srgbClr val="1B1B1B"/>
                </a:solidFill>
                <a:effectLst/>
                <a:latin typeface="Arial" panose="020B0604020202020204" pitchFamily="34" charset="0"/>
                <a:cs typeface="Arial" panose="020B0604020202020204" pitchFamily="34" charset="0"/>
              </a:rPr>
              <a:t>In accordance with federal civil rights law and U.S. Department of Agriculture (USDA) civil rights regulations and policies, this institution is prohibited from discriminating on the basis of race, color, national origin, sex, disability, age, or reprisal or retaliation for prior civil rights activity.</a:t>
            </a:r>
          </a:p>
          <a:p>
            <a:pPr algn="l"/>
            <a:endParaRPr lang="en-US" sz="1000" b="0" i="0" dirty="0">
              <a:solidFill>
                <a:srgbClr val="1B1B1B"/>
              </a:solidFill>
              <a:effectLst/>
              <a:latin typeface="Arial" panose="020B0604020202020204" pitchFamily="34" charset="0"/>
              <a:cs typeface="Arial" panose="020B0604020202020204" pitchFamily="34" charset="0"/>
            </a:endParaRPr>
          </a:p>
          <a:p>
            <a:pPr algn="l"/>
            <a:r>
              <a:rPr lang="en-US" sz="1000" b="0" i="0" dirty="0">
                <a:solidFill>
                  <a:srgbClr val="1B1B1B"/>
                </a:solidFill>
                <a:effectLst/>
                <a:latin typeface="Arial" panose="020B0604020202020204" pitchFamily="34" charset="0"/>
                <a:cs typeface="Arial" panose="020B0604020202020204" pitchFamily="34"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algn="l"/>
            <a:endParaRPr lang="en-US" sz="1000" b="0" i="0" dirty="0">
              <a:solidFill>
                <a:srgbClr val="1B1B1B"/>
              </a:solidFill>
              <a:effectLst/>
              <a:latin typeface="Arial" panose="020B0604020202020204" pitchFamily="34" charset="0"/>
              <a:cs typeface="Arial" panose="020B0604020202020204" pitchFamily="34" charset="0"/>
            </a:endParaRPr>
          </a:p>
          <a:p>
            <a:pPr algn="l"/>
            <a:r>
              <a:rPr lang="en-US" sz="1000" b="0" i="0" dirty="0">
                <a:solidFill>
                  <a:srgbClr val="1B1B1B"/>
                </a:solidFill>
                <a:effectLst/>
                <a:latin typeface="Arial" panose="020B0604020202020204" pitchFamily="34" charset="0"/>
                <a:cs typeface="Arial" panose="020B0604020202020204" pitchFamily="34" charset="0"/>
              </a:rPr>
              <a:t>To file a program discrimination complaint, a Complainant should complete a Form AD-3027, USDA Program Discrimination Complaint Form which can be obtained online at: </a:t>
            </a:r>
            <a:r>
              <a:rPr lang="en-US" sz="1000" b="0" i="0" u="sng" dirty="0">
                <a:solidFill>
                  <a:schemeClr val="accent5"/>
                </a:solidFill>
                <a:effectLst/>
                <a:latin typeface="Arial" panose="020B0604020202020204" pitchFamily="34" charset="0"/>
                <a:cs typeface="Arial" panose="020B0604020202020204" pitchFamily="34" charset="0"/>
              </a:rPr>
              <a:t>https://www.usda.gov/sites/default/files/documents/ad-3027.pdf</a:t>
            </a:r>
            <a:r>
              <a:rPr lang="en-US" sz="1000" b="0" i="0" dirty="0">
                <a:solidFill>
                  <a:srgbClr val="1B1B1B"/>
                </a:solidFill>
                <a:effectLst/>
                <a:latin typeface="Arial" panose="020B0604020202020204" pitchFamily="34" charset="0"/>
                <a:cs typeface="Arial" panose="020B0604020202020204" pitchFamily="34"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algn="l"/>
            <a:endParaRPr lang="en-US" sz="1000" b="0" i="0" dirty="0">
              <a:solidFill>
                <a:srgbClr val="1B1B1B"/>
              </a:solidFill>
              <a:effectLst/>
              <a:latin typeface="Arial" panose="020B0604020202020204" pitchFamily="34" charset="0"/>
              <a:cs typeface="Arial" panose="020B0604020202020204" pitchFamily="34" charset="0"/>
            </a:endParaRPr>
          </a:p>
          <a:p>
            <a:pPr marL="171450" indent="-171450">
              <a:buFont typeface="+mj-lt"/>
              <a:buAutoNum type="arabicPeriod"/>
            </a:pPr>
            <a:r>
              <a:rPr lang="en-US" sz="1000" b="1" i="0" kern="1200" dirty="0">
                <a:solidFill>
                  <a:schemeClr val="tx1"/>
                </a:solidFill>
                <a:effectLst/>
                <a:latin typeface="Arial" panose="020B0604020202020204" pitchFamily="34" charset="0"/>
                <a:ea typeface="+mn-ea"/>
                <a:cs typeface="Arial" panose="020B0604020202020204" pitchFamily="34" charset="0"/>
              </a:rPr>
              <a:t>mail: </a:t>
            </a:r>
            <a:r>
              <a:rPr lang="en-US" sz="1000" b="0" i="0" kern="1200" dirty="0">
                <a:solidFill>
                  <a:schemeClr val="tx1"/>
                </a:solidFill>
                <a:effectLst/>
                <a:latin typeface="Arial" panose="020B0604020202020204" pitchFamily="34" charset="0"/>
                <a:ea typeface="+mn-ea"/>
                <a:cs typeface="Arial" panose="020B0604020202020204" pitchFamily="34" charset="0"/>
              </a:rPr>
              <a:t>U.S. Department of Agriculture </a:t>
            </a:r>
            <a:br>
              <a:rPr lang="en-US" sz="1000" b="0" i="0" kern="1200" dirty="0">
                <a:solidFill>
                  <a:schemeClr val="tx1"/>
                </a:solidFill>
                <a:effectLst/>
                <a:latin typeface="Arial" panose="020B0604020202020204" pitchFamily="34" charset="0"/>
                <a:ea typeface="+mn-ea"/>
                <a:cs typeface="Arial" panose="020B0604020202020204" pitchFamily="34" charset="0"/>
              </a:rPr>
            </a:br>
            <a:r>
              <a:rPr lang="en-US" sz="1000" b="0" i="0" kern="1200" dirty="0">
                <a:solidFill>
                  <a:schemeClr val="tx1"/>
                </a:solidFill>
                <a:effectLst/>
                <a:latin typeface="Arial" panose="020B0604020202020204" pitchFamily="34" charset="0"/>
                <a:ea typeface="+mn-ea"/>
                <a:cs typeface="Arial" panose="020B0604020202020204" pitchFamily="34" charset="0"/>
              </a:rPr>
              <a:t>Office of the Assistant Secretary for Civil Rights </a:t>
            </a:r>
            <a:br>
              <a:rPr lang="en-US" sz="1000" b="0" i="0" kern="1200" dirty="0">
                <a:solidFill>
                  <a:schemeClr val="tx1"/>
                </a:solidFill>
                <a:effectLst/>
                <a:latin typeface="Arial" panose="020B0604020202020204" pitchFamily="34" charset="0"/>
                <a:ea typeface="+mn-ea"/>
                <a:cs typeface="Arial" panose="020B0604020202020204" pitchFamily="34" charset="0"/>
              </a:rPr>
            </a:br>
            <a:r>
              <a:rPr lang="en-US" sz="1000" b="0" i="0" kern="1200" dirty="0">
                <a:solidFill>
                  <a:schemeClr val="tx1"/>
                </a:solidFill>
                <a:effectLst/>
                <a:latin typeface="Arial" panose="020B0604020202020204" pitchFamily="34" charset="0"/>
                <a:ea typeface="+mn-ea"/>
                <a:cs typeface="Arial" panose="020B0604020202020204" pitchFamily="34" charset="0"/>
              </a:rPr>
              <a:t>1400 Independence Avenue, SW </a:t>
            </a:r>
            <a:br>
              <a:rPr lang="en-US" sz="1000" b="0" i="0" kern="1200" dirty="0">
                <a:solidFill>
                  <a:schemeClr val="tx1"/>
                </a:solidFill>
                <a:effectLst/>
                <a:latin typeface="Arial" panose="020B0604020202020204" pitchFamily="34" charset="0"/>
                <a:ea typeface="+mn-ea"/>
                <a:cs typeface="Arial" panose="020B0604020202020204" pitchFamily="34" charset="0"/>
              </a:rPr>
            </a:br>
            <a:r>
              <a:rPr lang="en-US" sz="1000" b="0" i="0" kern="1200" dirty="0">
                <a:solidFill>
                  <a:schemeClr val="tx1"/>
                </a:solidFill>
                <a:effectLst/>
                <a:latin typeface="Arial" panose="020B0604020202020204" pitchFamily="34" charset="0"/>
                <a:ea typeface="+mn-ea"/>
                <a:cs typeface="Arial" panose="020B0604020202020204" pitchFamily="34" charset="0"/>
              </a:rPr>
              <a:t>Washington, D.C. 20250-9410; </a:t>
            </a:r>
          </a:p>
          <a:p>
            <a:pPr marL="171450" indent="-171450">
              <a:buFont typeface="+mj-lt"/>
              <a:buAutoNum type="arabicPeriod"/>
            </a:pPr>
            <a:r>
              <a:rPr lang="en-US" sz="1000" b="1" i="0" kern="1200" dirty="0">
                <a:solidFill>
                  <a:schemeClr val="tx1"/>
                </a:solidFill>
                <a:effectLst/>
                <a:latin typeface="Arial" panose="020B0604020202020204" pitchFamily="34" charset="0"/>
                <a:ea typeface="+mn-ea"/>
                <a:cs typeface="Arial" panose="020B0604020202020204" pitchFamily="34" charset="0"/>
              </a:rPr>
              <a:t>fax: </a:t>
            </a:r>
            <a:r>
              <a:rPr lang="en-US" sz="1000" b="0" i="0" kern="1200" dirty="0">
                <a:solidFill>
                  <a:schemeClr val="tx1"/>
                </a:solidFill>
                <a:effectLst/>
                <a:latin typeface="Arial" panose="020B0604020202020204" pitchFamily="34" charset="0"/>
                <a:ea typeface="+mn-ea"/>
                <a:cs typeface="Arial" panose="020B0604020202020204" pitchFamily="34" charset="0"/>
              </a:rPr>
              <a:t>(833) 256-1665 or (202) 690-7442; or</a:t>
            </a:r>
          </a:p>
          <a:p>
            <a:pPr marL="171450" indent="-171450">
              <a:buFont typeface="+mj-lt"/>
              <a:buAutoNum type="arabicPeriod"/>
            </a:pPr>
            <a:r>
              <a:rPr lang="en-US" sz="1000" b="1" i="0" kern="1200" dirty="0">
                <a:solidFill>
                  <a:schemeClr val="tx1"/>
                </a:solidFill>
                <a:effectLst/>
                <a:latin typeface="Arial" panose="020B0604020202020204" pitchFamily="34" charset="0"/>
                <a:ea typeface="+mn-ea"/>
                <a:cs typeface="Arial" panose="020B0604020202020204" pitchFamily="34" charset="0"/>
              </a:rPr>
              <a:t>email:</a:t>
            </a:r>
            <a:r>
              <a:rPr lang="en-US" sz="1000" b="1" i="0" u="none" kern="1200" dirty="0">
                <a:solidFill>
                  <a:schemeClr val="tx1"/>
                </a:solidFill>
                <a:effectLst/>
                <a:latin typeface="Arial" panose="020B0604020202020204" pitchFamily="34" charset="0"/>
                <a:ea typeface="+mn-ea"/>
                <a:cs typeface="Arial" panose="020B0604020202020204" pitchFamily="34" charset="0"/>
              </a:rPr>
              <a:t> </a:t>
            </a:r>
            <a:r>
              <a:rPr lang="en-US" sz="1000" b="0" i="0" u="none" kern="1200" dirty="0">
                <a:solidFill>
                  <a:schemeClr val="tx1"/>
                </a:solidFill>
                <a:effectLst/>
                <a:latin typeface="Arial" panose="020B0604020202020204" pitchFamily="34" charset="0"/>
                <a:ea typeface="+mn-ea"/>
                <a:cs typeface="Arial" panose="020B0604020202020204" pitchFamily="34" charset="0"/>
              </a:rPr>
              <a:t>Program.intake@usda.gov</a:t>
            </a:r>
            <a:r>
              <a:rPr lang="en-US" sz="1000" b="0" i="0" kern="1200" dirty="0">
                <a:solidFill>
                  <a:schemeClr val="tx1"/>
                </a:solidFill>
                <a:effectLst/>
                <a:latin typeface="Arial" panose="020B0604020202020204" pitchFamily="34" charset="0"/>
                <a:ea typeface="+mn-ea"/>
                <a:cs typeface="Arial" panose="020B0604020202020204" pitchFamily="34" charset="0"/>
              </a:rPr>
              <a:t>.</a:t>
            </a:r>
          </a:p>
        </p:txBody>
      </p:sp>
      <p:sp>
        <p:nvSpPr>
          <p:cNvPr id="17" name="TextBox 16">
            <a:extLst>
              <a:ext uri="{FF2B5EF4-FFF2-40B4-BE49-F238E27FC236}">
                <a16:creationId xmlns:a16="http://schemas.microsoft.com/office/drawing/2014/main" id="{1CB9E999-214C-48A9-A8FB-C68F7989A92C}"/>
              </a:ext>
            </a:extLst>
          </p:cNvPr>
          <p:cNvSpPr txBox="1"/>
          <p:nvPr userDrawn="1"/>
        </p:nvSpPr>
        <p:spPr>
          <a:xfrm>
            <a:off x="6691092" y="5329520"/>
            <a:ext cx="624884" cy="184666"/>
          </a:xfrm>
          <a:prstGeom prst="rect">
            <a:avLst/>
          </a:prstGeom>
          <a:noFill/>
        </p:spPr>
        <p:txBody>
          <a:bodyPr wrap="square" rtlCol="0">
            <a:spAutoFit/>
          </a:bodyPr>
          <a:lstStyle/>
          <a:p>
            <a:pPr algn="r"/>
            <a:r>
              <a:rPr lang="en-US" sz="600" b="0" i="1">
                <a:solidFill>
                  <a:schemeClr val="tx1">
                    <a:lumMod val="50000"/>
                    <a:lumOff val="50000"/>
                  </a:schemeClr>
                </a:solidFill>
                <a:latin typeface="Arial" panose="020B0604020202020204" pitchFamily="34" charset="0"/>
                <a:cs typeface="Arial" panose="020B0604020202020204" pitchFamily="34" charset="0"/>
              </a:rPr>
              <a:t>4/24/23</a:t>
            </a:r>
            <a:endParaRPr lang="en-US" sz="600" b="0" i="1" dirty="0">
              <a:solidFill>
                <a:schemeClr val="tx1">
                  <a:lumMod val="50000"/>
                  <a:lumOff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26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02553D-CD93-CF47-B48B-6B8486755378}" type="datetimeFigureOut">
              <a:rPr lang="en-US" smtClean="0"/>
              <a:t>8/21/2024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C9274A-D1D7-CA4D-A6D8-71EBB91D495E}" type="slidenum">
              <a:rPr lang="en-US" smtClean="0"/>
              <a:t>‹#›</a:t>
            </a:fld>
            <a:endParaRPr lang="en-US"/>
          </a:p>
        </p:txBody>
      </p:sp>
    </p:spTree>
    <p:extLst>
      <p:ext uri="{BB962C8B-B14F-4D97-AF65-F5344CB8AC3E}">
        <p14:creationId xmlns:p14="http://schemas.microsoft.com/office/powerpoint/2010/main" val="3074721415"/>
      </p:ext>
    </p:extLst>
  </p:cSld>
  <p:clrMap bg1="lt1" tx1="dk1" bg2="lt2" tx2="dk2" accent1="accent1" accent2="accent2" accent3="accent3" accent4="accent4" accent5="accent5" accent6="accent6" hlink="hlink" folHlink="folHlink"/>
  <p:sldLayoutIdLst>
    <p:sldLayoutId id="2147483670" r:id="rId1"/>
    <p:sldLayoutId id="2147483650" r:id="rId2"/>
    <p:sldLayoutId id="2147483660" r:id="rId3"/>
    <p:sldLayoutId id="2147483661" r:id="rId4"/>
    <p:sldLayoutId id="2147483663" r:id="rId5"/>
    <p:sldLayoutId id="2147483665" r:id="rId6"/>
    <p:sldLayoutId id="2147483666" r:id="rId7"/>
    <p:sldLayoutId id="214748368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foto.wuestenigel.com/healthy-food-background-with-free-space-sandwiches-with-fresh-micro-greens-seeds-and-vegetables-flip-2019/"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hyperlink" Target="https://www.publicdomainpictures.net/en/view-image.php?image=122992&amp;picture=fruit-mix" TargetMode="External"/><Relationship Id="rId4"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www.fns.usda.gov/ffvp/fresh-fruits-and-vegetable-program-handbook-schools" TargetMode="External"/><Relationship Id="rId4" Type="http://schemas.openxmlformats.org/officeDocument/2006/relationships/hyperlink" Target="https://www.publicdomainpictures.net/en/view-image.php?image=122992&amp;picture=fruit-mix"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122992&amp;picture=fruit-mix"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122992&amp;picture=fruit-mix"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s://fns-prod.azureedge.us/sites/default/files/resource-files/handbook.pdf" TargetMode="External"/><Relationship Id="rId4" Type="http://schemas.openxmlformats.org/officeDocument/2006/relationships/hyperlink" Target="https://www.publicdomainpictures.net/en/view-image.php?image=122992&amp;picture=fruit-mi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122992&amp;picture=fruit-mix"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122992&amp;picture=fruit-mix"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122992&amp;picture=fruit-mix"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122992&amp;picture=fruit-mix"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122992&amp;picture=fruit-mi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hyperlink" Target="https://www.publicdomainpictures.net/en/view-image.php?image=122992&amp;picture=fruit-mi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fns.usda.gov/fs/best-practices-handling-fresh-produce-school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hyperlink" Target="https://www.publicdomainpictures.net/en/view-image.php?image=122992&amp;picture=fruit-mix" TargetMode="External"/><Relationship Id="rId4" Type="http://schemas.openxmlformats.org/officeDocument/2006/relationships/image" Target="../media/image7.jpg"/></Relationships>
</file>

<file path=ppt/slides/_rels/slide13.xml.rels><?xml version="1.0" encoding="UTF-8" standalone="yes"?>
<Relationships xmlns="http://schemas.openxmlformats.org/package/2006/relationships"><Relationship Id="rId3" Type="http://schemas.openxmlformats.org/officeDocument/2006/relationships/hyperlink" Target="https://ccmedia.fdacs.gov/content/download/78951/file/Fruit-and-Vegetable-Guide.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s://www.publicdomainpictures.net/en/view-image.php?image=122992&amp;picture=fruit-mix" TargetMode="Externa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publicdomainpictures.net/en/view-image.php?image=122992&amp;picture=fruit-mix"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122992&amp;picture=fruit-mix"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hyperlink" Target="https://www.publicdomainpictures.net/en/view-image.php?image=122992&amp;picture=fruit-mix"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www.publicdomainpictures.net/en/view-image.php?image=122992&amp;picture=fruit-mix"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122992&amp;picture=fruit-mix"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122992&amp;picture=fruit-mix"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www.publicdomainpictures.net/en/view-image.php?image=122992&amp;picture=fruit-mix"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hyperlink" Target="https://www.publicdomainpictures.net/en/view-image.php?image=122992&amp;picture=fruit-mix" TargetMode="External"/><Relationship Id="rId3" Type="http://schemas.openxmlformats.org/officeDocument/2006/relationships/hyperlink" Target="https://www.fdacs.gov/Food-Nutrition/Nutrition-Programs/National-School-Lunch-Program/Fresh-Fruit-and-Vegetable-Program" TargetMode="External"/><Relationship Id="rId7"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hyperlink" Target="mailto:InfoFNW@fdacs.gov" TargetMode="External"/><Relationship Id="rId5" Type="http://schemas.openxmlformats.org/officeDocument/2006/relationships/hyperlink" Target="https://ccmedia.fdacs.gov/content/download/96801/file/CreditingVegetableSubgroupsinChildNutritionPrograms.pdf" TargetMode="External"/><Relationship Id="rId4" Type="http://schemas.openxmlformats.org/officeDocument/2006/relationships/hyperlink" Target="http://www.choosemyplate.gov/"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77CDFFC-381B-C853-9F5B-70B56D4A940A}"/>
              </a:ext>
            </a:extLst>
          </p:cNvPr>
          <p:cNvSpPr txBox="1">
            <a:spLocks noGrp="1"/>
          </p:cNvSpPr>
          <p:nvPr>
            <p:ph type="title" idx="4294967295"/>
          </p:nvPr>
        </p:nvSpPr>
        <p:spPr>
          <a:xfrm>
            <a:off x="2737712" y="2512953"/>
            <a:ext cx="5695393"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C896F"/>
                </a:solidFill>
                <a:effectLst/>
                <a:uLnTx/>
                <a:uFillTx/>
                <a:latin typeface="Arial" panose="020B0604020202020204" pitchFamily="34" charset="0"/>
                <a:ea typeface="+mn-ea"/>
                <a:cs typeface="Arial" panose="020B0604020202020204" pitchFamily="34" charset="0"/>
              </a:rPr>
              <a:t>Fresh Fruit &amp; Vegetable Program Overview with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C896F"/>
                </a:solidFill>
                <a:effectLst/>
                <a:uLnTx/>
                <a:uFillTx/>
                <a:latin typeface="Arial" panose="020B0604020202020204" pitchFamily="34" charset="0"/>
                <a:ea typeface="+mn-ea"/>
                <a:cs typeface="Arial" panose="020B0604020202020204" pitchFamily="34" charset="0"/>
              </a:rPr>
              <a:t>FANS Implementation Site Questions</a:t>
            </a:r>
          </a:p>
        </p:txBody>
      </p:sp>
      <p:pic>
        <p:nvPicPr>
          <p:cNvPr id="5" name="Picture 4">
            <a:extLst>
              <a:ext uri="{FF2B5EF4-FFF2-40B4-BE49-F238E27FC236}">
                <a16:creationId xmlns:a16="http://schemas.microsoft.com/office/drawing/2014/main" id="{2D5A5736-0A3A-BD03-0D2D-A84CD1E6654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0895" y="2668466"/>
            <a:ext cx="1521069" cy="1521069"/>
          </a:xfrm>
          <a:prstGeom prst="rect">
            <a:avLst/>
          </a:prstGeom>
        </p:spPr>
      </p:pic>
      <p:cxnSp>
        <p:nvCxnSpPr>
          <p:cNvPr id="9" name="Straight Connector 8">
            <a:extLst>
              <a:ext uri="{FF2B5EF4-FFF2-40B4-BE49-F238E27FC236}">
                <a16:creationId xmlns:a16="http://schemas.microsoft.com/office/drawing/2014/main" id="{D716056D-FFE1-00E4-B76D-61DA65FEB159}"/>
              </a:ext>
              <a:ext uri="{C183D7F6-B498-43B3-948B-1728B52AA6E4}">
                <adec:decorative xmlns:adec="http://schemas.microsoft.com/office/drawing/2017/decorative" val="1"/>
              </a:ext>
            </a:extLst>
          </p:cNvPr>
          <p:cNvCxnSpPr/>
          <p:nvPr/>
        </p:nvCxnSpPr>
        <p:spPr>
          <a:xfrm>
            <a:off x="2602523" y="2668466"/>
            <a:ext cx="0" cy="1521069"/>
          </a:xfrm>
          <a:prstGeom prst="line">
            <a:avLst/>
          </a:prstGeom>
          <a:ln w="28575">
            <a:solidFill>
              <a:srgbClr val="004279"/>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F8F30497-19A3-FF14-C3A6-6118AD84D3FA}"/>
              </a:ext>
              <a:ext uri="{C183D7F6-B498-43B3-948B-1728B52AA6E4}">
                <adec:decorative xmlns:adec="http://schemas.microsoft.com/office/drawing/2017/decorative" val="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25022" y="3903209"/>
            <a:ext cx="3118977" cy="2649990"/>
          </a:xfrm>
          <a:prstGeom prst="ellipse">
            <a:avLst/>
          </a:prstGeom>
          <a:ln>
            <a:noFill/>
          </a:ln>
          <a:effectLst>
            <a:softEdge rad="112500"/>
          </a:effectLst>
        </p:spPr>
      </p:pic>
      <p:pic>
        <p:nvPicPr>
          <p:cNvPr id="13" name="Picture 12">
            <a:extLst>
              <a:ext uri="{FF2B5EF4-FFF2-40B4-BE49-F238E27FC236}">
                <a16:creationId xmlns:a16="http://schemas.microsoft.com/office/drawing/2014/main" id="{0887B0D4-852D-C872-BE23-84393E448D13}"/>
              </a:ext>
              <a:ext uri="{C183D7F6-B498-43B3-948B-1728B52AA6E4}">
                <adec:decorative xmlns:adec="http://schemas.microsoft.com/office/drawing/2017/decorative" val="1"/>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43543" y="0"/>
            <a:ext cx="3125541" cy="2396345"/>
          </a:xfrm>
          <a:prstGeom prst="ellipse">
            <a:avLst/>
          </a:prstGeom>
          <a:ln>
            <a:noFill/>
          </a:ln>
          <a:effectLst>
            <a:softEdge rad="112500"/>
          </a:effectLst>
        </p:spPr>
      </p:pic>
    </p:spTree>
    <p:extLst>
      <p:ext uri="{BB962C8B-B14F-4D97-AF65-F5344CB8AC3E}">
        <p14:creationId xmlns:p14="http://schemas.microsoft.com/office/powerpoint/2010/main" val="2654684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751562" y="171162"/>
            <a:ext cx="2163088"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FFVP Goals</a:t>
            </a:r>
          </a:p>
        </p:txBody>
      </p:sp>
      <p:sp>
        <p:nvSpPr>
          <p:cNvPr id="3" name="Content Placeholder 4">
            <a:extLst>
              <a:ext uri="{FF2B5EF4-FFF2-40B4-BE49-F238E27FC236}">
                <a16:creationId xmlns:a16="http://schemas.microsoft.com/office/drawing/2014/main" id="{C541572B-4952-AEDF-0151-A1644AC2125D}"/>
              </a:ext>
            </a:extLst>
          </p:cNvPr>
          <p:cNvSpPr txBox="1">
            <a:spLocks/>
          </p:cNvSpPr>
          <p:nvPr/>
        </p:nvSpPr>
        <p:spPr>
          <a:xfrm>
            <a:off x="3068877" y="826391"/>
            <a:ext cx="5837128" cy="3996129"/>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Font typeface="Arial" panose="020B0604020202020204" pitchFamily="34" charset="0"/>
              <a:buNone/>
            </a:pPr>
            <a:r>
              <a:rPr lang="en-US" dirty="0"/>
              <a:t>A USDA program that focuses on creating healthier school environment by:</a:t>
            </a:r>
          </a:p>
          <a:p>
            <a:pPr marL="914400" lvl="1" indent="-457200">
              <a:lnSpc>
                <a:spcPct val="110000"/>
              </a:lnSpc>
              <a:spcBef>
                <a:spcPts val="0"/>
              </a:spcBef>
              <a:spcAft>
                <a:spcPts val="600"/>
              </a:spcAft>
              <a:buFont typeface="+mj-lt"/>
              <a:buAutoNum type="arabicPeriod"/>
            </a:pPr>
            <a:r>
              <a:rPr lang="en-US" sz="2600" dirty="0"/>
              <a:t>Introducing school children to a variety of produce that they otherwise might not have had the opportunity to sample;</a:t>
            </a:r>
          </a:p>
          <a:p>
            <a:pPr marL="914400" lvl="1" indent="-457200">
              <a:lnSpc>
                <a:spcPct val="110000"/>
              </a:lnSpc>
              <a:spcBef>
                <a:spcPts val="0"/>
              </a:spcBef>
              <a:spcAft>
                <a:spcPts val="600"/>
              </a:spcAft>
              <a:buFont typeface="+mj-lt"/>
              <a:buAutoNum type="arabicPeriod"/>
            </a:pPr>
            <a:r>
              <a:rPr lang="en-US" sz="2600" dirty="0"/>
              <a:t>Expanding the variety of fruits &amp; vegetables children experience;</a:t>
            </a:r>
          </a:p>
          <a:p>
            <a:pPr marL="914400" lvl="1" indent="-457200">
              <a:lnSpc>
                <a:spcPct val="110000"/>
              </a:lnSpc>
              <a:spcBef>
                <a:spcPts val="0"/>
              </a:spcBef>
              <a:spcAft>
                <a:spcPts val="600"/>
              </a:spcAft>
              <a:buFont typeface="+mj-lt"/>
              <a:buAutoNum type="arabicPeriod"/>
            </a:pPr>
            <a:r>
              <a:rPr lang="en-US" sz="2600" dirty="0"/>
              <a:t>Increasing children’s fruit &amp; vegetable consumption; &amp;</a:t>
            </a:r>
          </a:p>
          <a:p>
            <a:pPr marL="914400" lvl="1" indent="-457200">
              <a:lnSpc>
                <a:spcPct val="110000"/>
              </a:lnSpc>
              <a:spcBef>
                <a:spcPts val="0"/>
              </a:spcBef>
              <a:spcAft>
                <a:spcPts val="600"/>
              </a:spcAft>
              <a:buFont typeface="+mj-lt"/>
              <a:buAutoNum type="arabicPeriod"/>
            </a:pPr>
            <a:r>
              <a:rPr lang="en-US" sz="2600" dirty="0"/>
              <a:t>Making a difference in children’s diets.</a:t>
            </a:r>
          </a:p>
        </p:txBody>
      </p:sp>
      <p:pic>
        <p:nvPicPr>
          <p:cNvPr id="5" name="Picture 4" descr="A picture containing food, fruit, vegetable, arranged">
            <a:extLst>
              <a:ext uri="{FF2B5EF4-FFF2-40B4-BE49-F238E27FC236}">
                <a16:creationId xmlns:a16="http://schemas.microsoft.com/office/drawing/2014/main" id="{C44DC953-FA7C-6F44-FC65-423D75D9065D}"/>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6" name="TextBox 5">
            <a:extLst>
              <a:ext uri="{FF2B5EF4-FFF2-40B4-BE49-F238E27FC236}">
                <a16:creationId xmlns:a16="http://schemas.microsoft.com/office/drawing/2014/main" id="{DBF28177-C72E-5EA0-8F5F-D7928022BD9C}"/>
              </a:ext>
            </a:extLst>
          </p:cNvPr>
          <p:cNvSpPr txBox="1"/>
          <p:nvPr/>
        </p:nvSpPr>
        <p:spPr>
          <a:xfrm>
            <a:off x="3310003" y="4935255"/>
            <a:ext cx="5354876" cy="923330"/>
          </a:xfrm>
          <a:prstGeom prst="rect">
            <a:avLst/>
          </a:prstGeom>
          <a:noFill/>
        </p:spPr>
        <p:txBody>
          <a:bodyPr wrap="square">
            <a:spAutoFit/>
          </a:bodyPr>
          <a:lstStyle/>
          <a:p>
            <a:r>
              <a:rPr lang="en-US" sz="1800" b="1" i="1" dirty="0"/>
              <a:t>*Resource Alert: </a:t>
            </a:r>
            <a:r>
              <a:rPr lang="en-US" dirty="0">
                <a:hlinkClick r:id="rId5"/>
              </a:rPr>
              <a:t>Fresh Fruits and Vegetable Program - A Handbook for Schools | Food and Nutrition Service (usda.gov)</a:t>
            </a:r>
            <a:endParaRPr lang="en-US" dirty="0"/>
          </a:p>
        </p:txBody>
      </p:sp>
    </p:spTree>
    <p:extLst>
      <p:ext uri="{BB962C8B-B14F-4D97-AF65-F5344CB8AC3E}">
        <p14:creationId xmlns:p14="http://schemas.microsoft.com/office/powerpoint/2010/main" val="3380597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F92A-4E31-1C84-B719-B56C816E491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itle 2">
            <a:extLst>
              <a:ext uri="{FF2B5EF4-FFF2-40B4-BE49-F238E27FC236}">
                <a16:creationId xmlns:a16="http://schemas.microsoft.com/office/drawing/2014/main" id="{E8E50A85-A3E7-FCB6-D809-DB04E361045C}"/>
              </a:ext>
            </a:extLst>
          </p:cNvPr>
          <p:cNvSpPr txBox="1">
            <a:spLocks noGrp="1"/>
          </p:cNvSpPr>
          <p:nvPr>
            <p:ph type="title" idx="4294967295"/>
          </p:nvPr>
        </p:nvSpPr>
        <p:spPr>
          <a:xfrm>
            <a:off x="27783" y="193043"/>
            <a:ext cx="9144000" cy="771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sng"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Which</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schools can participate?</a:t>
            </a:r>
          </a:p>
        </p:txBody>
      </p:sp>
      <p:sp>
        <p:nvSpPr>
          <p:cNvPr id="4" name="Text Placeholder 3">
            <a:extLst>
              <a:ext uri="{FF2B5EF4-FFF2-40B4-BE49-F238E27FC236}">
                <a16:creationId xmlns:a16="http://schemas.microsoft.com/office/drawing/2014/main" id="{2E4581D0-E646-0041-D21D-7F4284E32BD3}"/>
              </a:ext>
            </a:extLst>
          </p:cNvPr>
          <p:cNvSpPr txBox="1">
            <a:spLocks/>
          </p:cNvSpPr>
          <p:nvPr/>
        </p:nvSpPr>
        <p:spPr>
          <a:xfrm>
            <a:off x="1569864" y="1333186"/>
            <a:ext cx="6597106" cy="415321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defRPr/>
            </a:pPr>
            <a:r>
              <a:rPr lang="en-US" dirty="0"/>
              <a:t>Be an elementary school…that:</a:t>
            </a:r>
          </a:p>
          <a:p>
            <a:pPr lvl="1">
              <a:buFont typeface="Wingdings" panose="05000000000000000000" pitchFamily="2" charset="2"/>
              <a:buChar char="§"/>
              <a:defRPr/>
            </a:pPr>
            <a:r>
              <a:rPr lang="en-US" dirty="0"/>
              <a:t>Participates in the NSLP &amp;</a:t>
            </a:r>
          </a:p>
          <a:p>
            <a:pPr lvl="1">
              <a:buFont typeface="Wingdings" panose="05000000000000000000" pitchFamily="2" charset="2"/>
              <a:buChar char="§"/>
              <a:defRPr/>
            </a:pPr>
            <a:r>
              <a:rPr lang="en-US" dirty="0"/>
              <a:t>Is certified free &amp; reduced-price student meal benefits at or above 50 percent. </a:t>
            </a:r>
          </a:p>
          <a:p>
            <a:pPr lvl="1">
              <a:buFont typeface="Wingdings" panose="05000000000000000000" pitchFamily="2" charset="2"/>
              <a:buChar char="§"/>
              <a:defRPr/>
            </a:pPr>
            <a:r>
              <a:rPr lang="en-US" b="1" u="sng" dirty="0">
                <a:solidFill>
                  <a:srgbClr val="FF0000"/>
                </a:solidFill>
              </a:rPr>
              <a:t>Note:</a:t>
            </a:r>
            <a:r>
              <a:rPr lang="en-US" dirty="0"/>
              <a:t> Approved FFVP participation sites are representative of the highest percentages of free &amp; reduced-price meal benefits. (Qualifying does not ensure approval.)</a:t>
            </a:r>
          </a:p>
          <a:p>
            <a:pPr lvl="1">
              <a:buFont typeface="Wingdings" panose="05000000000000000000" pitchFamily="2" charset="2"/>
              <a:buChar char="§"/>
              <a:defRPr/>
            </a:pPr>
            <a:r>
              <a:rPr lang="en-US" dirty="0"/>
              <a:t>Schools completing an annual FFVP application.</a:t>
            </a:r>
          </a:p>
        </p:txBody>
      </p:sp>
    </p:spTree>
    <p:extLst>
      <p:ext uri="{BB962C8B-B14F-4D97-AF65-F5344CB8AC3E}">
        <p14:creationId xmlns:p14="http://schemas.microsoft.com/office/powerpoint/2010/main" val="4997465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F92A-4E31-1C84-B719-B56C816E491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itle 2">
            <a:extLst>
              <a:ext uri="{FF2B5EF4-FFF2-40B4-BE49-F238E27FC236}">
                <a16:creationId xmlns:a16="http://schemas.microsoft.com/office/drawing/2014/main" id="{E8E50A85-A3E7-FCB6-D809-DB04E361045C}"/>
              </a:ext>
            </a:extLst>
          </p:cNvPr>
          <p:cNvSpPr txBox="1">
            <a:spLocks noGrp="1"/>
          </p:cNvSpPr>
          <p:nvPr>
            <p:ph type="title" idx="4294967295"/>
          </p:nvPr>
        </p:nvSpPr>
        <p:spPr>
          <a:xfrm>
            <a:off x="27783" y="193043"/>
            <a:ext cx="9144000" cy="771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sng"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Who</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can receive a fruit/vegetable “snack”?</a:t>
            </a:r>
          </a:p>
        </p:txBody>
      </p:sp>
      <p:sp>
        <p:nvSpPr>
          <p:cNvPr id="4" name="Text Placeholder 3">
            <a:extLst>
              <a:ext uri="{FF2B5EF4-FFF2-40B4-BE49-F238E27FC236}">
                <a16:creationId xmlns:a16="http://schemas.microsoft.com/office/drawing/2014/main" id="{2E4581D0-E646-0041-D21D-7F4284E32BD3}"/>
              </a:ext>
            </a:extLst>
          </p:cNvPr>
          <p:cNvSpPr txBox="1">
            <a:spLocks/>
          </p:cNvSpPr>
          <p:nvPr/>
        </p:nvSpPr>
        <p:spPr>
          <a:xfrm>
            <a:off x="1231661" y="1220454"/>
            <a:ext cx="7773339" cy="385329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defRPr/>
            </a:pPr>
            <a:r>
              <a:rPr lang="en-US" dirty="0"/>
              <a:t>All children who are </a:t>
            </a:r>
            <a:r>
              <a:rPr lang="en-US" i="1" dirty="0"/>
              <a:t>enrolled</a:t>
            </a:r>
            <a:r>
              <a:rPr lang="en-US" dirty="0"/>
              <a:t> in a participating school (K-5, K-8, PreK-5, etc.).</a:t>
            </a:r>
          </a:p>
          <a:p>
            <a:pPr marL="342900" indent="-342900">
              <a:defRPr/>
            </a:pPr>
            <a:r>
              <a:rPr lang="en-US" dirty="0"/>
              <a:t>Teachers directly responsible for the Nutrition Education &amp; serving the fruit/vegetable snack.</a:t>
            </a:r>
          </a:p>
          <a:p>
            <a:pPr marL="0" indent="0">
              <a:buNone/>
              <a:defRPr/>
            </a:pPr>
            <a:r>
              <a:rPr lang="en-US" u="sng" dirty="0"/>
              <a:t>Note: </a:t>
            </a:r>
          </a:p>
          <a:p>
            <a:pPr marL="800100" lvl="1" indent="-342900">
              <a:defRPr/>
            </a:pPr>
            <a:r>
              <a:rPr lang="en-US" dirty="0"/>
              <a:t>Students do have the option of </a:t>
            </a:r>
            <a:r>
              <a:rPr lang="en-US" b="1" i="1" dirty="0"/>
              <a:t>not</a:t>
            </a:r>
            <a:r>
              <a:rPr lang="en-US" dirty="0"/>
              <a:t> participating.</a:t>
            </a:r>
          </a:p>
          <a:p>
            <a:pPr marL="800100" lvl="1" indent="-342900">
              <a:defRPr/>
            </a:pPr>
            <a:r>
              <a:rPr lang="en-US" i="1" dirty="0"/>
              <a:t>Snacks cannot be used as a reward or withheld as part of a discipline procedure.</a:t>
            </a:r>
          </a:p>
          <a:p>
            <a:endParaRPr lang="en-US" dirty="0"/>
          </a:p>
        </p:txBody>
      </p:sp>
    </p:spTree>
    <p:extLst>
      <p:ext uri="{BB962C8B-B14F-4D97-AF65-F5344CB8AC3E}">
        <p14:creationId xmlns:p14="http://schemas.microsoft.com/office/powerpoint/2010/main" val="933241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751562" y="171162"/>
            <a:ext cx="2163088"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6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FFVP Funding</a:t>
            </a:r>
          </a:p>
        </p:txBody>
      </p:sp>
      <p:sp>
        <p:nvSpPr>
          <p:cNvPr id="2" name="Content Placeholder 4">
            <a:extLst>
              <a:ext uri="{FF2B5EF4-FFF2-40B4-BE49-F238E27FC236}">
                <a16:creationId xmlns:a16="http://schemas.microsoft.com/office/drawing/2014/main" id="{C052D132-C8D5-02A3-6CAA-68ABDAB51A48}"/>
              </a:ext>
            </a:extLst>
          </p:cNvPr>
          <p:cNvSpPr txBox="1">
            <a:spLocks/>
          </p:cNvSpPr>
          <p:nvPr/>
        </p:nvSpPr>
        <p:spPr>
          <a:xfrm>
            <a:off x="2984522" y="845381"/>
            <a:ext cx="5680847" cy="396461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t>The amount of funds for each student is ~$50-$75/school/year.</a:t>
            </a:r>
          </a:p>
          <a:p>
            <a:pPr>
              <a:defRPr/>
            </a:pPr>
            <a:r>
              <a:rPr lang="en-US" dirty="0"/>
              <a:t>FFVP funds </a:t>
            </a:r>
            <a:r>
              <a:rPr lang="en-US" u="sng" dirty="0"/>
              <a:t>cannot</a:t>
            </a:r>
            <a:r>
              <a:rPr lang="en-US" dirty="0"/>
              <a:t> be moved from one school to another.</a:t>
            </a:r>
          </a:p>
          <a:p>
            <a:pPr>
              <a:defRPr/>
            </a:pPr>
            <a:r>
              <a:rPr lang="en-US" dirty="0"/>
              <a:t>No more than 10% of funds can be used for Admin costs.</a:t>
            </a:r>
          </a:p>
          <a:p>
            <a:pPr>
              <a:defRPr/>
            </a:pPr>
            <a:r>
              <a:rPr lang="en-US" dirty="0"/>
              <a:t>Funds are dispersed twice a year:</a:t>
            </a:r>
          </a:p>
          <a:p>
            <a:pPr lvl="1">
              <a:buFont typeface="Wingdings" panose="05000000000000000000" pitchFamily="2" charset="2"/>
              <a:buChar char="§"/>
              <a:defRPr/>
            </a:pPr>
            <a:r>
              <a:rPr lang="en-US" dirty="0"/>
              <a:t>July 1 – September 30</a:t>
            </a:r>
          </a:p>
          <a:p>
            <a:pPr lvl="1">
              <a:buFont typeface="Wingdings" panose="05000000000000000000" pitchFamily="2" charset="2"/>
              <a:buChar char="§"/>
              <a:defRPr/>
            </a:pPr>
            <a:r>
              <a:rPr lang="en-US" dirty="0"/>
              <a:t>October 1 – June 30</a:t>
            </a:r>
          </a:p>
        </p:txBody>
      </p:sp>
      <p:pic>
        <p:nvPicPr>
          <p:cNvPr id="5" name="Picture 4" descr="A picture containing food, fruit, vegetable, arranged">
            <a:extLst>
              <a:ext uri="{FF2B5EF4-FFF2-40B4-BE49-F238E27FC236}">
                <a16:creationId xmlns:a16="http://schemas.microsoft.com/office/drawing/2014/main" id="{7F52448A-2155-8FD4-36C5-5D728146A79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extBox 2">
            <a:extLst>
              <a:ext uri="{FF2B5EF4-FFF2-40B4-BE49-F238E27FC236}">
                <a16:creationId xmlns:a16="http://schemas.microsoft.com/office/drawing/2014/main" id="{1A082AF1-0466-091F-8064-9E14206903FD}"/>
              </a:ext>
            </a:extLst>
          </p:cNvPr>
          <p:cNvSpPr txBox="1"/>
          <p:nvPr/>
        </p:nvSpPr>
        <p:spPr>
          <a:xfrm>
            <a:off x="2749169" y="4963381"/>
            <a:ext cx="5803465" cy="1200329"/>
          </a:xfrm>
          <a:prstGeom prst="rect">
            <a:avLst/>
          </a:prstGeom>
          <a:noFill/>
          <a:ln w="12700">
            <a:solidFill>
              <a:schemeClr val="accent2"/>
            </a:solidFill>
          </a:ln>
          <a:effectLst>
            <a:outerShdw blurRad="76200" dir="13500000" sy="23000" kx="1200000" algn="br" rotWithShape="0">
              <a:prstClr val="black">
                <a:alpha val="20000"/>
              </a:prstClr>
            </a:outerShdw>
          </a:effectLst>
        </p:spPr>
        <p:txBody>
          <a:bodyPr wrap="square" rtlCol="0">
            <a:spAutoFit/>
          </a:bodyPr>
          <a:lstStyle/>
          <a:p>
            <a:r>
              <a:rPr lang="en-US" sz="1800" dirty="0"/>
              <a:t>Please note that sponsors not able to use all allocated funds from the July allocation, are </a:t>
            </a:r>
            <a:r>
              <a:rPr lang="en-US" dirty="0"/>
              <a:t>asked to </a:t>
            </a:r>
            <a:r>
              <a:rPr lang="en-US" sz="1800" dirty="0"/>
              <a:t>please notify the State Agency as soon as possible so those funds will be added to the October allocation upon USDA’s approval.</a:t>
            </a:r>
            <a:endParaRPr lang="en-US" dirty="0"/>
          </a:p>
        </p:txBody>
      </p:sp>
      <p:sp>
        <p:nvSpPr>
          <p:cNvPr id="6" name="TextBox 5">
            <a:extLst>
              <a:ext uri="{FF2B5EF4-FFF2-40B4-BE49-F238E27FC236}">
                <a16:creationId xmlns:a16="http://schemas.microsoft.com/office/drawing/2014/main" id="{12FD2766-8B37-31C0-A9BA-689A24FD0AB2}"/>
              </a:ext>
            </a:extLst>
          </p:cNvPr>
          <p:cNvSpPr txBox="1"/>
          <p:nvPr/>
        </p:nvSpPr>
        <p:spPr>
          <a:xfrm>
            <a:off x="2749169" y="6223133"/>
            <a:ext cx="5803465" cy="361637"/>
          </a:xfrm>
          <a:prstGeom prst="rect">
            <a:avLst/>
          </a:prstGeom>
          <a:noFill/>
        </p:spPr>
        <p:txBody>
          <a:bodyPr wrap="square" rtlCol="0">
            <a:spAutoFit/>
          </a:bodyPr>
          <a:lstStyle/>
          <a:p>
            <a:pPr algn="ctr"/>
            <a:r>
              <a:rPr lang="en-US" sz="1700" dirty="0">
                <a:solidFill>
                  <a:srgbClr val="00B0F0"/>
                </a:solidFill>
              </a:rPr>
              <a:t>See page 5 of USDA’s </a:t>
            </a:r>
            <a:r>
              <a:rPr lang="en-US" sz="1700" dirty="0">
                <a:solidFill>
                  <a:srgbClr val="00B0F0"/>
                </a:solidFill>
                <a:hlinkClick r:id="rId5"/>
              </a:rPr>
              <a:t>FFVP Handbook </a:t>
            </a:r>
            <a:r>
              <a:rPr lang="en-US" sz="1700" dirty="0">
                <a:solidFill>
                  <a:srgbClr val="00B0F0"/>
                </a:solidFill>
              </a:rPr>
              <a:t>for more funding details</a:t>
            </a:r>
            <a:r>
              <a:rPr lang="en-US" sz="1750" dirty="0">
                <a:solidFill>
                  <a:srgbClr val="00B0F0"/>
                </a:solidFill>
              </a:rPr>
              <a:t>.</a:t>
            </a:r>
          </a:p>
        </p:txBody>
      </p:sp>
    </p:spTree>
    <p:extLst>
      <p:ext uri="{BB962C8B-B14F-4D97-AF65-F5344CB8AC3E}">
        <p14:creationId xmlns:p14="http://schemas.microsoft.com/office/powerpoint/2010/main" val="3566355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F92A-4E31-1C84-B719-B56C816E491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itle 2">
            <a:extLst>
              <a:ext uri="{FF2B5EF4-FFF2-40B4-BE49-F238E27FC236}">
                <a16:creationId xmlns:a16="http://schemas.microsoft.com/office/drawing/2014/main" id="{E8E50A85-A3E7-FCB6-D809-DB04E361045C}"/>
              </a:ext>
            </a:extLst>
          </p:cNvPr>
          <p:cNvSpPr txBox="1">
            <a:spLocks noGrp="1"/>
          </p:cNvSpPr>
          <p:nvPr>
            <p:ph type="title" idx="4294967295"/>
          </p:nvPr>
        </p:nvSpPr>
        <p:spPr>
          <a:xfrm>
            <a:off x="27783" y="193043"/>
            <a:ext cx="9144000" cy="771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sng"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When</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can fruits &amp; vegetables be served?</a:t>
            </a:r>
          </a:p>
        </p:txBody>
      </p:sp>
      <p:sp>
        <p:nvSpPr>
          <p:cNvPr id="4" name="Text Placeholder 3">
            <a:extLst>
              <a:ext uri="{FF2B5EF4-FFF2-40B4-BE49-F238E27FC236}">
                <a16:creationId xmlns:a16="http://schemas.microsoft.com/office/drawing/2014/main" id="{2E4581D0-E646-0041-D21D-7F4284E32BD3}"/>
              </a:ext>
            </a:extLst>
          </p:cNvPr>
          <p:cNvSpPr txBox="1">
            <a:spLocks/>
          </p:cNvSpPr>
          <p:nvPr/>
        </p:nvSpPr>
        <p:spPr>
          <a:xfrm>
            <a:off x="1753644" y="1095192"/>
            <a:ext cx="7052153" cy="341417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defRPr/>
            </a:pPr>
            <a:r>
              <a:rPr lang="en-US" dirty="0"/>
              <a:t>Prior to the end of the school day.</a:t>
            </a:r>
          </a:p>
          <a:p>
            <a:pPr marL="342900" indent="-342900">
              <a:defRPr/>
            </a:pPr>
            <a:r>
              <a:rPr lang="en-US" dirty="0"/>
              <a:t>Any time other than lunch &amp; breakfast service times.</a:t>
            </a:r>
          </a:p>
          <a:p>
            <a:pPr marL="342900" indent="-342900">
              <a:defRPr/>
            </a:pPr>
            <a:r>
              <a:rPr lang="en-US" dirty="0"/>
              <a:t>Once a day or staged multiple times.</a:t>
            </a:r>
          </a:p>
          <a:p>
            <a:pPr marL="342900" indent="-342900">
              <a:defRPr/>
            </a:pPr>
            <a:r>
              <a:rPr lang="en-US" dirty="0"/>
              <a:t>During classroom nutrition education activities.</a:t>
            </a:r>
          </a:p>
          <a:p>
            <a:pPr marL="342900" indent="-342900">
              <a:defRPr/>
            </a:pPr>
            <a:r>
              <a:rPr lang="en-US" sz="2800" dirty="0"/>
              <a:t>Plan FFVP service at least 2 days per week.</a:t>
            </a:r>
          </a:p>
        </p:txBody>
      </p:sp>
    </p:spTree>
    <p:extLst>
      <p:ext uri="{BB962C8B-B14F-4D97-AF65-F5344CB8AC3E}">
        <p14:creationId xmlns:p14="http://schemas.microsoft.com/office/powerpoint/2010/main" val="299348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F92A-4E31-1C84-B719-B56C816E491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itle 2">
            <a:extLst>
              <a:ext uri="{FF2B5EF4-FFF2-40B4-BE49-F238E27FC236}">
                <a16:creationId xmlns:a16="http://schemas.microsoft.com/office/drawing/2014/main" id="{E8E50A85-A3E7-FCB6-D809-DB04E361045C}"/>
              </a:ext>
            </a:extLst>
          </p:cNvPr>
          <p:cNvSpPr txBox="1">
            <a:spLocks noGrp="1"/>
          </p:cNvSpPr>
          <p:nvPr>
            <p:ph type="title" idx="4294967295"/>
          </p:nvPr>
        </p:nvSpPr>
        <p:spPr>
          <a:xfrm>
            <a:off x="0" y="450201"/>
            <a:ext cx="9144000" cy="60198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sng"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Where</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can fruits &amp; vegetables be served?</a:t>
            </a:r>
          </a:p>
        </p:txBody>
      </p:sp>
      <p:sp>
        <p:nvSpPr>
          <p:cNvPr id="5" name="Content Placeholder 6">
            <a:extLst>
              <a:ext uri="{FF2B5EF4-FFF2-40B4-BE49-F238E27FC236}">
                <a16:creationId xmlns:a16="http://schemas.microsoft.com/office/drawing/2014/main" id="{022B9EAC-1CF5-0F7D-DB52-9C27C0044301}"/>
              </a:ext>
            </a:extLst>
          </p:cNvPr>
          <p:cNvSpPr txBox="1">
            <a:spLocks/>
          </p:cNvSpPr>
          <p:nvPr/>
        </p:nvSpPr>
        <p:spPr>
          <a:xfrm>
            <a:off x="926926" y="1225411"/>
            <a:ext cx="8079288" cy="3734896"/>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dirty="0"/>
              <a:t>School Food Service can deliver to: </a:t>
            </a:r>
          </a:p>
          <a:p>
            <a:pPr lvl="1">
              <a:defRPr/>
            </a:pPr>
            <a:r>
              <a:rPr lang="en-US" dirty="0"/>
              <a:t>Classrooms, Hallways or designated Outside Areas</a:t>
            </a:r>
          </a:p>
          <a:p>
            <a:pPr lvl="1">
              <a:defRPr/>
            </a:pPr>
            <a:r>
              <a:rPr lang="en-US" dirty="0"/>
              <a:t>Pre-staged, centrally located kiosks</a:t>
            </a:r>
          </a:p>
          <a:p>
            <a:pPr>
              <a:defRPr/>
            </a:pPr>
            <a:r>
              <a:rPr lang="en-US" dirty="0"/>
              <a:t>Student pick-up:</a:t>
            </a:r>
          </a:p>
          <a:p>
            <a:pPr lvl="1">
              <a:defRPr/>
            </a:pPr>
            <a:r>
              <a:rPr lang="en-US" dirty="0"/>
              <a:t>Classroom representatives (2 students) pick-up from School Food Services </a:t>
            </a:r>
          </a:p>
          <a:p>
            <a:pPr marL="342900" indent="-342900">
              <a:defRPr/>
            </a:pPr>
            <a:r>
              <a:rPr lang="en-US" sz="2800" dirty="0"/>
              <a:t>When determining distribution &amp; service options, consider:</a:t>
            </a:r>
          </a:p>
          <a:p>
            <a:pPr lvl="1">
              <a:lnSpc>
                <a:spcPct val="80000"/>
              </a:lnSpc>
              <a:buFont typeface="Wingdings" panose="05000000000000000000" pitchFamily="2" charset="2"/>
              <a:buChar char="ü"/>
              <a:defRPr/>
            </a:pPr>
            <a:r>
              <a:rPr lang="en-US" dirty="0"/>
              <a:t>Building design</a:t>
            </a:r>
          </a:p>
          <a:p>
            <a:pPr lvl="1">
              <a:lnSpc>
                <a:spcPct val="80000"/>
              </a:lnSpc>
              <a:buFont typeface="Wingdings" panose="05000000000000000000" pitchFamily="2" charset="2"/>
              <a:buChar char="ü"/>
              <a:defRPr/>
            </a:pPr>
            <a:r>
              <a:rPr lang="en-US" dirty="0"/>
              <a:t>Grade levels &amp; maturity of students</a:t>
            </a:r>
          </a:p>
          <a:p>
            <a:pPr lvl="1">
              <a:lnSpc>
                <a:spcPct val="80000"/>
              </a:lnSpc>
              <a:buFont typeface="Wingdings" panose="05000000000000000000" pitchFamily="2" charset="2"/>
              <a:buChar char="ü"/>
              <a:defRPr/>
            </a:pPr>
            <a:r>
              <a:rPr lang="en-US" dirty="0"/>
              <a:t>Time required for preparation, delivery &amp; service</a:t>
            </a:r>
          </a:p>
          <a:p>
            <a:pPr lvl="1">
              <a:lnSpc>
                <a:spcPct val="80000"/>
              </a:lnSpc>
              <a:buFont typeface="Wingdings" panose="05000000000000000000" pitchFamily="2" charset="2"/>
              <a:buChar char="ü"/>
              <a:defRPr/>
            </a:pPr>
            <a:r>
              <a:rPr lang="en-US" dirty="0"/>
              <a:t>Clean-up &amp; garbage concerns</a:t>
            </a:r>
          </a:p>
          <a:p>
            <a:pPr lvl="1">
              <a:lnSpc>
                <a:spcPct val="80000"/>
              </a:lnSpc>
              <a:buFont typeface="Wingdings" panose="05000000000000000000" pitchFamily="2" charset="2"/>
              <a:buChar char="ü"/>
              <a:defRPr/>
            </a:pPr>
            <a:r>
              <a:rPr lang="en-US" dirty="0"/>
              <a:t>Staffing needs</a:t>
            </a:r>
          </a:p>
          <a:p>
            <a:pPr marL="0" indent="0">
              <a:buFont typeface="Arial" panose="020B0604020202020204" pitchFamily="34" charset="0"/>
              <a:buNone/>
              <a:defRPr/>
            </a:pPr>
            <a:endParaRPr lang="en-US" dirty="0"/>
          </a:p>
          <a:p>
            <a:pPr marL="0" indent="0">
              <a:buFont typeface="Arial" panose="020B0604020202020204" pitchFamily="34" charset="0"/>
              <a:buNone/>
              <a:defRPr/>
            </a:pPr>
            <a:endParaRPr lang="en-US" dirty="0"/>
          </a:p>
        </p:txBody>
      </p:sp>
    </p:spTree>
    <p:extLst>
      <p:ext uri="{BB962C8B-B14F-4D97-AF65-F5344CB8AC3E}">
        <p14:creationId xmlns:p14="http://schemas.microsoft.com/office/powerpoint/2010/main" val="3322870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Costs: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Operational</a:t>
            </a:r>
          </a:p>
        </p:txBody>
      </p:sp>
      <p:sp>
        <p:nvSpPr>
          <p:cNvPr id="3" name="Text Placeholder 2">
            <a:extLst>
              <a:ext uri="{FF2B5EF4-FFF2-40B4-BE49-F238E27FC236}">
                <a16:creationId xmlns:a16="http://schemas.microsoft.com/office/drawing/2014/main" id="{BD0ED572-D33E-A74E-9E6C-7D5F01049ED2}"/>
              </a:ext>
            </a:extLst>
          </p:cNvPr>
          <p:cNvSpPr txBox="1">
            <a:spLocks/>
          </p:cNvSpPr>
          <p:nvPr/>
        </p:nvSpPr>
        <p:spPr>
          <a:xfrm>
            <a:off x="3056350" y="762671"/>
            <a:ext cx="5849655" cy="5557446"/>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u="sng" dirty="0"/>
              <a:t>Operational Costs</a:t>
            </a:r>
            <a:r>
              <a:rPr lang="en-US" dirty="0"/>
              <a:t> - means the cost associated with running the FFVP service.</a:t>
            </a:r>
          </a:p>
          <a:p>
            <a:pPr marL="0" indent="0">
              <a:buNone/>
              <a:defRPr/>
            </a:pPr>
            <a:r>
              <a:rPr lang="en-US" sz="2600" dirty="0"/>
              <a:t>Examples include:</a:t>
            </a:r>
          </a:p>
          <a:p>
            <a:pPr marL="342900" indent="-342900">
              <a:defRPr/>
            </a:pPr>
            <a:r>
              <a:rPr lang="en-US" sz="2600" dirty="0"/>
              <a:t>Purchasing fruits, vegetables &amp; low-fat dips.</a:t>
            </a:r>
          </a:p>
          <a:p>
            <a:pPr marL="342900" indent="-342900">
              <a:defRPr/>
            </a:pPr>
            <a:r>
              <a:rPr lang="en-US" sz="2600" dirty="0"/>
              <a:t>Nonfood supplies: bowls, trays, baskets, bins, &amp; cleaning supplies.</a:t>
            </a:r>
          </a:p>
          <a:p>
            <a:pPr marL="342900" indent="-342900">
              <a:defRPr/>
            </a:pPr>
            <a:r>
              <a:rPr lang="en-US" sz="2600" dirty="0"/>
              <a:t>Salary/fringe benefits of kitchen staff.</a:t>
            </a:r>
          </a:p>
          <a:p>
            <a:pPr marL="0" indent="0">
              <a:buNone/>
              <a:defRPr/>
            </a:pPr>
            <a:r>
              <a:rPr lang="en-US" sz="2000" b="1" i="1" dirty="0"/>
              <a:t>*Most of the FFVP funds </a:t>
            </a:r>
            <a:r>
              <a:rPr lang="en-US" sz="2000" b="1" i="1" u="sng" dirty="0"/>
              <a:t>must</a:t>
            </a:r>
            <a:r>
              <a:rPr lang="en-US" sz="2000" b="1" i="1" dirty="0"/>
              <a:t> go toward purchasing fresh fruits &amp; vegetables.</a:t>
            </a:r>
          </a:p>
        </p:txBody>
      </p:sp>
      <p:pic>
        <p:nvPicPr>
          <p:cNvPr id="5" name="Picture 4">
            <a:extLst>
              <a:ext uri="{FF2B5EF4-FFF2-40B4-BE49-F238E27FC236}">
                <a16:creationId xmlns:a16="http://schemas.microsoft.com/office/drawing/2014/main" id="{277B80D0-9FF2-C87F-EF8F-9889865C99F6}"/>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634169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Costs: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6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Administrative</a:t>
            </a: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200107" y="925925"/>
            <a:ext cx="5555586" cy="477341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charset="0"/>
              <a:buNone/>
              <a:defRPr/>
            </a:pPr>
            <a:r>
              <a:rPr lang="en-US" u="sng" dirty="0"/>
              <a:t>Administrative Costs</a:t>
            </a:r>
            <a:r>
              <a:rPr lang="en-US" dirty="0"/>
              <a:t> – means cost associated with organizing &amp; administering the program.</a:t>
            </a:r>
          </a:p>
          <a:p>
            <a:pPr marL="0" indent="0">
              <a:spcBef>
                <a:spcPts val="0"/>
              </a:spcBef>
              <a:buFont typeface="Arial" charset="0"/>
              <a:buNone/>
              <a:defRPr/>
            </a:pPr>
            <a:endParaRPr lang="en-US" sz="2000" dirty="0"/>
          </a:p>
          <a:p>
            <a:pPr marL="0" indent="0">
              <a:spcBef>
                <a:spcPts val="0"/>
              </a:spcBef>
              <a:buFont typeface="Arial" charset="0"/>
              <a:buNone/>
              <a:defRPr/>
            </a:pPr>
            <a:r>
              <a:rPr lang="en-US" sz="2600" dirty="0"/>
              <a:t>Examples include:</a:t>
            </a:r>
          </a:p>
          <a:p>
            <a:pPr>
              <a:defRPr/>
            </a:pPr>
            <a:r>
              <a:rPr lang="en-US" sz="2600" dirty="0"/>
              <a:t>Purchasing or leasing of equipment (up to 10%).</a:t>
            </a:r>
          </a:p>
          <a:p>
            <a:pPr>
              <a:defRPr/>
            </a:pPr>
            <a:r>
              <a:rPr lang="en-US" sz="2600" dirty="0"/>
              <a:t>Salaries &amp; benefits for administrative staff. </a:t>
            </a:r>
          </a:p>
          <a:p>
            <a:pPr marL="0" indent="0">
              <a:buNone/>
              <a:defRPr/>
            </a:pPr>
            <a:r>
              <a:rPr lang="en-US" sz="2000" b="1" i="1" dirty="0"/>
              <a:t>*All large equipment purchases need written justification &amp; </a:t>
            </a:r>
            <a:r>
              <a:rPr lang="en-US" sz="2000" b="1" i="1" u="sng" dirty="0"/>
              <a:t>prior</a:t>
            </a:r>
            <a:r>
              <a:rPr lang="en-US" sz="2000" b="1" i="1" dirty="0"/>
              <a:t> state agency approval.</a:t>
            </a:r>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3867479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F92A-4E31-1C84-B719-B56C816E491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itle 2">
            <a:extLst>
              <a:ext uri="{FF2B5EF4-FFF2-40B4-BE49-F238E27FC236}">
                <a16:creationId xmlns:a16="http://schemas.microsoft.com/office/drawing/2014/main" id="{E8E50A85-A3E7-FCB6-D809-DB04E361045C}"/>
              </a:ext>
            </a:extLst>
          </p:cNvPr>
          <p:cNvSpPr txBox="1">
            <a:spLocks noGrp="1"/>
          </p:cNvSpPr>
          <p:nvPr>
            <p:ph type="title" idx="4294967295"/>
          </p:nvPr>
        </p:nvSpPr>
        <p:spPr>
          <a:xfrm>
            <a:off x="0" y="450201"/>
            <a:ext cx="9144000" cy="7714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sng"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What</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may be offered as a fruit or vegetable?</a:t>
            </a:r>
          </a:p>
        </p:txBody>
      </p:sp>
      <p:sp>
        <p:nvSpPr>
          <p:cNvPr id="5" name="Content Placeholder 6">
            <a:extLst>
              <a:ext uri="{FF2B5EF4-FFF2-40B4-BE49-F238E27FC236}">
                <a16:creationId xmlns:a16="http://schemas.microsoft.com/office/drawing/2014/main" id="{022B9EAC-1CF5-0F7D-DB52-9C27C0044301}"/>
              </a:ext>
            </a:extLst>
          </p:cNvPr>
          <p:cNvSpPr txBox="1">
            <a:spLocks/>
          </p:cNvSpPr>
          <p:nvPr/>
        </p:nvSpPr>
        <p:spPr>
          <a:xfrm>
            <a:off x="526094" y="1528175"/>
            <a:ext cx="8467594" cy="332515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5000"/>
              </a:lnSpc>
              <a:spcBef>
                <a:spcPts val="600"/>
              </a:spcBef>
              <a:defRPr/>
            </a:pPr>
            <a:r>
              <a:rPr lang="en-US" sz="2400" dirty="0"/>
              <a:t>As the program name indicates, FFVP introduces children to new &amp; different fresh fruits &amp; vegetables.</a:t>
            </a:r>
          </a:p>
          <a:p>
            <a:pPr marL="0" indent="0">
              <a:lnSpc>
                <a:spcPct val="75000"/>
              </a:lnSpc>
              <a:spcBef>
                <a:spcPts val="600"/>
              </a:spcBef>
              <a:buNone/>
              <a:defRPr/>
            </a:pPr>
            <a:endParaRPr lang="en-US" sz="2400" dirty="0"/>
          </a:p>
          <a:p>
            <a:pPr>
              <a:lnSpc>
                <a:spcPct val="75000"/>
              </a:lnSpc>
              <a:spcBef>
                <a:spcPts val="600"/>
              </a:spcBef>
              <a:defRPr/>
            </a:pPr>
            <a:r>
              <a:rPr lang="en-US" sz="2400" dirty="0"/>
              <a:t>May offer small portion of low-fat dip (salad dressing or yogurt-based) with vegetables.</a:t>
            </a:r>
          </a:p>
          <a:p>
            <a:pPr marL="0" indent="0">
              <a:lnSpc>
                <a:spcPct val="75000"/>
              </a:lnSpc>
              <a:spcBef>
                <a:spcPts val="600"/>
              </a:spcBef>
              <a:buNone/>
              <a:defRPr/>
            </a:pPr>
            <a:endParaRPr lang="en-US" sz="2400" dirty="0"/>
          </a:p>
          <a:p>
            <a:pPr>
              <a:lnSpc>
                <a:spcPct val="75000"/>
              </a:lnSpc>
              <a:spcBef>
                <a:spcPts val="600"/>
              </a:spcBef>
              <a:defRPr/>
            </a:pPr>
            <a:r>
              <a:rPr lang="en-US" sz="2400" dirty="0"/>
              <a:t>Fresh vegetables (not canned, frozen, dried or otherwise processed) that are cooked, must be limited to once‐a‐week &amp; must always include a nutrition education lesson related to the prepared item.</a:t>
            </a:r>
          </a:p>
        </p:txBody>
      </p:sp>
    </p:spTree>
    <p:extLst>
      <p:ext uri="{BB962C8B-B14F-4D97-AF65-F5344CB8AC3E}">
        <p14:creationId xmlns:p14="http://schemas.microsoft.com/office/powerpoint/2010/main" val="1702231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F92A-4E31-1C84-B719-B56C816E491A}"/>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
        <p:nvSpPr>
          <p:cNvPr id="3" name="Title 2">
            <a:extLst>
              <a:ext uri="{FF2B5EF4-FFF2-40B4-BE49-F238E27FC236}">
                <a16:creationId xmlns:a16="http://schemas.microsoft.com/office/drawing/2014/main" id="{E8E50A85-A3E7-FCB6-D809-DB04E361045C}"/>
              </a:ext>
            </a:extLst>
          </p:cNvPr>
          <p:cNvSpPr txBox="1">
            <a:spLocks noGrp="1"/>
          </p:cNvSpPr>
          <p:nvPr>
            <p:ph type="title" idx="4294967295"/>
          </p:nvPr>
        </p:nvSpPr>
        <p:spPr>
          <a:xfrm>
            <a:off x="0" y="450201"/>
            <a:ext cx="9144000" cy="5393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1" u="sng"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What</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may </a:t>
            </a:r>
            <a:r>
              <a:rPr kumimoji="0" lang="en-US" sz="3200" b="1" i="1" u="none" strike="noStrike" kern="1200" cap="none" spc="0" normalizeH="0" baseline="0" noProof="0" dirty="0">
                <a:ln>
                  <a:noFill/>
                </a:ln>
                <a:solidFill>
                  <a:srgbClr val="00B0F0"/>
                </a:solidFill>
                <a:effectLst/>
                <a:uLnTx/>
                <a:uFillTx/>
                <a:latin typeface="Arial" panose="020B0604020202020204" pitchFamily="34" charset="0"/>
                <a:ea typeface="+mj-ea"/>
                <a:cs typeface="Arial" panose="020B0604020202020204" pitchFamily="34" charset="0"/>
              </a:rPr>
              <a:t>not</a:t>
            </a:r>
            <a:r>
              <a:rPr kumimoji="0" lang="en-US" sz="3200" b="1" i="1" u="none" strike="noStrike" kern="1200" cap="none" spc="0" normalizeH="0" baseline="0" noProof="0" dirty="0">
                <a:ln>
                  <a:noFill/>
                </a:ln>
                <a:solidFill>
                  <a:srgbClr val="00B050"/>
                </a:solidFill>
                <a:effectLst/>
                <a:uLnTx/>
                <a:uFillTx/>
                <a:latin typeface="Arial" panose="020B0604020202020204" pitchFamily="34" charset="0"/>
                <a:ea typeface="+mj-ea"/>
                <a:cs typeface="Arial" panose="020B0604020202020204" pitchFamily="34" charset="0"/>
              </a:rPr>
              <a:t> be offered?</a:t>
            </a:r>
          </a:p>
        </p:txBody>
      </p:sp>
      <p:sp>
        <p:nvSpPr>
          <p:cNvPr id="5" name="Content Placeholder 6">
            <a:extLst>
              <a:ext uri="{FF2B5EF4-FFF2-40B4-BE49-F238E27FC236}">
                <a16:creationId xmlns:a16="http://schemas.microsoft.com/office/drawing/2014/main" id="{022B9EAC-1CF5-0F7D-DB52-9C27C0044301}"/>
              </a:ext>
            </a:extLst>
          </p:cNvPr>
          <p:cNvSpPr txBox="1">
            <a:spLocks/>
          </p:cNvSpPr>
          <p:nvPr/>
        </p:nvSpPr>
        <p:spPr>
          <a:xfrm>
            <a:off x="1427967" y="1129328"/>
            <a:ext cx="7139837" cy="3589965"/>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lnSpc>
                <a:spcPct val="150000"/>
              </a:lnSpc>
              <a:buNone/>
              <a:defRPr/>
            </a:pPr>
            <a:r>
              <a:rPr lang="en-US" sz="2800" dirty="0">
                <a:solidFill>
                  <a:srgbClr val="FF0000"/>
                </a:solidFill>
              </a:rPr>
              <a:t>ₓ</a:t>
            </a:r>
            <a:r>
              <a:rPr lang="en-US" sz="2800" dirty="0"/>
              <a:t> Processed (canned, frozen, dried) fruits &amp; vegetable</a:t>
            </a:r>
          </a:p>
          <a:p>
            <a:pPr marL="0" indent="0" algn="l">
              <a:lnSpc>
                <a:spcPct val="150000"/>
              </a:lnSpc>
              <a:buNone/>
              <a:defRPr/>
            </a:pPr>
            <a:r>
              <a:rPr lang="en-US" dirty="0">
                <a:solidFill>
                  <a:srgbClr val="FF0000"/>
                </a:solidFill>
              </a:rPr>
              <a:t>ₓ </a:t>
            </a:r>
            <a:r>
              <a:rPr lang="en-US" sz="2800" dirty="0"/>
              <a:t>Fruit or vegetable juices &amp; smoothies</a:t>
            </a:r>
          </a:p>
          <a:p>
            <a:pPr marL="0" indent="0">
              <a:lnSpc>
                <a:spcPct val="150000"/>
              </a:lnSpc>
              <a:buNone/>
              <a:defRPr/>
            </a:pPr>
            <a:r>
              <a:rPr lang="en-US" dirty="0">
                <a:solidFill>
                  <a:srgbClr val="FF0000"/>
                </a:solidFill>
              </a:rPr>
              <a:t>ₓ </a:t>
            </a:r>
            <a:r>
              <a:rPr lang="en-US" sz="2800" dirty="0"/>
              <a:t>Fruit snacks, strips, drops, &amp; leathers</a:t>
            </a:r>
          </a:p>
          <a:p>
            <a:pPr marL="0" indent="0">
              <a:lnSpc>
                <a:spcPct val="150000"/>
              </a:lnSpc>
              <a:buNone/>
              <a:defRPr/>
            </a:pPr>
            <a:r>
              <a:rPr lang="en-US" dirty="0">
                <a:solidFill>
                  <a:srgbClr val="FF0000"/>
                </a:solidFill>
              </a:rPr>
              <a:t>ₓ </a:t>
            </a:r>
            <a:r>
              <a:rPr lang="en-US" sz="2800" dirty="0"/>
              <a:t>Carbonated fruit, flavored infused fruits, jellied fruit.</a:t>
            </a:r>
          </a:p>
          <a:p>
            <a:pPr marL="0" indent="0" algn="l">
              <a:lnSpc>
                <a:spcPct val="150000"/>
              </a:lnSpc>
              <a:buNone/>
              <a:defRPr/>
            </a:pPr>
            <a:r>
              <a:rPr lang="en-US" dirty="0">
                <a:solidFill>
                  <a:srgbClr val="FF0000"/>
                </a:solidFill>
              </a:rPr>
              <a:t>ₓ </a:t>
            </a:r>
            <a:r>
              <a:rPr lang="en-US" sz="2800" dirty="0"/>
              <a:t>Nuts, trail mix</a:t>
            </a:r>
          </a:p>
          <a:p>
            <a:pPr marL="0" indent="0" algn="l">
              <a:lnSpc>
                <a:spcPct val="150000"/>
              </a:lnSpc>
              <a:buNone/>
              <a:defRPr/>
            </a:pPr>
            <a:r>
              <a:rPr lang="en-US" dirty="0">
                <a:solidFill>
                  <a:srgbClr val="FF0000"/>
                </a:solidFill>
              </a:rPr>
              <a:t>ₓ </a:t>
            </a:r>
            <a:r>
              <a:rPr lang="en-US" sz="2800" dirty="0"/>
              <a:t>Dip for fruits &amp; excess amounts for vegetables</a:t>
            </a:r>
          </a:p>
        </p:txBody>
      </p:sp>
    </p:spTree>
    <p:extLst>
      <p:ext uri="{BB962C8B-B14F-4D97-AF65-F5344CB8AC3E}">
        <p14:creationId xmlns:p14="http://schemas.microsoft.com/office/powerpoint/2010/main" val="2811130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004974" y="703448"/>
            <a:ext cx="5680847" cy="4947780"/>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600"/>
              </a:spcBef>
              <a:buNone/>
              <a:defRPr/>
            </a:pPr>
            <a:r>
              <a:rPr lang="en-US" sz="3000" b="1" dirty="0"/>
              <a:t>Procurement</a:t>
            </a:r>
          </a:p>
          <a:p>
            <a:pPr>
              <a:lnSpc>
                <a:spcPct val="100000"/>
              </a:lnSpc>
              <a:spcBef>
                <a:spcPts val="600"/>
              </a:spcBef>
              <a:defRPr/>
            </a:pPr>
            <a:r>
              <a:rPr lang="en-US" sz="2400" dirty="0"/>
              <a:t>Follow state/local purchasing procedures.</a:t>
            </a:r>
          </a:p>
          <a:p>
            <a:pPr>
              <a:lnSpc>
                <a:spcPct val="100000"/>
              </a:lnSpc>
              <a:spcBef>
                <a:spcPts val="600"/>
              </a:spcBef>
              <a:defRPr/>
            </a:pPr>
            <a:r>
              <a:rPr lang="en-US" sz="2400" dirty="0"/>
              <a:t>Buy “Fresh from Florida” when able.</a:t>
            </a:r>
          </a:p>
          <a:p>
            <a:pPr>
              <a:lnSpc>
                <a:spcPct val="100000"/>
              </a:lnSpc>
              <a:spcBef>
                <a:spcPts val="600"/>
              </a:spcBef>
              <a:defRPr/>
            </a:pPr>
            <a:r>
              <a:rPr lang="en-US" sz="2400" dirty="0"/>
              <a:t>Purchase from local stores, growers, &amp; farmers’ markets.</a:t>
            </a:r>
          </a:p>
          <a:p>
            <a:pPr>
              <a:lnSpc>
                <a:spcPct val="100000"/>
              </a:lnSpc>
              <a:spcBef>
                <a:spcPts val="600"/>
              </a:spcBef>
              <a:defRPr/>
            </a:pPr>
            <a:r>
              <a:rPr lang="en-US" sz="2400" dirty="0"/>
              <a:t>Support Farm-to-School projects &amp; follow “Buy American” when applicable.</a:t>
            </a:r>
          </a:p>
          <a:p>
            <a:pPr>
              <a:lnSpc>
                <a:spcPct val="100000"/>
              </a:lnSpc>
              <a:spcBef>
                <a:spcPts val="600"/>
              </a:spcBef>
              <a:defRPr/>
            </a:pPr>
            <a:r>
              <a:rPr lang="en-US" sz="2400" dirty="0"/>
              <a:t>Train assigned food service staff on proper ways to receive, wash, prepare, serve &amp; store fresh fruits &amp; vegetables.</a:t>
            </a:r>
          </a:p>
          <a:p>
            <a:pPr marL="0" indent="0">
              <a:lnSpc>
                <a:spcPct val="100000"/>
              </a:lnSpc>
              <a:spcBef>
                <a:spcPts val="600"/>
              </a:spcBef>
              <a:buNone/>
              <a:defRPr/>
            </a:pPr>
            <a:endParaRPr lang="en-US" sz="1800" dirty="0"/>
          </a:p>
          <a:p>
            <a:pPr marL="0" indent="0">
              <a:buNone/>
              <a:defRPr/>
            </a:pPr>
            <a:r>
              <a:rPr lang="en-US" sz="2000" b="1" i="1" dirty="0"/>
              <a:t>*Resource Alert: </a:t>
            </a:r>
            <a:r>
              <a:rPr lang="en-US" sz="2000" dirty="0">
                <a:hlinkClick r:id="rId3"/>
              </a:rPr>
              <a:t>Best Practices for Handling Fresh Produce in Schools | Food and Nutrition Service (usda.gov)</a:t>
            </a:r>
            <a:r>
              <a:rPr lang="en-US" sz="2000" dirty="0"/>
              <a:t>.</a:t>
            </a:r>
            <a:endParaRPr lang="en-US" sz="2000" b="1" i="1" dirty="0"/>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343634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225158" y="776614"/>
            <a:ext cx="5680847" cy="499788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buNone/>
              <a:defRPr/>
            </a:pPr>
            <a:r>
              <a:rPr lang="en-US" b="1" dirty="0"/>
              <a:t>Menu Planning &amp; Portions</a:t>
            </a:r>
          </a:p>
          <a:p>
            <a:pPr>
              <a:spcBef>
                <a:spcPts val="600"/>
              </a:spcBef>
              <a:defRPr/>
            </a:pPr>
            <a:r>
              <a:rPr lang="en-US" sz="2400" dirty="0"/>
              <a:t>Purchase pre-cut and/or whole produce items &amp; prepare “grab &amp; go” portions.</a:t>
            </a:r>
          </a:p>
          <a:p>
            <a:pPr>
              <a:spcBef>
                <a:spcPts val="600"/>
              </a:spcBef>
              <a:defRPr/>
            </a:pPr>
            <a:r>
              <a:rPr lang="en-US" sz="2400" dirty="0"/>
              <a:t>Suggested portion: ¼ cup to ½ cup.</a:t>
            </a:r>
          </a:p>
          <a:p>
            <a:pPr>
              <a:spcBef>
                <a:spcPts val="600"/>
              </a:spcBef>
              <a:defRPr/>
            </a:pPr>
            <a:r>
              <a:rPr lang="en-US" sz="2400" dirty="0"/>
              <a:t>May offer a “taste” portion for new items.</a:t>
            </a:r>
          </a:p>
          <a:p>
            <a:pPr>
              <a:spcBef>
                <a:spcPts val="600"/>
              </a:spcBef>
              <a:defRPr/>
            </a:pPr>
            <a:r>
              <a:rPr lang="en-US" sz="2400" dirty="0"/>
              <a:t>Serve the same “type” but different variety of fruits or vegetables:</a:t>
            </a:r>
          </a:p>
          <a:p>
            <a:pPr lvl="1">
              <a:spcBef>
                <a:spcPts val="0"/>
              </a:spcBef>
              <a:buFont typeface="Wingdings" panose="05000000000000000000" pitchFamily="2" charset="2"/>
              <a:buChar char="§"/>
              <a:defRPr/>
            </a:pPr>
            <a:r>
              <a:rPr lang="en-US" sz="2200" dirty="0"/>
              <a:t>Different apples, oranges, melons.</a:t>
            </a:r>
          </a:p>
          <a:p>
            <a:pPr lvl="1">
              <a:spcBef>
                <a:spcPts val="0"/>
              </a:spcBef>
              <a:buFont typeface="Wingdings" panose="05000000000000000000" pitchFamily="2" charset="2"/>
              <a:buChar char="§"/>
              <a:defRPr/>
            </a:pPr>
            <a:r>
              <a:rPr lang="en-US" sz="2200" dirty="0"/>
              <a:t>Different tomatoes, carrots, leafy greens.</a:t>
            </a:r>
          </a:p>
          <a:p>
            <a:pPr>
              <a:defRPr/>
            </a:pPr>
            <a:r>
              <a:rPr lang="en-US" sz="2400" dirty="0"/>
              <a:t>Make offerings appealing &amp; fun</a:t>
            </a:r>
            <a:r>
              <a:rPr lang="en-US" sz="2000" dirty="0"/>
              <a:t>. </a:t>
            </a:r>
          </a:p>
          <a:p>
            <a:pPr marL="0" indent="0">
              <a:buNone/>
              <a:defRPr/>
            </a:pPr>
            <a:r>
              <a:rPr lang="en-US" sz="2000" b="1" i="1" dirty="0"/>
              <a:t>*Resource Alert: </a:t>
            </a:r>
            <a:r>
              <a:rPr lang="en-US" sz="2000" dirty="0">
                <a:hlinkClick r:id="rId3"/>
              </a:rPr>
              <a:t>Fruit &amp; Vegetable Quick Reference Crediting &amp; Portion Guide (fdacs.gov)</a:t>
            </a:r>
            <a:endParaRPr lang="en-US" sz="2000" b="1" i="1" dirty="0"/>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3388841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1</a:t>
            </a:r>
            <a:endParaRPr kumimoji="0" lang="en-US" sz="2000" b="1" i="0" u="none" strike="noStrike" kern="1200" cap="none" spc="0" normalizeH="0" baseline="0" noProof="0" dirty="0">
              <a:ln>
                <a:noFill/>
              </a:ln>
              <a:solidFill>
                <a:srgbClr val="415054"/>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131508" y="506022"/>
            <a:ext cx="5761971" cy="277579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defRPr/>
            </a:pPr>
            <a:r>
              <a:rPr lang="en-US" sz="2400" dirty="0"/>
              <a:t>Develop, promote &amp; follow a centralized, monthly menu to help ensure:</a:t>
            </a:r>
          </a:p>
          <a:p>
            <a:pPr lvl="1"/>
            <a:r>
              <a:rPr lang="en-US" sz="2000" dirty="0"/>
              <a:t>Consistency &amp; weekly success</a:t>
            </a:r>
          </a:p>
          <a:p>
            <a:pPr lvl="1"/>
            <a:r>
              <a:rPr lang="en-US" sz="2000" dirty="0"/>
              <a:t>A variety of items are offered</a:t>
            </a:r>
          </a:p>
          <a:p>
            <a:pPr lvl="1"/>
            <a:r>
              <a:rPr lang="en-US" sz="2000" dirty="0"/>
              <a:t>Vendors can plan for orders </a:t>
            </a:r>
          </a:p>
          <a:p>
            <a:pPr lvl="1"/>
            <a:r>
              <a:rPr lang="en-US" sz="2000" dirty="0"/>
              <a:t>Ease of coordination with planned Nutrition Education activities</a:t>
            </a:r>
          </a:p>
        </p:txBody>
      </p:sp>
      <p:pic>
        <p:nvPicPr>
          <p:cNvPr id="5" name="Picture 4" descr="A picture containing food, fruit, vegetable, arranged">
            <a:extLst>
              <a:ext uri="{FF2B5EF4-FFF2-40B4-BE49-F238E27FC236}">
                <a16:creationId xmlns:a16="http://schemas.microsoft.com/office/drawing/2014/main" id="{2C5F653A-B9F5-A0B7-C289-E8DF067D61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pic>
        <p:nvPicPr>
          <p:cNvPr id="3" name="Picture 2">
            <a:extLst>
              <a:ext uri="{FF2B5EF4-FFF2-40B4-BE49-F238E27FC236}">
                <a16:creationId xmlns:a16="http://schemas.microsoft.com/office/drawing/2014/main" id="{25C6CF0F-FEE6-9D69-D6B1-A346D53C5B0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131508" y="3429000"/>
            <a:ext cx="5079599" cy="299606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74792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lvl="0" algn="ctr">
              <a:spcAft>
                <a:spcPts val="600"/>
              </a:spcAf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noProof="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2</a:t>
            </a:r>
            <a:endPar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225158" y="716083"/>
            <a:ext cx="5680847" cy="5368685"/>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None/>
              <a:defRPr/>
            </a:pPr>
            <a:r>
              <a:rPr lang="en-US" b="1" i="1" dirty="0"/>
              <a:t>Since leftovers </a:t>
            </a:r>
            <a:r>
              <a:rPr lang="en-US" b="1" i="1" u="sng" dirty="0"/>
              <a:t>cannot</a:t>
            </a:r>
            <a:r>
              <a:rPr lang="en-US" b="1" i="1" dirty="0"/>
              <a:t> be taken home by anyone, consider:</a:t>
            </a:r>
          </a:p>
          <a:p>
            <a:pPr>
              <a:defRPr/>
            </a:pPr>
            <a:r>
              <a:rPr lang="en-US" sz="2600" dirty="0"/>
              <a:t>Consistently encouraging students to be “good tasters” &amp; “trying new foods” as part of the Nutrition Education activities.</a:t>
            </a:r>
          </a:p>
          <a:p>
            <a:pPr>
              <a:defRPr/>
            </a:pPr>
            <a:r>
              <a:rPr lang="en-US" sz="2600" dirty="0"/>
              <a:t>Offering extra portions to any student who requests it.</a:t>
            </a:r>
          </a:p>
          <a:p>
            <a:pPr>
              <a:defRPr/>
            </a:pPr>
            <a:r>
              <a:rPr lang="en-US" sz="2600" dirty="0"/>
              <a:t>Increasing the planned portion size or adjusting amount ordered.</a:t>
            </a:r>
          </a:p>
          <a:p>
            <a:pPr>
              <a:defRPr/>
            </a:pPr>
            <a:r>
              <a:rPr lang="en-US" sz="2600" dirty="0"/>
              <a:t>Reminding teachers/staff providing the FFVP that they may participate in tasting.</a:t>
            </a:r>
          </a:p>
          <a:p>
            <a:pPr>
              <a:defRPr/>
            </a:pPr>
            <a:r>
              <a:rPr lang="en-US" sz="2600" dirty="0"/>
              <a:t>Using any leftover items once per week to re-serve items properly handled, documented &amp; returned to food service for storage.</a:t>
            </a:r>
            <a:endParaRPr lang="en-US" sz="2600" b="1" i="1" dirty="0"/>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2930657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lvl="0" algn="ctr">
              <a:spcAft>
                <a:spcPts val="600"/>
              </a:spcAf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noProof="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3</a:t>
            </a:r>
            <a:endPar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074846" y="312314"/>
            <a:ext cx="5931368" cy="326673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2200" dirty="0"/>
              <a:t>Enhance FFVP Nutrition Education efforts &amp; promote Healthy School Meals environment by:</a:t>
            </a:r>
          </a:p>
          <a:p>
            <a:pPr>
              <a:defRPr/>
            </a:pPr>
            <a:r>
              <a:rPr lang="en-US" sz="2000" dirty="0"/>
              <a:t>Incorporating student created posters, art projects, &amp; trivia/nutrition education resources.</a:t>
            </a:r>
          </a:p>
          <a:p>
            <a:pPr>
              <a:defRPr/>
            </a:pPr>
            <a:r>
              <a:rPr lang="en-US" sz="2000" dirty="0"/>
              <a:t>Adding writing and reading projects, story problems, geography, &amp; experiments.</a:t>
            </a:r>
          </a:p>
          <a:p>
            <a:pPr>
              <a:defRPr/>
            </a:pPr>
            <a:r>
              <a:rPr lang="en-US" sz="2000" dirty="0"/>
              <a:t>Including health &amp; fitness activities.</a:t>
            </a:r>
          </a:p>
          <a:p>
            <a:pPr>
              <a:defRPr/>
            </a:pPr>
            <a:r>
              <a:rPr lang="en-US" sz="2000" dirty="0"/>
              <a:t>Having staff or FFVP community partners dress up as a food character or “Nutrition Detective”.</a:t>
            </a:r>
          </a:p>
        </p:txBody>
      </p:sp>
      <p:pic>
        <p:nvPicPr>
          <p:cNvPr id="5" name="Picture 4" descr="A picture containing food, fruit, vegetable, arranged">
            <a:extLst>
              <a:ext uri="{FF2B5EF4-FFF2-40B4-BE49-F238E27FC236}">
                <a16:creationId xmlns:a16="http://schemas.microsoft.com/office/drawing/2014/main" id="{2C5F653A-B9F5-A0B7-C289-E8DF067D61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pic>
        <p:nvPicPr>
          <p:cNvPr id="6" name="Picture 2">
            <a:extLst>
              <a:ext uri="{FF2B5EF4-FFF2-40B4-BE49-F238E27FC236}">
                <a16:creationId xmlns:a16="http://schemas.microsoft.com/office/drawing/2014/main" id="{8989E13E-8C16-675C-9EB8-85EF2A8E140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1927" y="3579046"/>
            <a:ext cx="4574731" cy="282875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7828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lvl="0" algn="ctr">
              <a:spcAft>
                <a:spcPts val="600"/>
              </a:spcAf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noProof="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4</a:t>
            </a:r>
            <a:endPar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074846" y="312314"/>
            <a:ext cx="5931368" cy="3400426"/>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600" b="1" dirty="0"/>
              <a:t>FANS Application &amp; Claims</a:t>
            </a:r>
          </a:p>
          <a:p>
            <a:pPr>
              <a:defRPr/>
            </a:pPr>
            <a:r>
              <a:rPr lang="en-US" sz="2200" dirty="0"/>
              <a:t>As needed, complete state agency FFVP &amp; FANS related trainings.</a:t>
            </a:r>
          </a:p>
          <a:p>
            <a:pPr>
              <a:defRPr/>
            </a:pPr>
            <a:r>
              <a:rPr lang="en-US" sz="2200" dirty="0"/>
              <a:t>Complete FFVP Sponsor Module &amp; Site Applications. </a:t>
            </a:r>
          </a:p>
          <a:p>
            <a:pPr>
              <a:defRPr/>
            </a:pPr>
            <a:r>
              <a:rPr lang="en-US" sz="2200" dirty="0"/>
              <a:t>Maintain FANS Users &amp; User’s Rights accordingly.</a:t>
            </a:r>
          </a:p>
          <a:p>
            <a:pPr>
              <a:defRPr/>
            </a:pPr>
            <a:r>
              <a:rPr lang="en-US" sz="2200" dirty="0"/>
              <a:t>File Claims within 30 Days of the end of the previous month.</a:t>
            </a:r>
          </a:p>
          <a:p>
            <a:pPr lvl="1">
              <a:defRPr/>
            </a:pPr>
            <a:r>
              <a:rPr lang="en-US" sz="1900" dirty="0"/>
              <a:t>Note: A combined May/June NSLP Claim requires a combined FFVP for May/June.</a:t>
            </a:r>
          </a:p>
        </p:txBody>
      </p:sp>
      <p:pic>
        <p:nvPicPr>
          <p:cNvPr id="5" name="Picture 4" descr="A picture containing food, fruit, vegetable, arranged">
            <a:extLst>
              <a:ext uri="{FF2B5EF4-FFF2-40B4-BE49-F238E27FC236}">
                <a16:creationId xmlns:a16="http://schemas.microsoft.com/office/drawing/2014/main" id="{2C5F653A-B9F5-A0B7-C289-E8DF067D61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pic>
        <p:nvPicPr>
          <p:cNvPr id="3" name="Picture 2" descr="Graphical user interface, text, application, email">
            <a:extLst>
              <a:ext uri="{FF2B5EF4-FFF2-40B4-BE49-F238E27FC236}">
                <a16:creationId xmlns:a16="http://schemas.microsoft.com/office/drawing/2014/main" id="{1224945B-DBDC-4D1C-8A02-E06078259D6D}"/>
              </a:ext>
            </a:extLst>
          </p:cNvPr>
          <p:cNvPicPr>
            <a:picLocks noChangeAspect="1"/>
          </p:cNvPicPr>
          <p:nvPr/>
        </p:nvPicPr>
        <p:blipFill>
          <a:blip r:embed="rId5"/>
          <a:stretch>
            <a:fillRect/>
          </a:stretch>
        </p:blipFill>
        <p:spPr>
          <a:xfrm>
            <a:off x="4129380" y="3712740"/>
            <a:ext cx="3323606" cy="245788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2238936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lvl="0" algn="ctr">
              <a:spcAft>
                <a:spcPts val="600"/>
              </a:spcAf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noProof="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5</a:t>
            </a:r>
            <a:endPar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074846" y="349891"/>
            <a:ext cx="5931368" cy="5549867"/>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600" b="1" dirty="0"/>
              <a:t>Claims &amp; Recordkeeping</a:t>
            </a:r>
          </a:p>
          <a:p>
            <a:pPr>
              <a:defRPr/>
            </a:pPr>
            <a:r>
              <a:rPr lang="en-US" sz="2200" dirty="0"/>
              <a:t>The recordkeeping requirements for FFVP are like all other Child Nutrition Programs.</a:t>
            </a:r>
          </a:p>
          <a:p>
            <a:pPr>
              <a:defRPr/>
            </a:pPr>
            <a:r>
              <a:rPr lang="en-US" sz="2200" dirty="0"/>
              <a:t>Follow set procedures when submitting claims for reimbursement.</a:t>
            </a:r>
          </a:p>
          <a:p>
            <a:pPr>
              <a:defRPr/>
            </a:pPr>
            <a:r>
              <a:rPr lang="en-US" sz="2200" dirty="0"/>
              <a:t>Use the monthly FFVP Reimbursement Claim form.</a:t>
            </a:r>
          </a:p>
          <a:p>
            <a:pPr>
              <a:defRPr/>
            </a:pPr>
            <a:r>
              <a:rPr lang="en-US" sz="2200" dirty="0"/>
              <a:t>The claim form should identify monthly FFVP school purchases.</a:t>
            </a:r>
          </a:p>
          <a:p>
            <a:pPr>
              <a:defRPr/>
            </a:pPr>
            <a:r>
              <a:rPr lang="en-US" sz="2200" dirty="0"/>
              <a:t>Approved sites are responsible for ensuring all claims are accurate, appropriate &amp; only include allowable expenses.</a:t>
            </a:r>
          </a:p>
          <a:p>
            <a:pPr>
              <a:defRPr/>
            </a:pPr>
            <a:r>
              <a:rPr lang="en-US" sz="2200" dirty="0"/>
              <a:t>Maintain accurate FFVP records for three (3) years plus the current year.</a:t>
            </a:r>
          </a:p>
          <a:p>
            <a:pPr lvl="1">
              <a:buFont typeface="Wingdings" panose="05000000000000000000" pitchFamily="2" charset="2"/>
              <a:buChar char="§"/>
              <a:defRPr/>
            </a:pPr>
            <a:r>
              <a:rPr lang="en-US" sz="1800" dirty="0"/>
              <a:t>Records must be kept longer if your school has any unresolved audit deficiencies.</a:t>
            </a:r>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3360661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lvl="0" algn="ctr">
              <a:spcAft>
                <a:spcPts val="600"/>
              </a:spcAf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noProof="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6</a:t>
            </a:r>
            <a:endPar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3004974" y="619936"/>
            <a:ext cx="5831159" cy="595622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600" b="1" dirty="0"/>
              <a:t>Monitoring &amp; Recordkeeping </a:t>
            </a:r>
          </a:p>
          <a:p>
            <a:pPr marL="0" indent="0">
              <a:buNone/>
              <a:defRPr/>
            </a:pPr>
            <a:r>
              <a:rPr lang="en-US" sz="2000" dirty="0"/>
              <a:t>Program oversight/monitoring is critical is needed to ensure FFVP is operating properly in participating schools, especially those new to the program. </a:t>
            </a:r>
          </a:p>
          <a:p>
            <a:pPr marL="0" indent="0">
              <a:buNone/>
              <a:defRPr/>
            </a:pPr>
            <a:r>
              <a:rPr lang="en-US" sz="1800" b="1" dirty="0"/>
              <a:t>Schools &amp; the state agency should:</a:t>
            </a:r>
          </a:p>
          <a:p>
            <a:pPr>
              <a:defRPr/>
            </a:pPr>
            <a:r>
              <a:rPr lang="en-US" sz="1600" dirty="0"/>
              <a:t>Review claims for reimbursement to ensure expenditures are appropriate prior to providing reimbursement.</a:t>
            </a:r>
          </a:p>
          <a:p>
            <a:pPr>
              <a:defRPr/>
            </a:pPr>
            <a:r>
              <a:rPr lang="en-US" sz="1600" dirty="0"/>
              <a:t>Ensure the majority of funds are used to purchase fresh produce.</a:t>
            </a:r>
          </a:p>
          <a:p>
            <a:pPr>
              <a:defRPr/>
            </a:pPr>
            <a:r>
              <a:rPr lang="en-US" sz="1600" dirty="0"/>
              <a:t>Confirm any equipment purchases are reviewed &amp; prorated.</a:t>
            </a:r>
          </a:p>
          <a:p>
            <a:pPr>
              <a:defRPr/>
            </a:pPr>
            <a:r>
              <a:rPr lang="en-US" sz="1600" dirty="0"/>
              <a:t>Ensure labor costs &amp; all other non‐food costs are minimal.</a:t>
            </a:r>
          </a:p>
          <a:p>
            <a:pPr marL="0" indent="0">
              <a:buNone/>
              <a:defRPr/>
            </a:pPr>
            <a:r>
              <a:rPr lang="en-US" sz="1800" b="1" dirty="0"/>
              <a:t>Furthermore, the state agency should:</a:t>
            </a:r>
          </a:p>
          <a:p>
            <a:pPr>
              <a:defRPr/>
            </a:pPr>
            <a:r>
              <a:rPr lang="en-US" sz="1600" dirty="0"/>
              <a:t>Ensure FFVP schools are reviewed as part of the School Meals Administrative Review process, or other oversight or monitoring activity related to the School Lunch or School Breakfast Programs.</a:t>
            </a:r>
          </a:p>
          <a:p>
            <a:pPr>
              <a:defRPr/>
            </a:pPr>
            <a:r>
              <a:rPr lang="en-US" sz="1600" dirty="0"/>
              <a:t>Make efforts to contact schools not scheduled for oversight activity to ensure that the Program is being implemented according to the statute &amp; guidance issued by FNS.</a:t>
            </a:r>
            <a:endParaRPr lang="en-US" sz="2200" dirty="0"/>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40798270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Flowchart: Document 2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631" y="0"/>
            <a:ext cx="2436019" cy="3400426"/>
          </a:xfrm>
          <a:prstGeom prst="flowChartDocument">
            <a:avLst/>
          </a:prstGeom>
          <a:solidFill>
            <a:srgbClr val="4150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516033D0-9996-F284-9096-0553F7B99B13}"/>
              </a:ext>
            </a:extLst>
          </p:cNvPr>
          <p:cNvSpPr txBox="1">
            <a:spLocks noGrp="1"/>
          </p:cNvSpPr>
          <p:nvPr>
            <p:ph type="title" idx="4294967295"/>
          </p:nvPr>
        </p:nvSpPr>
        <p:spPr>
          <a:xfrm>
            <a:off x="388307" y="171162"/>
            <a:ext cx="2526343" cy="2371148"/>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Best Practices</a:t>
            </a:r>
          </a:p>
          <a:p>
            <a:pPr lvl="0" algn="ctr">
              <a:spcAft>
                <a:spcPts val="600"/>
              </a:spcAft>
              <a:defRPr/>
            </a:pPr>
            <a: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t>(continued)</a:t>
            </a:r>
            <a:br>
              <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rPr>
            </a:br>
            <a:r>
              <a:rPr lang="en-US" sz="2000" noProof="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7</a:t>
            </a:r>
            <a:endParaRPr kumimoji="0" lang="en-US" sz="20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sp>
        <p:nvSpPr>
          <p:cNvPr id="2" name="Text Placeholder 3">
            <a:extLst>
              <a:ext uri="{FF2B5EF4-FFF2-40B4-BE49-F238E27FC236}">
                <a16:creationId xmlns:a16="http://schemas.microsoft.com/office/drawing/2014/main" id="{4034F45E-F850-2986-6DF6-5DBA797D835C}"/>
              </a:ext>
            </a:extLst>
          </p:cNvPr>
          <p:cNvSpPr txBox="1">
            <a:spLocks/>
          </p:cNvSpPr>
          <p:nvPr/>
        </p:nvSpPr>
        <p:spPr>
          <a:xfrm>
            <a:off x="2974637" y="625492"/>
            <a:ext cx="5931368" cy="5549867"/>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sz="2600" b="1" dirty="0"/>
              <a:t>Recordkeeping &amp; Organization</a:t>
            </a:r>
          </a:p>
          <a:p>
            <a:pPr marL="0" indent="0">
              <a:buNone/>
              <a:defRPr/>
            </a:pPr>
            <a:r>
              <a:rPr lang="en-US" sz="2200" dirty="0"/>
              <a:t>A success Child Nutrition can be characterized by several attributes. Some of these include:</a:t>
            </a:r>
          </a:p>
          <a:p>
            <a:pPr>
              <a:defRPr/>
            </a:pPr>
            <a:r>
              <a:rPr lang="en-US" sz="2000" dirty="0"/>
              <a:t>Having Standard Operating Procedures (SOPs) on file.</a:t>
            </a:r>
          </a:p>
          <a:p>
            <a:pPr>
              <a:defRPr/>
            </a:pPr>
            <a:r>
              <a:rPr lang="en-US" sz="2000" dirty="0"/>
              <a:t>Completing training for staff on performance expectations &amp; established SOPs.</a:t>
            </a:r>
          </a:p>
          <a:p>
            <a:pPr>
              <a:defRPr/>
            </a:pPr>
            <a:r>
              <a:rPr lang="en-US" sz="2000" dirty="0"/>
              <a:t>Being organized &amp; keeping files that contain:</a:t>
            </a:r>
          </a:p>
          <a:p>
            <a:pPr lvl="1">
              <a:defRPr/>
            </a:pPr>
            <a:r>
              <a:rPr lang="en-US" sz="1800" dirty="0"/>
              <a:t>Policies &amp; Procedures</a:t>
            </a:r>
          </a:p>
          <a:p>
            <a:pPr lvl="1">
              <a:defRPr/>
            </a:pPr>
            <a:r>
              <a:rPr lang="en-US" sz="1800" dirty="0"/>
              <a:t>Site application &amp; contact information for each participating school</a:t>
            </a:r>
          </a:p>
          <a:p>
            <a:pPr lvl="1">
              <a:defRPr/>
            </a:pPr>
            <a:r>
              <a:rPr lang="en-US" sz="1800" dirty="0"/>
              <a:t>Invoices &amp; Purchase Order information</a:t>
            </a:r>
          </a:p>
          <a:p>
            <a:pPr lvl="1">
              <a:defRPr/>
            </a:pPr>
            <a:r>
              <a:rPr lang="en-US" sz="1800" dirty="0"/>
              <a:t>Monthly Claims</a:t>
            </a:r>
          </a:p>
          <a:p>
            <a:pPr lvl="1">
              <a:defRPr/>
            </a:pPr>
            <a:r>
              <a:rPr lang="en-US" sz="1800" dirty="0"/>
              <a:t>Vendor/Local Supplier/Farm Contact information</a:t>
            </a:r>
            <a:endParaRPr lang="en-US" sz="2800" dirty="0"/>
          </a:p>
        </p:txBody>
      </p:sp>
      <p:pic>
        <p:nvPicPr>
          <p:cNvPr id="5" name="Picture 4">
            <a:extLst>
              <a:ext uri="{FF2B5EF4-FFF2-40B4-BE49-F238E27FC236}">
                <a16:creationId xmlns:a16="http://schemas.microsoft.com/office/drawing/2014/main" id="{2C5F653A-B9F5-A0B7-C289-E8DF067D61AB}"/>
              </a:ext>
              <a:ext uri="{C183D7F6-B498-43B3-948B-1728B52AA6E4}">
                <adec:decorative xmlns:adec="http://schemas.microsoft.com/office/drawing/2017/decorative" val="1"/>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3858785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A2B1-6DF8-10C0-CF70-D2A3688FBACE}"/>
              </a:ext>
            </a:extLst>
          </p:cNvPr>
          <p:cNvSpPr>
            <a:spLocks noGrp="1"/>
          </p:cNvSpPr>
          <p:nvPr>
            <p:ph type="title"/>
          </p:nvPr>
        </p:nvSpPr>
        <p:spPr>
          <a:xfrm>
            <a:off x="161980" y="77270"/>
            <a:ext cx="4410020" cy="769442"/>
          </a:xfrm>
        </p:spPr>
        <p:txBody>
          <a:bodyPr>
            <a:noAutofit/>
          </a:bodyPr>
          <a:lstStyle/>
          <a:p>
            <a:r>
              <a:rPr lang="en-US" sz="2400" u="sng" dirty="0">
                <a:solidFill>
                  <a:schemeClr val="bg1"/>
                </a:solidFill>
              </a:rPr>
              <a:t>FFVP FANS Site Application</a:t>
            </a:r>
          </a:p>
        </p:txBody>
      </p:sp>
      <p:pic>
        <p:nvPicPr>
          <p:cNvPr id="8" name="Picture 7">
            <a:extLst>
              <a:ext uri="{FF2B5EF4-FFF2-40B4-BE49-F238E27FC236}">
                <a16:creationId xmlns:a16="http://schemas.microsoft.com/office/drawing/2014/main" id="{6A10F531-9DBF-21CE-DFE0-62F8A929382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367873" y="970839"/>
            <a:ext cx="6085115" cy="5406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a:extLst>
              <a:ext uri="{FF2B5EF4-FFF2-40B4-BE49-F238E27FC236}">
                <a16:creationId xmlns:a16="http://schemas.microsoft.com/office/drawing/2014/main" id="{B93E51FE-1587-1FDC-04EE-0C6F91C38C51}"/>
              </a:ext>
            </a:extLst>
          </p:cNvPr>
          <p:cNvSpPr txBox="1"/>
          <p:nvPr/>
        </p:nvSpPr>
        <p:spPr>
          <a:xfrm>
            <a:off x="4371585" y="385047"/>
            <a:ext cx="4772415" cy="461665"/>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Questions/Implementation</a:t>
            </a:r>
          </a:p>
        </p:txBody>
      </p:sp>
    </p:spTree>
    <p:extLst>
      <p:ext uri="{BB962C8B-B14F-4D97-AF65-F5344CB8AC3E}">
        <p14:creationId xmlns:p14="http://schemas.microsoft.com/office/powerpoint/2010/main" val="33410690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A2B1-6DF8-10C0-CF70-D2A3688FBACE}"/>
              </a:ext>
            </a:extLst>
          </p:cNvPr>
          <p:cNvSpPr>
            <a:spLocks noGrp="1"/>
          </p:cNvSpPr>
          <p:nvPr>
            <p:ph type="title"/>
          </p:nvPr>
        </p:nvSpPr>
        <p:spPr>
          <a:xfrm>
            <a:off x="161980" y="77270"/>
            <a:ext cx="4410020" cy="769442"/>
          </a:xfrm>
        </p:spPr>
        <p:txBody>
          <a:bodyPr>
            <a:noAutofit/>
          </a:bodyPr>
          <a:lstStyle/>
          <a:p>
            <a:r>
              <a:rPr lang="en-US" sz="2400" u="sng" dirty="0">
                <a:solidFill>
                  <a:schemeClr val="bg1"/>
                </a:solidFill>
              </a:rPr>
              <a:t>FFVP FANS Site Application</a:t>
            </a:r>
            <a:r>
              <a:rPr lang="en-US" sz="2400" dirty="0">
                <a:solidFill>
                  <a:srgbClr val="415054"/>
                </a:solidFill>
                <a:latin typeface="ADLaM Display" panose="02010000000000000000" pitchFamily="2" charset="0"/>
                <a:ea typeface="ADLaM Display" panose="02010000000000000000" pitchFamily="2" charset="0"/>
                <a:cs typeface="ADLaM Display" panose="02010000000000000000" pitchFamily="2" charset="0"/>
              </a:rPr>
              <a:t>   </a:t>
            </a:r>
            <a:endParaRPr lang="en-US" sz="2400" u="sng" dirty="0">
              <a:solidFill>
                <a:schemeClr val="bg1"/>
              </a:solidFill>
            </a:endParaRPr>
          </a:p>
        </p:txBody>
      </p:sp>
      <p:sp>
        <p:nvSpPr>
          <p:cNvPr id="5" name="TextBox 4">
            <a:extLst>
              <a:ext uri="{FF2B5EF4-FFF2-40B4-BE49-F238E27FC236}">
                <a16:creationId xmlns:a16="http://schemas.microsoft.com/office/drawing/2014/main" id="{B93E51FE-1587-1FDC-04EE-0C6F91C38C51}"/>
              </a:ext>
            </a:extLst>
          </p:cNvPr>
          <p:cNvSpPr txBox="1"/>
          <p:nvPr/>
        </p:nvSpPr>
        <p:spPr>
          <a:xfrm>
            <a:off x="4371585" y="385047"/>
            <a:ext cx="4772415" cy="461665"/>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Questions/Implementation</a:t>
            </a:r>
          </a:p>
        </p:txBody>
      </p:sp>
      <p:pic>
        <p:nvPicPr>
          <p:cNvPr id="3" name="Picture 2">
            <a:extLst>
              <a:ext uri="{FF2B5EF4-FFF2-40B4-BE49-F238E27FC236}">
                <a16:creationId xmlns:a16="http://schemas.microsoft.com/office/drawing/2014/main" id="{881114BA-28C2-A730-97E0-DE7760EB4573}"/>
              </a:ext>
              <a:ext uri="{C183D7F6-B498-43B3-948B-1728B52AA6E4}">
                <adec:decorative xmlns:adec="http://schemas.microsoft.com/office/drawing/2017/decorative" val="1"/>
              </a:ext>
            </a:extLst>
          </p:cNvPr>
          <p:cNvPicPr>
            <a:picLocks noChangeAspect="1"/>
          </p:cNvPicPr>
          <p:nvPr/>
        </p:nvPicPr>
        <p:blipFill rotWithShape="1">
          <a:blip r:embed="rId3"/>
          <a:srcRect r="3836"/>
          <a:stretch/>
        </p:blipFill>
        <p:spPr>
          <a:xfrm>
            <a:off x="175364" y="1586196"/>
            <a:ext cx="8793271" cy="36856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94771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4A2B1-6DF8-10C0-CF70-D2A3688FBACE}"/>
              </a:ext>
            </a:extLst>
          </p:cNvPr>
          <p:cNvSpPr>
            <a:spLocks noGrp="1"/>
          </p:cNvSpPr>
          <p:nvPr>
            <p:ph type="title"/>
          </p:nvPr>
        </p:nvSpPr>
        <p:spPr>
          <a:xfrm>
            <a:off x="161980" y="77270"/>
            <a:ext cx="4410020" cy="769442"/>
          </a:xfrm>
        </p:spPr>
        <p:txBody>
          <a:bodyPr>
            <a:noAutofit/>
          </a:bodyPr>
          <a:lstStyle/>
          <a:p>
            <a:r>
              <a:rPr lang="en-US" sz="2400" u="sng" dirty="0">
                <a:solidFill>
                  <a:schemeClr val="bg1"/>
                </a:solidFill>
              </a:rPr>
              <a:t>FFVP FANS Site Application</a:t>
            </a:r>
            <a:r>
              <a:rPr lang="en-US" sz="2400" u="sng" dirty="0">
                <a:solidFill>
                  <a:srgbClr val="005578"/>
                </a:solidFill>
              </a:rPr>
              <a:t>-</a:t>
            </a:r>
          </a:p>
        </p:txBody>
      </p:sp>
      <p:sp>
        <p:nvSpPr>
          <p:cNvPr id="5" name="TextBox 4">
            <a:extLst>
              <a:ext uri="{FF2B5EF4-FFF2-40B4-BE49-F238E27FC236}">
                <a16:creationId xmlns:a16="http://schemas.microsoft.com/office/drawing/2014/main" id="{B93E51FE-1587-1FDC-04EE-0C6F91C38C51}"/>
              </a:ext>
            </a:extLst>
          </p:cNvPr>
          <p:cNvSpPr txBox="1"/>
          <p:nvPr/>
        </p:nvSpPr>
        <p:spPr>
          <a:xfrm>
            <a:off x="4371585" y="385047"/>
            <a:ext cx="4772415" cy="461665"/>
          </a:xfrm>
          <a:prstGeom prst="rect">
            <a:avLst/>
          </a:prstGeom>
          <a:noFill/>
        </p:spPr>
        <p:txBody>
          <a:bodyPr wrap="square" rtlCol="0">
            <a:spAutoFit/>
          </a:bodyPr>
          <a:lstStyle/>
          <a:p>
            <a:r>
              <a:rPr lang="en-US" sz="2400" b="1" u="sng" dirty="0">
                <a:latin typeface="Arial" panose="020B0604020202020204" pitchFamily="34" charset="0"/>
                <a:cs typeface="Arial" panose="020B0604020202020204" pitchFamily="34" charset="0"/>
              </a:rPr>
              <a:t>Questions/Implementation</a:t>
            </a:r>
          </a:p>
        </p:txBody>
      </p:sp>
      <p:pic>
        <p:nvPicPr>
          <p:cNvPr id="4" name="Picture 3">
            <a:extLst>
              <a:ext uri="{FF2B5EF4-FFF2-40B4-BE49-F238E27FC236}">
                <a16:creationId xmlns:a16="http://schemas.microsoft.com/office/drawing/2014/main" id="{E8A12A38-EAB3-6934-D0FE-BD5798241365}"/>
              </a:ext>
              <a:ext uri="{C183D7F6-B498-43B3-948B-1728B52AA6E4}">
                <adec:decorative xmlns:adec="http://schemas.microsoft.com/office/drawing/2017/decorative" val="1"/>
              </a:ext>
            </a:extLst>
          </p:cNvPr>
          <p:cNvPicPr>
            <a:picLocks noChangeAspect="1"/>
          </p:cNvPicPr>
          <p:nvPr/>
        </p:nvPicPr>
        <p:blipFill rotWithShape="1">
          <a:blip r:embed="rId3"/>
          <a:srcRect r="1049"/>
          <a:stretch/>
        </p:blipFill>
        <p:spPr>
          <a:xfrm>
            <a:off x="42701" y="1328953"/>
            <a:ext cx="8963514" cy="46022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0495076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58B5D02-7FFC-6F50-6156-CAB1757EDD46}"/>
              </a:ext>
            </a:extLst>
          </p:cNvPr>
          <p:cNvSpPr>
            <a:spLocks noGrp="1"/>
          </p:cNvSpPr>
          <p:nvPr>
            <p:ph type="title" idx="4294967295"/>
          </p:nvPr>
        </p:nvSpPr>
        <p:spPr>
          <a:xfrm>
            <a:off x="1042988" y="400050"/>
            <a:ext cx="6858000" cy="5476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sng" strike="noStrike" kern="1200" cap="none" spc="0" normalizeH="0" baseline="0" noProof="0" dirty="0">
                <a:ln>
                  <a:noFill/>
                </a:ln>
                <a:solidFill>
                  <a:schemeClr val="tx1"/>
                </a:solidFill>
                <a:effectLst/>
                <a:uLnTx/>
                <a:uFillTx/>
                <a:latin typeface="+mn-lt"/>
                <a:ea typeface="+mn-ea"/>
                <a:cs typeface="+mn-cs"/>
              </a:rPr>
              <a:t>Additional Resources</a:t>
            </a:r>
          </a:p>
        </p:txBody>
      </p:sp>
      <p:sp>
        <p:nvSpPr>
          <p:cNvPr id="8" name="TextBox 7">
            <a:extLst>
              <a:ext uri="{FF2B5EF4-FFF2-40B4-BE49-F238E27FC236}">
                <a16:creationId xmlns:a16="http://schemas.microsoft.com/office/drawing/2014/main" id="{B1D3415C-9F3D-10E2-3F96-3E6B052E9775}"/>
              </a:ext>
            </a:extLst>
          </p:cNvPr>
          <p:cNvSpPr txBox="1"/>
          <p:nvPr/>
        </p:nvSpPr>
        <p:spPr>
          <a:xfrm>
            <a:off x="1578279" y="1065920"/>
            <a:ext cx="7002049" cy="4031873"/>
          </a:xfrm>
          <a:prstGeom prst="rect">
            <a:avLst/>
          </a:prstGeom>
          <a:noFill/>
        </p:spPr>
        <p:txBody>
          <a:bodyPr wrap="square" rtlCol="0">
            <a:spAutoFit/>
          </a:bodyPr>
          <a:lstStyle/>
          <a:p>
            <a:pPr>
              <a:defRPr/>
            </a:pPr>
            <a:r>
              <a:rPr lang="en-US" sz="3200" b="1" i="1" u="sng" dirty="0">
                <a:solidFill>
                  <a:srgbClr val="0000FF"/>
                </a:solidFill>
              </a:rPr>
              <a:t>Web Pages:</a:t>
            </a:r>
            <a:endParaRPr lang="en-US" sz="3200" b="1" i="1" u="sng" dirty="0">
              <a:solidFill>
                <a:srgbClr val="0000FF"/>
              </a:solidFill>
              <a:hlinkClick r:id="rId3">
                <a:extLst>
                  <a:ext uri="{A12FA001-AC4F-418D-AE19-62706E023703}">
                    <ahyp:hlinkClr xmlns:ahyp="http://schemas.microsoft.com/office/drawing/2018/hyperlinkcolor" val="tx"/>
                  </a:ext>
                </a:extLst>
              </a:hlinkClick>
            </a:endParaRPr>
          </a:p>
          <a:p>
            <a:pPr marL="514350" indent="-514350">
              <a:buClr>
                <a:schemeClr val="tx1"/>
              </a:buClr>
              <a:buFont typeface="+mj-lt"/>
              <a:buAutoNum type="arabicPeriod"/>
              <a:defRPr/>
            </a:pPr>
            <a:r>
              <a:rPr lang="en-US" sz="2400" b="1" dirty="0">
                <a:solidFill>
                  <a:srgbClr val="0000FF"/>
                </a:solidFill>
                <a:hlinkClick r:id="rId3">
                  <a:extLst>
                    <a:ext uri="{A12FA001-AC4F-418D-AE19-62706E023703}">
                      <ahyp:hlinkClr xmlns:ahyp="http://schemas.microsoft.com/office/drawing/2018/hyperlinkcolor" val="tx"/>
                    </a:ext>
                  </a:extLst>
                </a:hlinkClick>
              </a:rPr>
              <a:t>FDACS FFVP Website</a:t>
            </a:r>
          </a:p>
          <a:p>
            <a:pPr marL="514350" indent="-514350">
              <a:buClr>
                <a:schemeClr val="tx1"/>
              </a:buClr>
              <a:buFont typeface="+mj-lt"/>
              <a:buAutoNum type="arabicPeriod"/>
              <a:defRPr/>
            </a:pPr>
            <a:r>
              <a:rPr lang="en-US" sz="2400" b="1" dirty="0">
                <a:solidFill>
                  <a:srgbClr val="0000FF"/>
                </a:solidFill>
                <a:hlinkClick r:id="rId3">
                  <a:extLst>
                    <a:ext uri="{A12FA001-AC4F-418D-AE19-62706E023703}">
                      <ahyp:hlinkClr xmlns:ahyp="http://schemas.microsoft.com/office/drawing/2018/hyperlinkcolor" val="tx"/>
                    </a:ext>
                  </a:extLst>
                </a:hlinkClick>
              </a:rPr>
              <a:t>USDA FFVP Website</a:t>
            </a:r>
            <a:endParaRPr lang="en-US" sz="2400" b="1" dirty="0">
              <a:solidFill>
                <a:srgbClr val="0000FF"/>
              </a:solidFill>
            </a:endParaRPr>
          </a:p>
          <a:p>
            <a:pPr marL="514350" indent="-514350">
              <a:buClr>
                <a:schemeClr val="tx1"/>
              </a:buClr>
              <a:buFont typeface="+mj-lt"/>
              <a:buAutoNum type="arabicPeriod"/>
              <a:defRPr/>
            </a:pPr>
            <a:r>
              <a:rPr lang="en-US" sz="2400" b="1" dirty="0">
                <a:solidFill>
                  <a:srgbClr val="0000FF"/>
                </a:solidFill>
                <a:hlinkClick r:id="rId4">
                  <a:extLst>
                    <a:ext uri="{A12FA001-AC4F-418D-AE19-62706E023703}">
                      <ahyp:hlinkClr xmlns:ahyp="http://schemas.microsoft.com/office/drawing/2018/hyperlinkcolor" val="tx"/>
                    </a:ext>
                  </a:extLst>
                </a:hlinkClick>
              </a:rPr>
              <a:t>MyPlate Materials</a:t>
            </a:r>
            <a:endParaRPr lang="en-US" sz="2400" b="1" dirty="0">
              <a:solidFill>
                <a:srgbClr val="0000FF"/>
              </a:solidFill>
            </a:endParaRPr>
          </a:p>
          <a:p>
            <a:pPr marL="514350" indent="-514350">
              <a:buClr>
                <a:schemeClr val="tx1"/>
              </a:buClr>
              <a:buFont typeface="+mj-lt"/>
              <a:buAutoNum type="arabicPeriod"/>
              <a:defRPr/>
            </a:pPr>
            <a:r>
              <a:rPr lang="sv-SE" sz="2400" b="1" dirty="0">
                <a:solidFill>
                  <a:srgbClr val="0000FF"/>
                </a:solidFill>
                <a:hlinkClick r:id="rId5">
                  <a:extLst>
                    <a:ext uri="{A12FA001-AC4F-418D-AE19-62706E023703}">
                      <ahyp:hlinkClr xmlns:ahyp="http://schemas.microsoft.com/office/drawing/2018/hyperlinkcolor" val="tx"/>
                    </a:ext>
                  </a:extLst>
                </a:hlinkClick>
              </a:rPr>
              <a:t>FDACS Vegetable Subgroups Listing</a:t>
            </a:r>
            <a:endParaRPr lang="sv-SE" sz="2400" b="1" dirty="0">
              <a:solidFill>
                <a:srgbClr val="0000FF"/>
              </a:solidFill>
            </a:endParaRPr>
          </a:p>
          <a:p>
            <a:pPr>
              <a:defRPr/>
            </a:pPr>
            <a:endParaRPr lang="sv-SE" sz="2400" b="1" dirty="0">
              <a:solidFill>
                <a:srgbClr val="0000FF"/>
              </a:solidFill>
            </a:endParaRPr>
          </a:p>
          <a:p>
            <a:pPr>
              <a:defRPr/>
            </a:pPr>
            <a:r>
              <a:rPr lang="sv-SE" sz="3200" b="1" i="1" u="sng" dirty="0">
                <a:solidFill>
                  <a:srgbClr val="0000FF"/>
                </a:solidFill>
              </a:rPr>
              <a:t>FNW Contacts:</a:t>
            </a:r>
          </a:p>
          <a:p>
            <a:pPr marL="457200" indent="-457200">
              <a:buClr>
                <a:schemeClr val="tx1"/>
              </a:buClr>
              <a:buFont typeface="Arial" panose="020B0604020202020204" pitchFamily="34" charset="0"/>
              <a:buChar char="•"/>
              <a:defRPr/>
            </a:pPr>
            <a:r>
              <a:rPr lang="sv-SE" sz="2400" b="1" dirty="0">
                <a:solidFill>
                  <a:srgbClr val="0000FF"/>
                </a:solidFill>
                <a:hlinkClick r:id="rId6"/>
              </a:rPr>
              <a:t>InfoFNW@fdacs.gov</a:t>
            </a:r>
            <a:endParaRPr lang="sv-SE" sz="2400" b="1" dirty="0">
              <a:solidFill>
                <a:srgbClr val="0000FF"/>
              </a:solidFill>
            </a:endParaRPr>
          </a:p>
          <a:p>
            <a:pPr marL="457200" indent="-457200">
              <a:buClr>
                <a:schemeClr val="tx1"/>
              </a:buClr>
              <a:buFont typeface="Arial" panose="020B0604020202020204" pitchFamily="34" charset="0"/>
              <a:buChar char="•"/>
              <a:defRPr/>
            </a:pPr>
            <a:r>
              <a:rPr lang="sv-SE" sz="2400" b="1" dirty="0">
                <a:solidFill>
                  <a:srgbClr val="0000FF"/>
                </a:solidFill>
              </a:rPr>
              <a:t>Assigned Program Eligibility Team Member</a:t>
            </a:r>
          </a:p>
          <a:p>
            <a:pPr marL="457200" indent="-457200">
              <a:buClr>
                <a:schemeClr val="tx1"/>
              </a:buClr>
              <a:buFont typeface="Arial" panose="020B0604020202020204" pitchFamily="34" charset="0"/>
              <a:buChar char="•"/>
              <a:defRPr/>
            </a:pPr>
            <a:r>
              <a:rPr lang="sv-SE" sz="2400" b="1" dirty="0">
                <a:solidFill>
                  <a:srgbClr val="0000FF"/>
                </a:solidFill>
              </a:rPr>
              <a:t>Main Phone Line: 850-617-7400</a:t>
            </a:r>
          </a:p>
        </p:txBody>
      </p:sp>
      <p:pic>
        <p:nvPicPr>
          <p:cNvPr id="9" name="Picture 8" descr="A picture containing food, fruit, vegetable, arranged">
            <a:extLst>
              <a:ext uri="{FF2B5EF4-FFF2-40B4-BE49-F238E27FC236}">
                <a16:creationId xmlns:a16="http://schemas.microsoft.com/office/drawing/2014/main" id="{73512A7A-ED12-58FE-CD36-1576B628C53A}"/>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37995" y="4719293"/>
            <a:ext cx="1987332" cy="1688506"/>
          </a:xfrm>
          <a:prstGeom prst="ellipse">
            <a:avLst/>
          </a:prstGeom>
          <a:ln>
            <a:noFill/>
          </a:ln>
          <a:effectLst>
            <a:softEdge rad="112500"/>
          </a:effectLst>
        </p:spPr>
      </p:pic>
    </p:spTree>
    <p:extLst>
      <p:ext uri="{BB962C8B-B14F-4D97-AF65-F5344CB8AC3E}">
        <p14:creationId xmlns:p14="http://schemas.microsoft.com/office/powerpoint/2010/main" val="3861524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7AD313-970D-9010-1929-F4379CA9EB6D}"/>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Conclusion slide</a:t>
            </a:r>
          </a:p>
        </p:txBody>
      </p:sp>
    </p:spTree>
    <p:extLst>
      <p:ext uri="{BB962C8B-B14F-4D97-AF65-F5344CB8AC3E}">
        <p14:creationId xmlns:p14="http://schemas.microsoft.com/office/powerpoint/2010/main" val="8226358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01569D5CF056A4CA16A7C1352956D96" ma:contentTypeVersion="16" ma:contentTypeDescription="Create a new document." ma:contentTypeScope="" ma:versionID="5bbe603c85c407dfd8cf84193d63f78b">
  <xsd:schema xmlns:xsd="http://www.w3.org/2001/XMLSchema" xmlns:xs="http://www.w3.org/2001/XMLSchema" xmlns:p="http://schemas.microsoft.com/office/2006/metadata/properties" xmlns:ns2="b8dc04ab-0dab-4730-bd21-c211b96c1fd2" xmlns:ns3="d15571eb-f613-48f2-bb3b-a92ba19e249a" xmlns:ns4="d89cb2b0-926c-4eba-8e4a-de87571ecc8d" targetNamespace="http://schemas.microsoft.com/office/2006/metadata/properties" ma:root="true" ma:fieldsID="d8a495857c7eb87f9b0759e41b7e6d60" ns2:_="" ns3:_="" ns4:_="">
    <xsd:import namespace="b8dc04ab-0dab-4730-bd21-c211b96c1fd2"/>
    <xsd:import namespace="d15571eb-f613-48f2-bb3b-a92ba19e249a"/>
    <xsd:import namespace="d89cb2b0-926c-4eba-8e4a-de87571ecc8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8dc04ab-0dab-4730-bd21-c211b96c1f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ce2ccbd-e98b-40c7-b37a-730b965eff4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15571eb-f613-48f2-bb3b-a92ba19e249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9cb2b0-926c-4eba-8e4a-de87571ecc8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e9b32b2e-0623-47a4-b44e-c76733ca7d72}" ma:internalName="TaxCatchAll" ma:showField="CatchAllData" ma:web="d15571eb-f613-48f2-bb3b-a92ba19e24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517411-B087-4855-8E6E-F503624B55A5}">
  <ds:schemaRefs>
    <ds:schemaRef ds:uri="http://schemas.microsoft.com/sharepoint/v3/contenttype/forms"/>
  </ds:schemaRefs>
</ds:datastoreItem>
</file>

<file path=customXml/itemProps2.xml><?xml version="1.0" encoding="utf-8"?>
<ds:datastoreItem xmlns:ds="http://schemas.openxmlformats.org/officeDocument/2006/customXml" ds:itemID="{0C78F94F-EDFA-4BBA-8709-B9BCF2EBFBF5}">
  <ds:schemaRefs>
    <ds:schemaRef ds:uri="b8dc04ab-0dab-4730-bd21-c211b96c1fd2"/>
    <ds:schemaRef ds:uri="d15571eb-f613-48f2-bb3b-a92ba19e249a"/>
    <ds:schemaRef ds:uri="d89cb2b0-926c-4eba-8e4a-de87571ecc8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10838</TotalTime>
  <Words>2495</Words>
  <Application>Microsoft Office PowerPoint</Application>
  <PresentationFormat>On-screen Show (4:3)</PresentationFormat>
  <Paragraphs>269</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ADLaM Display</vt:lpstr>
      <vt:lpstr>Arial</vt:lpstr>
      <vt:lpstr>Calibri</vt:lpstr>
      <vt:lpstr>Calibri Light</vt:lpstr>
      <vt:lpstr>Wingdings</vt:lpstr>
      <vt:lpstr>Office Theme</vt:lpstr>
      <vt:lpstr>Fresh Fruit &amp; Vegetable Program Overview with  FANS Implementation Site Questions</vt:lpstr>
      <vt:lpstr>FFVP Goals</vt:lpstr>
      <vt:lpstr>Which schools can participate?</vt:lpstr>
      <vt:lpstr>Who can receive a fruit/vegetable “snack”?</vt:lpstr>
      <vt:lpstr>FFVP Funding</vt:lpstr>
      <vt:lpstr>When can fruits &amp; vegetables be served?</vt:lpstr>
      <vt:lpstr>Where can fruits &amp; vegetables be served?</vt:lpstr>
      <vt:lpstr>Costs: Operational</vt:lpstr>
      <vt:lpstr>Costs: Administrative</vt:lpstr>
      <vt:lpstr>What may be offered as a fruit or vegetable?</vt:lpstr>
      <vt:lpstr>What may not be offered?</vt:lpstr>
      <vt:lpstr>Best Practices (continued)</vt:lpstr>
      <vt:lpstr>Best Practices</vt:lpstr>
      <vt:lpstr>Best Practices (continued) 1</vt:lpstr>
      <vt:lpstr>Best Practices (continued) 2</vt:lpstr>
      <vt:lpstr>Best Practices (continued) 3</vt:lpstr>
      <vt:lpstr>Best Practices (continued) 4</vt:lpstr>
      <vt:lpstr>Best Practices (continued) 5</vt:lpstr>
      <vt:lpstr>Best Practices (continued) 6</vt:lpstr>
      <vt:lpstr>Best Practices (continued) 7</vt:lpstr>
      <vt:lpstr>FFVP FANS Site Application</vt:lpstr>
      <vt:lpstr>FFVP FANS Site Application   </vt:lpstr>
      <vt:lpstr>FFVP FANS Site Application-</vt:lpstr>
      <vt:lpstr>Additional Resources</vt:lpstr>
      <vt:lpstr>Conclusion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Miguel Castillo</dc:creator>
  <cp:lastModifiedBy>Gonzalez, Kristin</cp:lastModifiedBy>
  <cp:revision>60</cp:revision>
  <dcterms:created xsi:type="dcterms:W3CDTF">2022-05-18T17:59:25Z</dcterms:created>
  <dcterms:modified xsi:type="dcterms:W3CDTF">2024-08-21T13:27:27Z</dcterms:modified>
</cp:coreProperties>
</file>