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7" r:id="rId2"/>
    <p:sldId id="421" r:id="rId3"/>
    <p:sldId id="422" r:id="rId4"/>
    <p:sldId id="466" r:id="rId5"/>
    <p:sldId id="467" r:id="rId6"/>
    <p:sldId id="468" r:id="rId7"/>
    <p:sldId id="469" r:id="rId8"/>
    <p:sldId id="470" r:id="rId9"/>
    <p:sldId id="498" r:id="rId10"/>
    <p:sldId id="499" r:id="rId11"/>
    <p:sldId id="500" r:id="rId12"/>
    <p:sldId id="501" r:id="rId13"/>
    <p:sldId id="320" r:id="rId14"/>
    <p:sldId id="303" r:id="rId15"/>
    <p:sldId id="304" r:id="rId16"/>
    <p:sldId id="305" r:id="rId17"/>
    <p:sldId id="306" r:id="rId18"/>
    <p:sldId id="318" r:id="rId19"/>
    <p:sldId id="317" r:id="rId20"/>
    <p:sldId id="308" r:id="rId21"/>
    <p:sldId id="309" r:id="rId22"/>
    <p:sldId id="328" r:id="rId23"/>
    <p:sldId id="487" r:id="rId24"/>
    <p:sldId id="476" r:id="rId25"/>
    <p:sldId id="477" r:id="rId26"/>
    <p:sldId id="478" r:id="rId27"/>
    <p:sldId id="479" r:id="rId28"/>
    <p:sldId id="480" r:id="rId29"/>
    <p:sldId id="481" r:id="rId30"/>
    <p:sldId id="482" r:id="rId31"/>
    <p:sldId id="483" r:id="rId32"/>
    <p:sldId id="484" r:id="rId33"/>
    <p:sldId id="485" r:id="rId34"/>
    <p:sldId id="486" r:id="rId35"/>
    <p:sldId id="488" r:id="rId36"/>
    <p:sldId id="489" r:id="rId37"/>
    <p:sldId id="490" r:id="rId38"/>
    <p:sldId id="491" r:id="rId39"/>
    <p:sldId id="492" r:id="rId40"/>
    <p:sldId id="493" r:id="rId41"/>
    <p:sldId id="494" r:id="rId42"/>
    <p:sldId id="495" r:id="rId43"/>
    <p:sldId id="496" r:id="rId44"/>
    <p:sldId id="497" r:id="rId45"/>
    <p:sldId id="453" r:id="rId46"/>
  </p:sldIdLst>
  <p:sldSz cx="9144000" cy="6858000" type="screen4x3"/>
  <p:notesSz cx="6858000" cy="9144000"/>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118383EB-305C-4FCA-9D26-AA358F58FA51}">
          <p14:sldIdLst>
            <p14:sldId id="257"/>
            <p14:sldId id="421"/>
            <p14:sldId id="422"/>
            <p14:sldId id="466"/>
            <p14:sldId id="467"/>
            <p14:sldId id="468"/>
            <p14:sldId id="469"/>
            <p14:sldId id="470"/>
            <p14:sldId id="498"/>
            <p14:sldId id="499"/>
            <p14:sldId id="500"/>
            <p14:sldId id="501"/>
            <p14:sldId id="320"/>
            <p14:sldId id="303"/>
            <p14:sldId id="304"/>
            <p14:sldId id="305"/>
            <p14:sldId id="306"/>
            <p14:sldId id="318"/>
            <p14:sldId id="317"/>
            <p14:sldId id="308"/>
            <p14:sldId id="309"/>
            <p14:sldId id="328"/>
            <p14:sldId id="487"/>
            <p14:sldId id="476"/>
            <p14:sldId id="477"/>
            <p14:sldId id="478"/>
            <p14:sldId id="479"/>
            <p14:sldId id="480"/>
            <p14:sldId id="481"/>
            <p14:sldId id="482"/>
            <p14:sldId id="483"/>
            <p14:sldId id="484"/>
            <p14:sldId id="485"/>
            <p14:sldId id="486"/>
            <p14:sldId id="488"/>
            <p14:sldId id="489"/>
            <p14:sldId id="490"/>
            <p14:sldId id="491"/>
            <p14:sldId id="492"/>
            <p14:sldId id="493"/>
            <p14:sldId id="494"/>
            <p14:sldId id="495"/>
            <p14:sldId id="496"/>
            <p14:sldId id="497"/>
            <p14:sldId id="45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88407" autoAdjust="0"/>
  </p:normalViewPr>
  <p:slideViewPr>
    <p:cSldViewPr>
      <p:cViewPr varScale="1">
        <p:scale>
          <a:sx n="101" d="100"/>
          <a:sy n="101" d="100"/>
        </p:scale>
        <p:origin x="2142" y="108"/>
      </p:cViewPr>
      <p:guideLst>
        <p:guide orient="horz" pos="2160"/>
        <p:guide pos="2880"/>
      </p:guideLst>
    </p:cSldViewPr>
  </p:slideViewPr>
  <p:outlineViewPr>
    <p:cViewPr>
      <p:scale>
        <a:sx n="33" d="100"/>
        <a:sy n="33" d="100"/>
      </p:scale>
      <p:origin x="0" y="21546"/>
    </p:cViewPr>
  </p:outlineViewPr>
  <p:notesTextViewPr>
    <p:cViewPr>
      <p:scale>
        <a:sx n="3" d="2"/>
        <a:sy n="3" d="2"/>
      </p:scale>
      <p:origin x="0" y="0"/>
    </p:cViewPr>
  </p:notesTextViewPr>
  <p:sorterViewPr>
    <p:cViewPr>
      <p:scale>
        <a:sx n="100" d="100"/>
        <a:sy n="100" d="100"/>
      </p:scale>
      <p:origin x="0" y="86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85BCF-A00E-4D8F-8DCA-2F9D5CF6B85C}" type="datetimeFigureOut">
              <a:rPr lang="en-US" smtClean="0"/>
              <a:t>1/18/2019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910671-5736-4D88-B315-3625F5596A5B}" type="slidenum">
              <a:rPr lang="en-US" smtClean="0"/>
              <a:t>‹#›</a:t>
            </a:fld>
            <a:endParaRPr lang="en-US"/>
          </a:p>
        </p:txBody>
      </p:sp>
    </p:spTree>
    <p:extLst>
      <p:ext uri="{BB962C8B-B14F-4D97-AF65-F5344CB8AC3E}">
        <p14:creationId xmlns:p14="http://schemas.microsoft.com/office/powerpoint/2010/main" val="2042433920"/>
      </p:ext>
    </p:extLst>
  </p:cSld>
  <p:clrMap bg1="lt1" tx1="dk1" bg2="lt2" tx2="dk2" accent1="accent1" accent2="accent2" accent3="accent3" accent4="accent4" accent5="accent5" accent6="accent6" hlink="hlink" folHlink="folHlink"/>
  <p:notesStyle>
    <a:lvl1pPr marL="0" algn="l" defTabSz="914353" rtl="0" eaLnBrk="1" latinLnBrk="0" hangingPunct="1">
      <a:defRPr sz="1200" kern="1200">
        <a:solidFill>
          <a:schemeClr val="tx1"/>
        </a:solidFill>
        <a:latin typeface="+mn-lt"/>
        <a:ea typeface="+mn-ea"/>
        <a:cs typeface="+mn-cs"/>
      </a:defRPr>
    </a:lvl1pPr>
    <a:lvl2pPr marL="457177" algn="l" defTabSz="914353" rtl="0" eaLnBrk="1" latinLnBrk="0" hangingPunct="1">
      <a:defRPr sz="1200" kern="1200">
        <a:solidFill>
          <a:schemeClr val="tx1"/>
        </a:solidFill>
        <a:latin typeface="+mn-lt"/>
        <a:ea typeface="+mn-ea"/>
        <a:cs typeface="+mn-cs"/>
      </a:defRPr>
    </a:lvl2pPr>
    <a:lvl3pPr marL="914353" algn="l" defTabSz="914353" rtl="0" eaLnBrk="1" latinLnBrk="0" hangingPunct="1">
      <a:defRPr sz="1200" kern="1200">
        <a:solidFill>
          <a:schemeClr val="tx1"/>
        </a:solidFill>
        <a:latin typeface="+mn-lt"/>
        <a:ea typeface="+mn-ea"/>
        <a:cs typeface="+mn-cs"/>
      </a:defRPr>
    </a:lvl3pPr>
    <a:lvl4pPr marL="1371530" algn="l" defTabSz="914353" rtl="0" eaLnBrk="1" latinLnBrk="0" hangingPunct="1">
      <a:defRPr sz="1200" kern="1200">
        <a:solidFill>
          <a:schemeClr val="tx1"/>
        </a:solidFill>
        <a:latin typeface="+mn-lt"/>
        <a:ea typeface="+mn-ea"/>
        <a:cs typeface="+mn-cs"/>
      </a:defRPr>
    </a:lvl4pPr>
    <a:lvl5pPr marL="1828706" algn="l" defTabSz="914353" rtl="0" eaLnBrk="1" latinLnBrk="0" hangingPunct="1">
      <a:defRPr sz="1200" kern="1200">
        <a:solidFill>
          <a:schemeClr val="tx1"/>
        </a:solidFill>
        <a:latin typeface="+mn-lt"/>
        <a:ea typeface="+mn-ea"/>
        <a:cs typeface="+mn-cs"/>
      </a:defRPr>
    </a:lvl5pPr>
    <a:lvl6pPr marL="2285883" algn="l" defTabSz="914353" rtl="0" eaLnBrk="1" latinLnBrk="0" hangingPunct="1">
      <a:defRPr sz="1200" kern="1200">
        <a:solidFill>
          <a:schemeClr val="tx1"/>
        </a:solidFill>
        <a:latin typeface="+mn-lt"/>
        <a:ea typeface="+mn-ea"/>
        <a:cs typeface="+mn-cs"/>
      </a:defRPr>
    </a:lvl6pPr>
    <a:lvl7pPr marL="2743060" algn="l" defTabSz="914353" rtl="0" eaLnBrk="1" latinLnBrk="0" hangingPunct="1">
      <a:defRPr sz="1200" kern="1200">
        <a:solidFill>
          <a:schemeClr val="tx1"/>
        </a:solidFill>
        <a:latin typeface="+mn-lt"/>
        <a:ea typeface="+mn-ea"/>
        <a:cs typeface="+mn-cs"/>
      </a:defRPr>
    </a:lvl7pPr>
    <a:lvl8pPr marL="3200236" algn="l" defTabSz="914353" rtl="0" eaLnBrk="1" latinLnBrk="0" hangingPunct="1">
      <a:defRPr sz="1200" kern="1200">
        <a:solidFill>
          <a:schemeClr val="tx1"/>
        </a:solidFill>
        <a:latin typeface="+mn-lt"/>
        <a:ea typeface="+mn-ea"/>
        <a:cs typeface="+mn-cs"/>
      </a:defRPr>
    </a:lvl8pPr>
    <a:lvl9pPr marL="3657413" algn="l" defTabSz="9143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a:t>
            </a:fld>
            <a:endParaRPr lang="en-US"/>
          </a:p>
        </p:txBody>
      </p:sp>
    </p:spTree>
    <p:extLst>
      <p:ext uri="{BB962C8B-B14F-4D97-AF65-F5344CB8AC3E}">
        <p14:creationId xmlns:p14="http://schemas.microsoft.com/office/powerpoint/2010/main" val="2827728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a:t>
            </a:fld>
            <a:endParaRPr lang="en-US"/>
          </a:p>
        </p:txBody>
      </p:sp>
    </p:spTree>
    <p:extLst>
      <p:ext uri="{BB962C8B-B14F-4D97-AF65-F5344CB8AC3E}">
        <p14:creationId xmlns:p14="http://schemas.microsoft.com/office/powerpoint/2010/main" val="1349568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3</a:t>
            </a:fld>
            <a:endParaRPr lang="en-US"/>
          </a:p>
        </p:txBody>
      </p:sp>
    </p:spTree>
    <p:extLst>
      <p:ext uri="{BB962C8B-B14F-4D97-AF65-F5344CB8AC3E}">
        <p14:creationId xmlns:p14="http://schemas.microsoft.com/office/powerpoint/2010/main" val="3113582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benefits and problems</a:t>
            </a:r>
          </a:p>
        </p:txBody>
      </p:sp>
      <p:sp>
        <p:nvSpPr>
          <p:cNvPr id="4" name="Slide Number Placeholder 3"/>
          <p:cNvSpPr>
            <a:spLocks noGrp="1"/>
          </p:cNvSpPr>
          <p:nvPr>
            <p:ph type="sldNum" sz="quarter" idx="10"/>
          </p:nvPr>
        </p:nvSpPr>
        <p:spPr/>
        <p:txBody>
          <a:bodyPr/>
          <a:lstStyle/>
          <a:p>
            <a:fld id="{2E910671-5736-4D88-B315-3625F5596A5B}" type="slidenum">
              <a:rPr lang="en-US" smtClean="0"/>
              <a:t>4</a:t>
            </a:fld>
            <a:endParaRPr lang="en-US"/>
          </a:p>
        </p:txBody>
      </p:sp>
    </p:spTree>
    <p:extLst>
      <p:ext uri="{BB962C8B-B14F-4D97-AF65-F5344CB8AC3E}">
        <p14:creationId xmlns:p14="http://schemas.microsoft.com/office/powerpoint/2010/main" val="1251246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5</a:t>
            </a:fld>
            <a:endParaRPr lang="en-US"/>
          </a:p>
        </p:txBody>
      </p:sp>
    </p:spTree>
    <p:extLst>
      <p:ext uri="{BB962C8B-B14F-4D97-AF65-F5344CB8AC3E}">
        <p14:creationId xmlns:p14="http://schemas.microsoft.com/office/powerpoint/2010/main" val="2094345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t>Tilapia</a:t>
            </a:r>
          </a:p>
          <a:p>
            <a:pPr eaLnBrk="1" hangingPunct="1"/>
            <a:r>
              <a:rPr lang="en-US"/>
              <a:t>FW shrimp – Macrobrachium rosenbergii</a:t>
            </a:r>
          </a:p>
          <a:p>
            <a:pPr eaLnBrk="1" hangingPunct="1"/>
            <a:endParaRPr lang="en-US"/>
          </a:p>
        </p:txBody>
      </p:sp>
      <p:sp>
        <p:nvSpPr>
          <p:cNvPr id="4" name="Slide Number Placeholder 3"/>
          <p:cNvSpPr>
            <a:spLocks noGrp="1"/>
          </p:cNvSpPr>
          <p:nvPr>
            <p:ph type="sldNum" sz="quarter" idx="5"/>
          </p:nvPr>
        </p:nvSpPr>
        <p:spPr/>
        <p:txBody>
          <a:bodyPr/>
          <a:lstStyle/>
          <a:p>
            <a:pPr>
              <a:defRPr/>
            </a:pPr>
            <a:fld id="{B29B6FD9-073B-42D7-885C-B86F5EB417C7}" type="slidenum">
              <a:rPr lang="en-US" smtClean="0"/>
              <a:pPr>
                <a:defRPr/>
              </a:pPr>
              <a:t>6</a:t>
            </a:fld>
            <a:endParaRPr lang="en-US"/>
          </a:p>
        </p:txBody>
      </p:sp>
    </p:spTree>
    <p:extLst>
      <p:ext uri="{BB962C8B-B14F-4D97-AF65-F5344CB8AC3E}">
        <p14:creationId xmlns:p14="http://schemas.microsoft.com/office/powerpoint/2010/main" val="4042693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D100C30-E42A-4971-9AFC-8D181811A93A}" type="slidenum">
              <a:rPr lang="en-US" altLang="en-US" smtClean="0">
                <a:latin typeface="Times New Roman" pitchFamily="18" charset="0"/>
              </a:rPr>
              <a:pPr/>
              <a:t>8</a:t>
            </a:fld>
            <a:endParaRPr lang="en-US" altLang="en-US">
              <a:latin typeface="Times New Roman" pitchFamily="18" charset="0"/>
            </a:endParaRPr>
          </a:p>
        </p:txBody>
      </p:sp>
      <p:sp>
        <p:nvSpPr>
          <p:cNvPr id="54275" name="Slide Image Placeholder 1"/>
          <p:cNvSpPr>
            <a:spLocks noGrp="1" noRot="1" noChangeAspect="1" noTextEdit="1"/>
          </p:cNvSpPr>
          <p:nvPr>
            <p:ph type="sldImg"/>
          </p:nvPr>
        </p:nvSpPr>
        <p:spPr>
          <a:ln/>
        </p:spPr>
      </p:sp>
      <p:sp>
        <p:nvSpPr>
          <p:cNvPr id="54276" name="Notes Placeholder 2"/>
          <p:cNvSpPr>
            <a:spLocks noGrp="1"/>
          </p:cNvSpPr>
          <p:nvPr>
            <p:ph type="body" idx="1"/>
          </p:nvPr>
        </p:nvSpPr>
        <p:spPr>
          <a:noFill/>
        </p:spPr>
        <p:txBody>
          <a:bodyPr/>
          <a:lstStyle/>
          <a:p>
            <a:pPr>
              <a:spcBef>
                <a:spcPct val="0"/>
              </a:spcBef>
            </a:pPr>
            <a:r>
              <a:rPr lang="en-US" altLang="en-US" dirty="0"/>
              <a:t>The U.S. Census Bureau predicts that the world’s population will reach over 9 billion people by the year 2050. We would need 5 x 10^8 metric tons of lean protein per year to provide the world’s population their daily recommended amount of protein (ca. 1 x 10^8 more than today). Needless to say, that number is a bit troubling. We already know that few places on the planet are actually capable of consuming the USDA recommended levels of protein. If we want to feed the world, we have a long road ahead.</a:t>
            </a:r>
          </a:p>
        </p:txBody>
      </p:sp>
      <p:sp>
        <p:nvSpPr>
          <p:cNvPr id="5427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B779AFA9-064F-49BE-904B-1DF29E9EE086}" type="slidenum">
              <a:rPr lang="en-US" altLang="en-US" sz="1200">
                <a:latin typeface="Calibri" pitchFamily="34" charset="0"/>
              </a:rPr>
              <a:pPr algn="r" eaLnBrk="1" hangingPunct="1"/>
              <a:t>8</a:t>
            </a:fld>
            <a:endParaRPr lang="en-US" altLang="en-US" sz="1200">
              <a:latin typeface="Calibri" pitchFamily="34" charset="0"/>
            </a:endParaRPr>
          </a:p>
        </p:txBody>
      </p:sp>
    </p:spTree>
    <p:extLst>
      <p:ext uri="{BB962C8B-B14F-4D97-AF65-F5344CB8AC3E}">
        <p14:creationId xmlns:p14="http://schemas.microsoft.com/office/powerpoint/2010/main" val="433880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AB4E422-94CB-4CE2-B71D-7A9B9C7E9FDC}" type="slidenum">
              <a:rPr lang="en-US" altLang="en-US" smtClean="0">
                <a:latin typeface="Times New Roman" pitchFamily="18" charset="0"/>
              </a:rPr>
              <a:pPr/>
              <a:t>9</a:t>
            </a:fld>
            <a:endParaRPr lang="en-US" altLang="en-US">
              <a:latin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723741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FAO 2008 Report</a:t>
            </a:r>
          </a:p>
          <a:p>
            <a:pPr eaLnBrk="1" hangingPunct="1">
              <a:buFontTx/>
              <a:buChar char="-"/>
            </a:pPr>
            <a:r>
              <a:rPr lang="en-US" dirty="0"/>
              <a:t>Aquaculture accounted for 47% of all food fish supplied to world in 2006</a:t>
            </a:r>
          </a:p>
          <a:p>
            <a:pPr eaLnBrk="1" hangingPunct="1">
              <a:buFontTx/>
              <a:buChar char="-"/>
            </a:pPr>
            <a:r>
              <a:rPr lang="en-US" dirty="0"/>
              <a:t> Fish protein accounts for 15% of </a:t>
            </a:r>
            <a:r>
              <a:rPr lang="en-US" dirty="0" err="1"/>
              <a:t>avg</a:t>
            </a:r>
            <a:r>
              <a:rPr lang="en-US" dirty="0"/>
              <a:t> per </a:t>
            </a:r>
            <a:r>
              <a:rPr lang="en-US" dirty="0" err="1"/>
              <a:t>captia</a:t>
            </a:r>
            <a:r>
              <a:rPr lang="en-US" dirty="0"/>
              <a:t> animal protein intake</a:t>
            </a:r>
          </a:p>
          <a:p>
            <a:pPr eaLnBrk="1" hangingPunct="1"/>
            <a:endParaRPr lang="en-US" dirty="0"/>
          </a:p>
        </p:txBody>
      </p:sp>
      <p:sp>
        <p:nvSpPr>
          <p:cNvPr id="4" name="Slide Number Placeholder 3"/>
          <p:cNvSpPr>
            <a:spLocks noGrp="1"/>
          </p:cNvSpPr>
          <p:nvPr>
            <p:ph type="sldNum" sz="quarter" idx="5"/>
          </p:nvPr>
        </p:nvSpPr>
        <p:spPr/>
        <p:txBody>
          <a:bodyPr/>
          <a:lstStyle/>
          <a:p>
            <a:pPr>
              <a:defRPr/>
            </a:pPr>
            <a:fld id="{AFDEE992-687F-48C7-BD5C-AB9BF44A55D4}" type="slidenum">
              <a:rPr lang="en-US" smtClean="0"/>
              <a:pPr>
                <a:defRPr/>
              </a:pPr>
              <a:t>10</a:t>
            </a:fld>
            <a:endParaRPr lang="en-US"/>
          </a:p>
        </p:txBody>
      </p:sp>
    </p:spTree>
    <p:extLst>
      <p:ext uri="{BB962C8B-B14F-4D97-AF65-F5344CB8AC3E}">
        <p14:creationId xmlns:p14="http://schemas.microsoft.com/office/powerpoint/2010/main" val="589402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FAO 2008 Report</a:t>
            </a:r>
          </a:p>
          <a:p>
            <a:pPr eaLnBrk="1" hangingPunct="1">
              <a:buFontTx/>
              <a:buChar char="-"/>
            </a:pPr>
            <a:r>
              <a:rPr lang="en-US" dirty="0"/>
              <a:t>Aquaculture accounted for 47% of all food fish supplied to world in 2006</a:t>
            </a:r>
          </a:p>
          <a:p>
            <a:pPr eaLnBrk="1" hangingPunct="1">
              <a:buFontTx/>
              <a:buChar char="-"/>
            </a:pPr>
            <a:r>
              <a:rPr lang="en-US" dirty="0"/>
              <a:t> Fish protein accounts for 15% of </a:t>
            </a:r>
            <a:r>
              <a:rPr lang="en-US" dirty="0" err="1"/>
              <a:t>avg</a:t>
            </a:r>
            <a:r>
              <a:rPr lang="en-US" dirty="0"/>
              <a:t> per </a:t>
            </a:r>
            <a:r>
              <a:rPr lang="en-US" dirty="0" err="1"/>
              <a:t>captia</a:t>
            </a:r>
            <a:r>
              <a:rPr lang="en-US" dirty="0"/>
              <a:t> animal protein intake</a:t>
            </a:r>
          </a:p>
          <a:p>
            <a:pPr eaLnBrk="1" hangingPunct="1"/>
            <a:endParaRPr lang="en-US" dirty="0"/>
          </a:p>
        </p:txBody>
      </p:sp>
      <p:sp>
        <p:nvSpPr>
          <p:cNvPr id="4" name="Slide Number Placeholder 3"/>
          <p:cNvSpPr>
            <a:spLocks noGrp="1"/>
          </p:cNvSpPr>
          <p:nvPr>
            <p:ph type="sldNum" sz="quarter" idx="5"/>
          </p:nvPr>
        </p:nvSpPr>
        <p:spPr/>
        <p:txBody>
          <a:bodyPr/>
          <a:lstStyle/>
          <a:p>
            <a:pPr>
              <a:defRPr/>
            </a:pPr>
            <a:fld id="{AFDEE992-687F-48C7-BD5C-AB9BF44A55D4}" type="slidenum">
              <a:rPr lang="en-US" smtClean="0"/>
              <a:pPr>
                <a:defRPr/>
              </a:pPr>
              <a:t>11</a:t>
            </a:fld>
            <a:endParaRPr lang="en-US"/>
          </a:p>
        </p:txBody>
      </p:sp>
    </p:spTree>
    <p:extLst>
      <p:ext uri="{BB962C8B-B14F-4D97-AF65-F5344CB8AC3E}">
        <p14:creationId xmlns:p14="http://schemas.microsoft.com/office/powerpoint/2010/main" val="177539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0987C9B-EF79-4DEF-A69B-6D2B04B61FFA}" type="slidenum">
              <a:rPr lang="en-US" altLang="en-US" smtClean="0">
                <a:latin typeface="Times New Roman" pitchFamily="18" charset="0"/>
              </a:rPr>
              <a:pPr/>
              <a:t>12</a:t>
            </a:fld>
            <a:endParaRPr lang="en-US" altLang="en-US">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654907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salmon</a:t>
            </a:r>
          </a:p>
        </p:txBody>
      </p:sp>
      <p:sp>
        <p:nvSpPr>
          <p:cNvPr id="4" name="Slide Number Placeholder 3"/>
          <p:cNvSpPr>
            <a:spLocks noGrp="1"/>
          </p:cNvSpPr>
          <p:nvPr>
            <p:ph type="sldNum" sz="quarter" idx="10"/>
          </p:nvPr>
        </p:nvSpPr>
        <p:spPr/>
        <p:txBody>
          <a:bodyPr/>
          <a:lstStyle/>
          <a:p>
            <a:fld id="{2E910671-5736-4D88-B315-3625F5596A5B}" type="slidenum">
              <a:rPr lang="en-US" smtClean="0"/>
              <a:t>14</a:t>
            </a:fld>
            <a:endParaRPr lang="en-US"/>
          </a:p>
        </p:txBody>
      </p:sp>
    </p:spTree>
    <p:extLst>
      <p:ext uri="{BB962C8B-B14F-4D97-AF65-F5344CB8AC3E}">
        <p14:creationId xmlns:p14="http://schemas.microsoft.com/office/powerpoint/2010/main" val="1874400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eel</a:t>
            </a:r>
          </a:p>
        </p:txBody>
      </p:sp>
      <p:sp>
        <p:nvSpPr>
          <p:cNvPr id="4" name="Slide Number Placeholder 3"/>
          <p:cNvSpPr>
            <a:spLocks noGrp="1"/>
          </p:cNvSpPr>
          <p:nvPr>
            <p:ph type="sldNum" sz="quarter" idx="10"/>
          </p:nvPr>
        </p:nvSpPr>
        <p:spPr/>
        <p:txBody>
          <a:bodyPr/>
          <a:lstStyle/>
          <a:p>
            <a:fld id="{2E910671-5736-4D88-B315-3625F5596A5B}" type="slidenum">
              <a:rPr lang="en-US" smtClean="0"/>
              <a:t>15</a:t>
            </a:fld>
            <a:endParaRPr lang="en-US"/>
          </a:p>
        </p:txBody>
      </p:sp>
    </p:spTree>
    <p:extLst>
      <p:ext uri="{BB962C8B-B14F-4D97-AF65-F5344CB8AC3E}">
        <p14:creationId xmlns:p14="http://schemas.microsoft.com/office/powerpoint/2010/main" val="3774814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tilapia</a:t>
            </a:r>
          </a:p>
        </p:txBody>
      </p:sp>
      <p:sp>
        <p:nvSpPr>
          <p:cNvPr id="4" name="Slide Number Placeholder 3"/>
          <p:cNvSpPr>
            <a:spLocks noGrp="1"/>
          </p:cNvSpPr>
          <p:nvPr>
            <p:ph type="sldNum" sz="quarter" idx="10"/>
          </p:nvPr>
        </p:nvSpPr>
        <p:spPr/>
        <p:txBody>
          <a:bodyPr/>
          <a:lstStyle/>
          <a:p>
            <a:fld id="{2E910671-5736-4D88-B315-3625F5596A5B}" type="slidenum">
              <a:rPr lang="en-US" smtClean="0"/>
              <a:t>16</a:t>
            </a:fld>
            <a:endParaRPr lang="en-US"/>
          </a:p>
        </p:txBody>
      </p:sp>
    </p:spTree>
    <p:extLst>
      <p:ext uri="{BB962C8B-B14F-4D97-AF65-F5344CB8AC3E}">
        <p14:creationId xmlns:p14="http://schemas.microsoft.com/office/powerpoint/2010/main" val="2966628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Freshwater prawn</a:t>
            </a:r>
          </a:p>
        </p:txBody>
      </p:sp>
      <p:sp>
        <p:nvSpPr>
          <p:cNvPr id="4" name="Slide Number Placeholder 3"/>
          <p:cNvSpPr>
            <a:spLocks noGrp="1"/>
          </p:cNvSpPr>
          <p:nvPr>
            <p:ph type="sldNum" sz="quarter" idx="10"/>
          </p:nvPr>
        </p:nvSpPr>
        <p:spPr/>
        <p:txBody>
          <a:bodyPr/>
          <a:lstStyle/>
          <a:p>
            <a:fld id="{2E910671-5736-4D88-B315-3625F5596A5B}" type="slidenum">
              <a:rPr lang="en-US" smtClean="0"/>
              <a:t>17</a:t>
            </a:fld>
            <a:endParaRPr lang="en-US"/>
          </a:p>
        </p:txBody>
      </p:sp>
    </p:spTree>
    <p:extLst>
      <p:ext uri="{BB962C8B-B14F-4D97-AF65-F5344CB8AC3E}">
        <p14:creationId xmlns:p14="http://schemas.microsoft.com/office/powerpoint/2010/main" val="142534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Catfish</a:t>
            </a:r>
          </a:p>
        </p:txBody>
      </p:sp>
      <p:sp>
        <p:nvSpPr>
          <p:cNvPr id="4" name="Slide Number Placeholder 3"/>
          <p:cNvSpPr>
            <a:spLocks noGrp="1"/>
          </p:cNvSpPr>
          <p:nvPr>
            <p:ph type="sldNum" sz="quarter" idx="10"/>
          </p:nvPr>
        </p:nvSpPr>
        <p:spPr/>
        <p:txBody>
          <a:bodyPr/>
          <a:lstStyle/>
          <a:p>
            <a:fld id="{2E910671-5736-4D88-B315-3625F5596A5B}" type="slidenum">
              <a:rPr lang="en-US" smtClean="0"/>
              <a:t>18</a:t>
            </a:fld>
            <a:endParaRPr lang="en-US"/>
          </a:p>
        </p:txBody>
      </p:sp>
    </p:spTree>
    <p:extLst>
      <p:ext uri="{BB962C8B-B14F-4D97-AF65-F5344CB8AC3E}">
        <p14:creationId xmlns:p14="http://schemas.microsoft.com/office/powerpoint/2010/main" val="3479534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Cobia</a:t>
            </a:r>
          </a:p>
        </p:txBody>
      </p:sp>
      <p:sp>
        <p:nvSpPr>
          <p:cNvPr id="4" name="Slide Number Placeholder 3"/>
          <p:cNvSpPr>
            <a:spLocks noGrp="1"/>
          </p:cNvSpPr>
          <p:nvPr>
            <p:ph type="sldNum" sz="quarter" idx="10"/>
          </p:nvPr>
        </p:nvSpPr>
        <p:spPr/>
        <p:txBody>
          <a:bodyPr/>
          <a:lstStyle/>
          <a:p>
            <a:fld id="{2E910671-5736-4D88-B315-3625F5596A5B}" type="slidenum">
              <a:rPr lang="en-US" smtClean="0"/>
              <a:t>19</a:t>
            </a:fld>
            <a:endParaRPr lang="en-US"/>
          </a:p>
        </p:txBody>
      </p:sp>
    </p:spTree>
    <p:extLst>
      <p:ext uri="{BB962C8B-B14F-4D97-AF65-F5344CB8AC3E}">
        <p14:creationId xmlns:p14="http://schemas.microsoft.com/office/powerpoint/2010/main" val="27115964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Seabass</a:t>
            </a:r>
          </a:p>
        </p:txBody>
      </p:sp>
      <p:sp>
        <p:nvSpPr>
          <p:cNvPr id="4" name="Slide Number Placeholder 3"/>
          <p:cNvSpPr>
            <a:spLocks noGrp="1"/>
          </p:cNvSpPr>
          <p:nvPr>
            <p:ph type="sldNum" sz="quarter" idx="10"/>
          </p:nvPr>
        </p:nvSpPr>
        <p:spPr/>
        <p:txBody>
          <a:bodyPr/>
          <a:lstStyle/>
          <a:p>
            <a:fld id="{2E910671-5736-4D88-B315-3625F5596A5B}" type="slidenum">
              <a:rPr lang="en-US" smtClean="0"/>
              <a:t>20</a:t>
            </a:fld>
            <a:endParaRPr lang="en-US"/>
          </a:p>
        </p:txBody>
      </p:sp>
    </p:spTree>
    <p:extLst>
      <p:ext uri="{BB962C8B-B14F-4D97-AF65-F5344CB8AC3E}">
        <p14:creationId xmlns:p14="http://schemas.microsoft.com/office/powerpoint/2010/main" val="3628119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Sturgeon</a:t>
            </a:r>
          </a:p>
        </p:txBody>
      </p:sp>
      <p:sp>
        <p:nvSpPr>
          <p:cNvPr id="4" name="Slide Number Placeholder 3"/>
          <p:cNvSpPr>
            <a:spLocks noGrp="1"/>
          </p:cNvSpPr>
          <p:nvPr>
            <p:ph type="sldNum" sz="quarter" idx="10"/>
          </p:nvPr>
        </p:nvSpPr>
        <p:spPr/>
        <p:txBody>
          <a:bodyPr/>
          <a:lstStyle/>
          <a:p>
            <a:fld id="{2E910671-5736-4D88-B315-3625F5596A5B}" type="slidenum">
              <a:rPr lang="en-US" smtClean="0"/>
              <a:t>21</a:t>
            </a:fld>
            <a:endParaRPr lang="en-US"/>
          </a:p>
        </p:txBody>
      </p:sp>
    </p:spTree>
    <p:extLst>
      <p:ext uri="{BB962C8B-B14F-4D97-AF65-F5344CB8AC3E}">
        <p14:creationId xmlns:p14="http://schemas.microsoft.com/office/powerpoint/2010/main" val="30322572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FCB46BD-657A-4139-BDD2-C97F36305880}" type="slidenum">
              <a:rPr lang="en-US" altLang="en-US" smtClean="0">
                <a:latin typeface="Times New Roman" pitchFamily="18" charset="0"/>
              </a:rPr>
              <a:pPr/>
              <a:t>23</a:t>
            </a:fld>
            <a:endParaRPr lang="en-US" altLang="en-US">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293795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B27F9EA-CF79-433C-9F8D-25D43123B3B2}" type="slidenum">
              <a:rPr lang="en-US" altLang="en-US" smtClean="0">
                <a:latin typeface="Times New Roman" pitchFamily="18" charset="0"/>
              </a:rPr>
              <a:pPr/>
              <a:t>24</a:t>
            </a:fld>
            <a:endParaRPr lang="en-US" altLang="en-US">
              <a:latin typeface="Times New Roman"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3113656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E2835E1-EF3D-4E77-AA31-6C74810C399D}" type="slidenum">
              <a:rPr lang="en-US" altLang="en-US" smtClean="0">
                <a:latin typeface="Times New Roman" pitchFamily="18" charset="0"/>
              </a:rPr>
              <a:pPr/>
              <a:t>25</a:t>
            </a:fld>
            <a:endParaRPr lang="en-US" alt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936082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82E0C93-9E14-47A4-8212-3FD4743C47A8}" type="slidenum">
              <a:rPr lang="en-US" altLang="en-US" smtClean="0">
                <a:latin typeface="Times New Roman" pitchFamily="18" charset="0"/>
              </a:rPr>
              <a:pPr/>
              <a:t>26</a:t>
            </a:fld>
            <a:endParaRPr lang="en-US" altLang="en-US">
              <a:latin typeface="Times New Roman"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0532862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B28CBAD-C2D6-41D8-8665-44AE62CCF468}" type="slidenum">
              <a:rPr lang="en-US" altLang="en-US" smtClean="0">
                <a:latin typeface="Times New Roman" pitchFamily="18" charset="0"/>
              </a:rPr>
              <a:pPr/>
              <a:t>27</a:t>
            </a:fld>
            <a:endParaRPr lang="en-US" altLang="en-US">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4466034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7D8BD7C-5227-4F66-A48C-9D33FE30E610}" type="slidenum">
              <a:rPr lang="en-US" altLang="en-US" smtClean="0">
                <a:latin typeface="Times New Roman" pitchFamily="18" charset="0"/>
              </a:rPr>
              <a:pPr/>
              <a:t>28</a:t>
            </a:fld>
            <a:endParaRPr lang="en-US" altLang="en-US">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9992532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575555C-D39D-453D-81DE-F865809A319E}" type="slidenum">
              <a:rPr lang="en-US" altLang="en-US" smtClean="0">
                <a:latin typeface="Times New Roman" pitchFamily="18" charset="0"/>
              </a:rPr>
              <a:pPr/>
              <a:t>29</a:t>
            </a:fld>
            <a:endParaRPr lang="en-US" altLang="en-US">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7725460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575555C-D39D-453D-81DE-F865809A319E}" type="slidenum">
              <a:rPr lang="en-US" altLang="en-US" smtClean="0">
                <a:latin typeface="Times New Roman" pitchFamily="18" charset="0"/>
              </a:rPr>
              <a:pPr/>
              <a:t>30</a:t>
            </a:fld>
            <a:endParaRPr lang="en-US" altLang="en-US">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716114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0A19D85-57B1-4C7F-80AF-2F7F5DAD62C1}" type="slidenum">
              <a:rPr lang="en-US" altLang="en-US" smtClean="0">
                <a:latin typeface="Times New Roman" pitchFamily="18" charset="0"/>
              </a:rPr>
              <a:pPr/>
              <a:t>31</a:t>
            </a:fld>
            <a:endParaRPr lang="en-US" altLang="en-US">
              <a:latin typeface="Times New Roman" pitchFamily="18"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6677273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139B87F-646A-40F5-B06D-24838488E9F6}" type="slidenum">
              <a:rPr lang="en-US" altLang="en-US" smtClean="0">
                <a:latin typeface="Times New Roman" pitchFamily="18" charset="0"/>
              </a:rPr>
              <a:pPr/>
              <a:t>32</a:t>
            </a:fld>
            <a:endParaRPr lang="en-US" altLang="en-US">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3125626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BBAE3EB-6CE9-4DEF-8240-72ADE6439ECB}" type="slidenum">
              <a:rPr lang="en-US" altLang="en-US" smtClean="0">
                <a:latin typeface="Times New Roman" pitchFamily="18" charset="0"/>
              </a:rPr>
              <a:pPr/>
              <a:t>33</a:t>
            </a:fld>
            <a:endParaRPr lang="en-US" altLang="en-US">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6797239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BBAE3EB-6CE9-4DEF-8240-72ADE6439ECB}" type="slidenum">
              <a:rPr lang="en-US" altLang="en-US" smtClean="0">
                <a:latin typeface="Times New Roman" pitchFamily="18" charset="0"/>
              </a:rPr>
              <a:pPr/>
              <a:t>34</a:t>
            </a:fld>
            <a:endParaRPr lang="en-US" altLang="en-US">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2685859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DA73C73-2A7E-411D-96D2-4D76FDDAD970}" type="slidenum">
              <a:rPr lang="en-US" altLang="en-US" smtClean="0">
                <a:latin typeface="Times New Roman" pitchFamily="18" charset="0"/>
              </a:rPr>
              <a:pPr/>
              <a:t>35</a:t>
            </a:fld>
            <a:endParaRPr lang="en-US" altLang="en-US">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41131641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DA73C73-2A7E-411D-96D2-4D76FDDAD970}" type="slidenum">
              <a:rPr lang="en-US" altLang="en-US" smtClean="0">
                <a:latin typeface="Times New Roman" pitchFamily="18" charset="0"/>
              </a:rPr>
              <a:pPr/>
              <a:t>36</a:t>
            </a:fld>
            <a:endParaRPr lang="en-US" altLang="en-US">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9579986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DA73C73-2A7E-411D-96D2-4D76FDDAD970}" type="slidenum">
              <a:rPr lang="en-US" altLang="en-US" smtClean="0">
                <a:latin typeface="Times New Roman" pitchFamily="18" charset="0"/>
              </a:rPr>
              <a:pPr/>
              <a:t>37</a:t>
            </a:fld>
            <a:endParaRPr lang="en-US" altLang="en-US">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0168932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DA73C73-2A7E-411D-96D2-4D76FDDAD970}" type="slidenum">
              <a:rPr lang="en-US" altLang="en-US" smtClean="0">
                <a:latin typeface="Times New Roman" pitchFamily="18" charset="0"/>
              </a:rPr>
              <a:pPr/>
              <a:t>38</a:t>
            </a:fld>
            <a:endParaRPr lang="en-US" altLang="en-US">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6969295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DA73C73-2A7E-411D-96D2-4D76FDDAD970}" type="slidenum">
              <a:rPr lang="en-US" altLang="en-US" smtClean="0">
                <a:latin typeface="Times New Roman" pitchFamily="18" charset="0"/>
              </a:rPr>
              <a:pPr/>
              <a:t>39</a:t>
            </a:fld>
            <a:endParaRPr lang="en-US" altLang="en-US">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2877268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DA73C73-2A7E-411D-96D2-4D76FDDAD970}" type="slidenum">
              <a:rPr lang="en-US" altLang="en-US" smtClean="0">
                <a:latin typeface="Times New Roman" pitchFamily="18" charset="0"/>
              </a:rPr>
              <a:pPr/>
              <a:t>41</a:t>
            </a:fld>
            <a:endParaRPr lang="en-US" altLang="en-US">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7821142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DA73C73-2A7E-411D-96D2-4D76FDDAD970}" type="slidenum">
              <a:rPr lang="en-US" altLang="en-US" smtClean="0">
                <a:latin typeface="Times New Roman" pitchFamily="18" charset="0"/>
              </a:rPr>
              <a:pPr/>
              <a:t>42</a:t>
            </a:fld>
            <a:endParaRPr lang="en-US" altLang="en-US">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4547640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DA73C73-2A7E-411D-96D2-4D76FDDAD970}" type="slidenum">
              <a:rPr lang="en-US" altLang="en-US" smtClean="0">
                <a:latin typeface="Times New Roman" pitchFamily="18" charset="0"/>
              </a:rPr>
              <a:pPr/>
              <a:t>43</a:t>
            </a:fld>
            <a:endParaRPr lang="en-US" altLang="en-US">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330716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7"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7"/>
          <a:lstStyle>
            <a:lvl1pPr marL="0" marR="45718" indent="0" algn="r">
              <a:buNone/>
              <a:defRPr>
                <a:solidFill>
                  <a:schemeClr val="tx1"/>
                </a:solidFill>
              </a:defRPr>
            </a:lvl1pPr>
            <a:lvl2pPr marL="457177" indent="0" algn="ctr">
              <a:buNone/>
            </a:lvl2pPr>
            <a:lvl3pPr marL="914353" indent="0" algn="ctr">
              <a:buNone/>
            </a:lvl3pPr>
            <a:lvl4pPr marL="1371530" indent="0" algn="ctr">
              <a:buNone/>
            </a:lvl4pPr>
            <a:lvl5pPr marL="1828706" indent="0" algn="ctr">
              <a:buNone/>
            </a:lvl5pPr>
            <a:lvl6pPr marL="2285883" indent="0" algn="ctr">
              <a:buNone/>
            </a:lvl6pPr>
            <a:lvl7pPr marL="2743060" indent="0" algn="ctr">
              <a:buNone/>
            </a:lvl7pPr>
            <a:lvl8pPr marL="3200236" indent="0" algn="ctr">
              <a:buNone/>
            </a:lvl8pPr>
            <a:lvl9pPr marL="3657413"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B302453C-5D23-473D-9800-591434A6E7D4}" type="datetimeFigureOut">
              <a:rPr lang="en-US" smtClean="0"/>
              <a:t>1/18/2019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4A7769D-8B8A-406E-A325-D453C89DB29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18" rIns="45718"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02453C-5D23-473D-9800-591434A6E7D4}"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18"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18" tIns="0" rIns="45718"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1859758"/>
            <a:ext cx="4041775" cy="654843"/>
          </a:xfrm>
        </p:spPr>
        <p:txBody>
          <a:bodyPr lIns="45718" tIns="0" rIns="45718"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6"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302453C-5D23-473D-9800-591434A6E7D4}" type="datetimeFigureOut">
              <a:rPr lang="en-US" smtClean="0"/>
              <a:t>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18"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B302453C-5D23-473D-9800-591434A6E7D4}" type="datetimeFigureOut">
              <a:rPr lang="en-US" smtClean="0"/>
              <a:t>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02453C-5D23-473D-9800-591434A6E7D4}" type="datetimeFigureOut">
              <a:rPr lang="en-US" smtClean="0"/>
              <a:t>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7" rIns="18287"/>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02453C-5D23-473D-9800-591434A6E7D4}"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91435" tIns="45718" rIns="91435" bIns="45718"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91435" tIns="45718" rIns="91435" bIns="45718" rtlCol="0" anchor="ctr"/>
          <a:lstStyle/>
          <a:p>
            <a:pPr algn="ctr" eaLnBrk="1" latinLnBrk="0" hangingPunct="1"/>
            <a:endParaRPr kumimoji="0" lang="en-US"/>
          </a:p>
        </p:txBody>
      </p:sp>
      <p:sp>
        <p:nvSpPr>
          <p:cNvPr id="2" name="Title 1"/>
          <p:cNvSpPr>
            <a:spLocks noGrp="1"/>
          </p:cNvSpPr>
          <p:nvPr>
            <p:ph type="title"/>
          </p:nvPr>
        </p:nvSpPr>
        <p:spPr>
          <a:xfrm>
            <a:off x="609600" y="1176997"/>
            <a:ext cx="2212848" cy="1582621"/>
          </a:xfrm>
        </p:spPr>
        <p:txBody>
          <a:bodyPr vert="horz" lIns="45718" tIns="45718" rIns="45718" bIns="45718"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1" y="2828785"/>
            <a:ext cx="2209800" cy="2179320"/>
          </a:xfrm>
        </p:spPr>
        <p:txBody>
          <a:bodyPr lIns="64005" rIns="45718" bIns="45718"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302453C-5D23-473D-9800-591434A6E7D4}"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1"/>
            <a:ext cx="609600" cy="365125"/>
          </a:xfrm>
        </p:spPr>
        <p:txBody>
          <a:bodyPr/>
          <a:lstStyle/>
          <a:p>
            <a:fld id="{84A7769D-8B8A-406E-A325-D453C89DB29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6"/>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2"/>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2"/>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3"/>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tIns="45718"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lIns="91435" tIns="45718" rIns="91435" bIns="45718">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1"/>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302453C-5D23-473D-9800-591434A6E7D4}" type="datetimeFigureOut">
              <a:rPr lang="en-US" smtClean="0"/>
              <a:t>1/18/2019</a:t>
            </a:fld>
            <a:endParaRPr lang="en-US"/>
          </a:p>
        </p:txBody>
      </p:sp>
      <p:sp>
        <p:nvSpPr>
          <p:cNvPr id="22" name="Footer Placeholder 21"/>
          <p:cNvSpPr>
            <a:spLocks noGrp="1"/>
          </p:cNvSpPr>
          <p:nvPr>
            <p:ph type="ftr" sz="quarter" idx="3"/>
          </p:nvPr>
        </p:nvSpPr>
        <p:spPr>
          <a:xfrm>
            <a:off x="2667001" y="6356351"/>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1"/>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4A7769D-8B8A-406E-A325-D453C89DB29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06" indent="-274306"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47" indent="-246875"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353" indent="-246875"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659" indent="-210301"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965" indent="-210301"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77" algn="l" rtl="0" eaLnBrk="1" latinLnBrk="0" hangingPunct="1">
        <a:defRPr kumimoji="0" kern="1200">
          <a:solidFill>
            <a:schemeClr val="tx1"/>
          </a:solidFill>
          <a:latin typeface="+mn-lt"/>
          <a:ea typeface="+mn-ea"/>
          <a:cs typeface="+mn-cs"/>
        </a:defRPr>
      </a:lvl2pPr>
      <a:lvl3pPr marL="914353" algn="l" rtl="0" eaLnBrk="1" latinLnBrk="0" hangingPunct="1">
        <a:defRPr kumimoji="0" kern="1200">
          <a:solidFill>
            <a:schemeClr val="tx1"/>
          </a:solidFill>
          <a:latin typeface="+mn-lt"/>
          <a:ea typeface="+mn-ea"/>
          <a:cs typeface="+mn-cs"/>
        </a:defRPr>
      </a:lvl3pPr>
      <a:lvl4pPr marL="1371530" algn="l" rtl="0" eaLnBrk="1" latinLnBrk="0" hangingPunct="1">
        <a:defRPr kumimoji="0" kern="1200">
          <a:solidFill>
            <a:schemeClr val="tx1"/>
          </a:solidFill>
          <a:latin typeface="+mn-lt"/>
          <a:ea typeface="+mn-ea"/>
          <a:cs typeface="+mn-cs"/>
        </a:defRPr>
      </a:lvl4pPr>
      <a:lvl5pPr marL="1828706" algn="l" rtl="0" eaLnBrk="1" latinLnBrk="0" hangingPunct="1">
        <a:defRPr kumimoji="0" kern="1200">
          <a:solidFill>
            <a:schemeClr val="tx1"/>
          </a:solidFill>
          <a:latin typeface="+mn-lt"/>
          <a:ea typeface="+mn-ea"/>
          <a:cs typeface="+mn-cs"/>
        </a:defRPr>
      </a:lvl5pPr>
      <a:lvl6pPr marL="2285883" algn="l" rtl="0" eaLnBrk="1" latinLnBrk="0" hangingPunct="1">
        <a:defRPr kumimoji="0" kern="1200">
          <a:solidFill>
            <a:schemeClr val="tx1"/>
          </a:solidFill>
          <a:latin typeface="+mn-lt"/>
          <a:ea typeface="+mn-ea"/>
          <a:cs typeface="+mn-cs"/>
        </a:defRPr>
      </a:lvl6pPr>
      <a:lvl7pPr marL="2743060" algn="l" rtl="0" eaLnBrk="1" latinLnBrk="0" hangingPunct="1">
        <a:defRPr kumimoji="0" kern="1200">
          <a:solidFill>
            <a:schemeClr val="tx1"/>
          </a:solidFill>
          <a:latin typeface="+mn-lt"/>
          <a:ea typeface="+mn-ea"/>
          <a:cs typeface="+mn-cs"/>
        </a:defRPr>
      </a:lvl7pPr>
      <a:lvl8pPr marL="3200236" algn="l" rtl="0" eaLnBrk="1" latinLnBrk="0" hangingPunct="1">
        <a:defRPr kumimoji="0" kern="1200">
          <a:solidFill>
            <a:schemeClr val="tx1"/>
          </a:solidFill>
          <a:latin typeface="+mn-lt"/>
          <a:ea typeface="+mn-ea"/>
          <a:cs typeface="+mn-cs"/>
        </a:defRPr>
      </a:lvl8pPr>
      <a:lvl9pPr marL="3657413"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7.xml"/><Relationship Id="rId7" Type="http://schemas.openxmlformats.org/officeDocument/2006/relationships/image" Target="../media/image20.pn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gif"/><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40.jpeg"/><Relationship Id="rId7"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8.png"/><Relationship Id="rId7"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45.jpg"/><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7.jpeg"/><Relationship Id="rId7"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3.png"/><Relationship Id="rId4" Type="http://schemas.openxmlformats.org/officeDocument/2006/relationships/image" Target="../media/image48.jpeg"/><Relationship Id="rId9" Type="http://schemas.openxmlformats.org/officeDocument/2006/relationships/image" Target="../media/image50.jpg"/></Relationships>
</file>

<file path=ppt/slides/_rels/slide30.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51.jpeg"/><Relationship Id="rId7" Type="http://schemas.openxmlformats.org/officeDocument/2006/relationships/image" Target="../media/image52.jp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3.png"/><Relationship Id="rId4" Type="http://schemas.openxmlformats.org/officeDocument/2006/relationships/image" Target="../media/image18.png"/><Relationship Id="rId9" Type="http://schemas.openxmlformats.org/officeDocument/2006/relationships/image" Target="../media/image54.jpg"/></Relationships>
</file>

<file path=ppt/slides/_rels/slide31.xml.rels><?xml version="1.0" encoding="UTF-8" standalone="yes"?>
<Relationships xmlns="http://schemas.openxmlformats.org/package/2006/relationships"><Relationship Id="rId8" Type="http://schemas.openxmlformats.org/officeDocument/2006/relationships/image" Target="../media/image57.jpg"/><Relationship Id="rId3" Type="http://schemas.openxmlformats.org/officeDocument/2006/relationships/image" Target="../media/image55.jpeg"/><Relationship Id="rId7"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56.jpeg"/><Relationship Id="rId9"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image" Target="../media/image60.jpg"/><Relationship Id="rId3" Type="http://schemas.openxmlformats.org/officeDocument/2006/relationships/image" Target="../media/image18.png"/><Relationship Id="rId7" Type="http://schemas.openxmlformats.org/officeDocument/2006/relationships/image" Target="../media/image59.jpe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58.jpe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png"/></Relationships>
</file>

<file path=ppt/slides/_rels/slide33.xml.rels><?xml version="1.0" encoding="UTF-8" standalone="yes"?>
<Relationships xmlns="http://schemas.openxmlformats.org/package/2006/relationships"><Relationship Id="rId8" Type="http://schemas.openxmlformats.org/officeDocument/2006/relationships/image" Target="../media/image63.jpg"/><Relationship Id="rId3" Type="http://schemas.openxmlformats.org/officeDocument/2006/relationships/image" Target="../media/image61.jpeg"/><Relationship Id="rId7"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3.png"/><Relationship Id="rId4" Type="http://schemas.openxmlformats.org/officeDocument/2006/relationships/image" Target="../media/image62.jpeg"/><Relationship Id="rId9" Type="http://schemas.openxmlformats.org/officeDocument/2006/relationships/image" Target="../media/image64.jpg"/></Relationships>
</file>

<file path=ppt/slides/_rels/slide34.xml.rels><?xml version="1.0" encoding="UTF-8" standalone="yes"?>
<Relationships xmlns="http://schemas.openxmlformats.org/package/2006/relationships"><Relationship Id="rId8" Type="http://schemas.openxmlformats.org/officeDocument/2006/relationships/image" Target="../media/image67.jpg"/><Relationship Id="rId3" Type="http://schemas.openxmlformats.org/officeDocument/2006/relationships/image" Target="../media/image18.png"/><Relationship Id="rId7" Type="http://schemas.openxmlformats.org/officeDocument/2006/relationships/image" Target="../media/image66.jpe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65.jpeg"/><Relationship Id="rId5" Type="http://schemas.openxmlformats.org/officeDocument/2006/relationships/image" Target="../media/image20.png"/><Relationship Id="rId10" Type="http://schemas.openxmlformats.org/officeDocument/2006/relationships/image" Target="../media/image3.png"/><Relationship Id="rId4" Type="http://schemas.openxmlformats.org/officeDocument/2006/relationships/image" Target="../media/image19.png"/><Relationship Id="rId9" Type="http://schemas.openxmlformats.org/officeDocument/2006/relationships/image" Target="../media/image68.jp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69.emf"/><Relationship Id="rId4" Type="http://schemas.openxmlformats.org/officeDocument/2006/relationships/oleObject" Target="../embeddings/oleObject1.bin"/></Relationships>
</file>

<file path=ppt/slides/_rels/slide3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3.png"/><Relationship Id="rId7" Type="http://schemas.openxmlformats.org/officeDocument/2006/relationships/image" Target="../media/image73.jpeg"/><Relationship Id="rId12" Type="http://schemas.openxmlformats.org/officeDocument/2006/relationships/image" Target="../media/image78.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72.jpeg"/><Relationship Id="rId11" Type="http://schemas.openxmlformats.org/officeDocument/2006/relationships/image" Target="../media/image77.jpeg"/><Relationship Id="rId5" Type="http://schemas.openxmlformats.org/officeDocument/2006/relationships/image" Target="../media/image71.jpeg"/><Relationship Id="rId10" Type="http://schemas.openxmlformats.org/officeDocument/2006/relationships/image" Target="../media/image76.jpeg"/><Relationship Id="rId4" Type="http://schemas.openxmlformats.org/officeDocument/2006/relationships/image" Target="../media/image70.jpg"/><Relationship Id="rId9" Type="http://schemas.openxmlformats.org/officeDocument/2006/relationships/image" Target="../media/image75.jpeg"/></Relationships>
</file>

<file path=ppt/slides/_rels/slide38.xml.rels><?xml version="1.0" encoding="UTF-8" standalone="yes"?>
<Relationships xmlns="http://schemas.openxmlformats.org/package/2006/relationships"><Relationship Id="rId8" Type="http://schemas.openxmlformats.org/officeDocument/2006/relationships/image" Target="../media/image84.jpg"/><Relationship Id="rId3" Type="http://schemas.openxmlformats.org/officeDocument/2006/relationships/image" Target="../media/image79.jpg"/><Relationship Id="rId7" Type="http://schemas.openxmlformats.org/officeDocument/2006/relationships/image" Target="../media/image83.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82.jpg"/><Relationship Id="rId5" Type="http://schemas.openxmlformats.org/officeDocument/2006/relationships/image" Target="../media/image81.jpeg"/><Relationship Id="rId4" Type="http://schemas.openxmlformats.org/officeDocument/2006/relationships/image" Target="../media/image80.jpg"/><Relationship Id="rId9"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7.jpg"/><Relationship Id="rId4" Type="http://schemas.openxmlformats.org/officeDocument/2006/relationships/image" Target="../media/image86.jpeg"/></Relationships>
</file>

<file path=ppt/slides/_rels/slide4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92.jpeg"/><Relationship Id="rId4" Type="http://schemas.openxmlformats.org/officeDocument/2006/relationships/image" Target="../media/image91.jpeg"/></Relationships>
</file>

<file path=ppt/slides/_rels/slide4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95.jpeg"/><Relationship Id="rId4" Type="http://schemas.openxmlformats.org/officeDocument/2006/relationships/image" Target="../media/image94.jpe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97.jpg"/><Relationship Id="rId5" Type="http://schemas.openxmlformats.org/officeDocument/2006/relationships/image" Target="../media/image96.jpg"/><Relationship Id="rId4" Type="http://schemas.openxmlformats.org/officeDocument/2006/relationships/image" Target="../media/image63.jpg"/></Relationships>
</file>

<file path=ppt/slides/_rels/slide4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1.jpeg"/><Relationship Id="rId4" Type="http://schemas.openxmlformats.org/officeDocument/2006/relationships/image" Target="../media/image100.jpeg"/></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03955"/>
            <a:ext cx="9144000" cy="1446550"/>
          </a:xfrm>
          <a:prstGeom prst="rect">
            <a:avLst/>
          </a:prstGeom>
        </p:spPr>
        <p:txBody>
          <a:bodyPr wrap="square">
            <a:spAutoFit/>
          </a:bodyPr>
          <a:lstStyle/>
          <a:p>
            <a:pPr algn="ctr"/>
            <a:r>
              <a:rPr lang="en-US" sz="4400" dirty="0">
                <a:solidFill>
                  <a:schemeClr val="tx2"/>
                </a:solidFill>
              </a:rPr>
              <a:t>Introduction to Aquaculture </a:t>
            </a:r>
            <a:br>
              <a:rPr lang="en-US" sz="4400" dirty="0">
                <a:solidFill>
                  <a:schemeClr val="tx2"/>
                </a:solidFill>
              </a:rPr>
            </a:br>
            <a:r>
              <a:rPr lang="en-US" sz="4400" dirty="0">
                <a:solidFill>
                  <a:schemeClr val="tx2"/>
                </a:solidFill>
              </a:rPr>
              <a:t>for Students</a:t>
            </a:r>
          </a:p>
        </p:txBody>
      </p:sp>
      <p:sp>
        <p:nvSpPr>
          <p:cNvPr id="14" name="TextBox 13"/>
          <p:cNvSpPr txBox="1"/>
          <p:nvPr/>
        </p:nvSpPr>
        <p:spPr>
          <a:xfrm>
            <a:off x="1676400" y="5906777"/>
            <a:ext cx="5791200" cy="369332"/>
          </a:xfrm>
          <a:prstGeom prst="rect">
            <a:avLst/>
          </a:prstGeom>
          <a:noFill/>
        </p:spPr>
        <p:txBody>
          <a:bodyPr wrap="square" rtlCol="0">
            <a:spAutoFit/>
          </a:bodyPr>
          <a:lstStyle/>
          <a:p>
            <a:pPr algn="ctr"/>
            <a:r>
              <a:rPr lang="en-US" dirty="0">
                <a:solidFill>
                  <a:schemeClr val="tx2"/>
                </a:solidFill>
              </a:rPr>
              <a:t>Produced by the Division of Aquaculture - 2017</a:t>
            </a:r>
          </a:p>
        </p:txBody>
      </p:sp>
      <p:pic>
        <p:nvPicPr>
          <p:cNvPr id="15" name="Picture 14" descr="Florida Dept of Agriculture and Consumer Services banner" title="Aquaculture tank with cichilid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405" y="2156784"/>
            <a:ext cx="4949190" cy="3711893"/>
          </a:xfrm>
          <a:prstGeom prst="rect">
            <a:avLst/>
          </a:prstGeom>
        </p:spPr>
      </p:pic>
      <p:sp>
        <p:nvSpPr>
          <p:cNvPr id="2" name="Title 1" hidden="1"/>
          <p:cNvSpPr>
            <a:spLocks noGrp="1"/>
          </p:cNvSpPr>
          <p:nvPr>
            <p:ph type="title"/>
          </p:nvPr>
        </p:nvSpPr>
        <p:spPr/>
        <p:txBody>
          <a:bodyPr>
            <a:normAutofit fontScale="90000"/>
          </a:bodyPr>
          <a:lstStyle/>
          <a:p>
            <a:r>
              <a:rPr lang="en-US" dirty="0"/>
              <a:t>Introduction to aquaculture for students</a:t>
            </a:r>
          </a:p>
        </p:txBody>
      </p:sp>
      <p:pic>
        <p:nvPicPr>
          <p:cNvPr id="7" name="Picture 6" descr="Florida Department of Agriculture and Consumer Services Banner">
            <a:extLst>
              <a:ext uri="{FF2B5EF4-FFF2-40B4-BE49-F238E27FC236}">
                <a16:creationId xmlns:a16="http://schemas.microsoft.com/office/drawing/2014/main" id="{2E06636E-F9C4-4CEA-BE57-5DB174A9F9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485330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28685"/>
            <a:ext cx="8229600" cy="1143000"/>
          </a:xfrm>
        </p:spPr>
        <p:txBody>
          <a:bodyPr/>
          <a:lstStyle/>
          <a:p>
            <a:r>
              <a:rPr lang="en-US" dirty="0">
                <a:latin typeface="+mn-lt"/>
              </a:rPr>
              <a:t>What is agriculture?</a:t>
            </a:r>
          </a:p>
        </p:txBody>
      </p:sp>
      <p:pic>
        <p:nvPicPr>
          <p:cNvPr id="8" name="Picture 10" descr="pigs" title="Pigs at farm"/>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091"/>
          <a:stretch/>
        </p:blipFill>
        <p:spPr bwMode="auto">
          <a:xfrm>
            <a:off x="0" y="1638853"/>
            <a:ext cx="2286000" cy="162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title="Herd of catt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4136" y="1649573"/>
            <a:ext cx="2510718" cy="161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title="Strawberri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86016" y="1680774"/>
            <a:ext cx="2157984" cy="161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title="Orange tree grove"/>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6000" y="1641033"/>
            <a:ext cx="2426974" cy="1618488"/>
          </a:xfrm>
          <a:prstGeom prst="rect">
            <a:avLst/>
          </a:prstGeom>
        </p:spPr>
      </p:pic>
      <p:pic>
        <p:nvPicPr>
          <p:cNvPr id="7" name="Picture 12" title="Sugar cane "/>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256071"/>
            <a:ext cx="9144000" cy="2398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6"/>
          <p:cNvSpPr txBox="1">
            <a:spLocks noChangeArrowheads="1"/>
          </p:cNvSpPr>
          <p:nvPr/>
        </p:nvSpPr>
        <p:spPr bwMode="auto">
          <a:xfrm>
            <a:off x="228600" y="4455273"/>
            <a:ext cx="8686800" cy="892552"/>
          </a:xfrm>
          <a:prstGeom prst="rect">
            <a:avLst/>
          </a:prstGeom>
          <a:solidFill>
            <a:schemeClr val="bg1"/>
          </a:solidFill>
          <a:ln>
            <a:noFill/>
          </a:ln>
          <a:extLst/>
        </p:spPr>
        <p:txBody>
          <a:bodyPr wrap="square">
            <a:spAutoFit/>
          </a:bodyPr>
          <a:lstStyle>
            <a:lvl1pPr>
              <a:defRPr sz="2400">
                <a:solidFill>
                  <a:srgbClr val="000000"/>
                </a:solidFill>
                <a:latin typeface="Arial" panose="020B0604020202020204" pitchFamily="34" charset="0"/>
              </a:defRPr>
            </a:lvl1pPr>
            <a:lvl2pPr marL="742950" indent="-285750">
              <a:defRPr sz="2400">
                <a:solidFill>
                  <a:srgbClr val="000000"/>
                </a:solidFill>
                <a:latin typeface="Arial" panose="020B0604020202020204" pitchFamily="34" charset="0"/>
              </a:defRPr>
            </a:lvl2pPr>
            <a:lvl3pPr marL="1143000" indent="-228600">
              <a:defRPr sz="2400">
                <a:solidFill>
                  <a:srgbClr val="000000"/>
                </a:solidFill>
                <a:latin typeface="Arial" panose="020B0604020202020204" pitchFamily="34" charset="0"/>
              </a:defRPr>
            </a:lvl3pPr>
            <a:lvl4pPr marL="1600200" indent="-228600">
              <a:defRPr sz="2400">
                <a:solidFill>
                  <a:srgbClr val="000000"/>
                </a:solidFill>
                <a:latin typeface="Arial" panose="020B0604020202020204" pitchFamily="34" charset="0"/>
              </a:defRPr>
            </a:lvl4pPr>
            <a:lvl5pPr marL="2057400" indent="-228600">
              <a:defRPr sz="2400">
                <a:solidFill>
                  <a:srgbClr val="000000"/>
                </a:solidFill>
                <a:latin typeface="Arial" panose="020B0604020202020204" pitchFamily="34" charset="0"/>
              </a:defRPr>
            </a:lvl5pPr>
            <a:lvl6pPr marL="2514600" indent="-228600" eaLnBrk="0" fontAlgn="base" hangingPunct="0">
              <a:spcBef>
                <a:spcPct val="0"/>
              </a:spcBef>
              <a:spcAft>
                <a:spcPct val="0"/>
              </a:spcAft>
              <a:defRPr sz="2400">
                <a:solidFill>
                  <a:srgbClr val="000000"/>
                </a:solidFill>
                <a:latin typeface="Arial" panose="020B0604020202020204" pitchFamily="34" charset="0"/>
              </a:defRPr>
            </a:lvl6pPr>
            <a:lvl7pPr marL="2971800" indent="-228600" eaLnBrk="0" fontAlgn="base" hangingPunct="0">
              <a:spcBef>
                <a:spcPct val="0"/>
              </a:spcBef>
              <a:spcAft>
                <a:spcPct val="0"/>
              </a:spcAft>
              <a:defRPr sz="2400">
                <a:solidFill>
                  <a:srgbClr val="000000"/>
                </a:solidFill>
                <a:latin typeface="Arial" panose="020B0604020202020204" pitchFamily="34" charset="0"/>
              </a:defRPr>
            </a:lvl7pPr>
            <a:lvl8pPr marL="3429000" indent="-228600" eaLnBrk="0" fontAlgn="base" hangingPunct="0">
              <a:spcBef>
                <a:spcPct val="0"/>
              </a:spcBef>
              <a:spcAft>
                <a:spcPct val="0"/>
              </a:spcAft>
              <a:defRPr sz="2400">
                <a:solidFill>
                  <a:srgbClr val="000000"/>
                </a:solidFill>
                <a:latin typeface="Arial" panose="020B0604020202020204" pitchFamily="34" charset="0"/>
              </a:defRPr>
            </a:lvl8pPr>
            <a:lvl9pPr marL="3886200" indent="-228600" eaLnBrk="0" fontAlgn="base" hangingPunct="0">
              <a:spcBef>
                <a:spcPct val="0"/>
              </a:spcBef>
              <a:spcAft>
                <a:spcPct val="0"/>
              </a:spcAft>
              <a:defRPr sz="2400">
                <a:solidFill>
                  <a:srgbClr val="000000"/>
                </a:solidFill>
                <a:latin typeface="Arial" panose="020B0604020202020204" pitchFamily="34" charset="0"/>
              </a:defRPr>
            </a:lvl9pPr>
          </a:lstStyle>
          <a:p>
            <a:pPr algn="ctr"/>
            <a:r>
              <a:rPr lang="en-US" altLang="en-US" sz="2600" dirty="0">
                <a:latin typeface="Constantia" panose="02030602050306030303" pitchFamily="18" charset="0"/>
              </a:rPr>
              <a:t>Agriculture is the process of producing food, feed, fiber and other goods by the systematic raising of plants and animals.</a:t>
            </a:r>
          </a:p>
        </p:txBody>
      </p:sp>
      <p:pic>
        <p:nvPicPr>
          <p:cNvPr id="11" name="Picture 10" descr="Florida Department of Agriculture and Consumer Services Banner">
            <a:extLst>
              <a:ext uri="{FF2B5EF4-FFF2-40B4-BE49-F238E27FC236}">
                <a16:creationId xmlns:a16="http://schemas.microsoft.com/office/drawing/2014/main" id="{2A6F23F5-71B1-40C1-A025-068154C2A38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65751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a:latin typeface="+mn-lt"/>
              </a:rPr>
              <a:t>What is aquaculture?</a:t>
            </a:r>
          </a:p>
        </p:txBody>
      </p:sp>
      <p:sp>
        <p:nvSpPr>
          <p:cNvPr id="3" name="Content Placeholder 2"/>
          <p:cNvSpPr>
            <a:spLocks noGrp="1"/>
          </p:cNvSpPr>
          <p:nvPr>
            <p:ph idx="1"/>
          </p:nvPr>
        </p:nvSpPr>
        <p:spPr>
          <a:xfrm>
            <a:off x="228600" y="1935480"/>
            <a:ext cx="8229600" cy="3758738"/>
          </a:xfrm>
        </p:spPr>
        <p:txBody>
          <a:bodyPr>
            <a:normAutofit fontScale="92500" lnSpcReduction="10000"/>
          </a:bodyPr>
          <a:lstStyle/>
          <a:p>
            <a:r>
              <a:rPr lang="en-US" dirty="0"/>
              <a:t>Culturing aquatic plants and animals</a:t>
            </a:r>
          </a:p>
          <a:p>
            <a:endParaRPr lang="en-US" dirty="0"/>
          </a:p>
          <a:p>
            <a:r>
              <a:rPr lang="en-US" dirty="0"/>
              <a:t>Agriculture in water</a:t>
            </a:r>
          </a:p>
          <a:p>
            <a:pPr lvl="1"/>
            <a:r>
              <a:rPr lang="en-US" dirty="0"/>
              <a:t>Production science</a:t>
            </a:r>
          </a:p>
          <a:p>
            <a:pPr lvl="1"/>
            <a:r>
              <a:rPr lang="en-US" dirty="0"/>
              <a:t>Monoculture (sometimes polyculture)</a:t>
            </a:r>
          </a:p>
          <a:p>
            <a:endParaRPr lang="en-US" dirty="0"/>
          </a:p>
          <a:p>
            <a:r>
              <a:rPr lang="en-US" dirty="0"/>
              <a:t>Conservation and recreational fisheries management</a:t>
            </a:r>
          </a:p>
          <a:p>
            <a:pPr lvl="1"/>
            <a:r>
              <a:rPr lang="en-US" dirty="0"/>
              <a:t>Restoring depleted species</a:t>
            </a:r>
          </a:p>
          <a:p>
            <a:pPr lvl="1"/>
            <a:r>
              <a:rPr lang="en-US" dirty="0"/>
              <a:t>Supplemental stocking to increase population</a:t>
            </a:r>
          </a:p>
        </p:txBody>
      </p:sp>
      <p:pic>
        <p:nvPicPr>
          <p:cNvPr id="5" name="Picture 4" descr="Florida Department of Agriculture and Consumer Services Banner">
            <a:extLst>
              <a:ext uri="{FF2B5EF4-FFF2-40B4-BE49-F238E27FC236}">
                <a16:creationId xmlns:a16="http://schemas.microsoft.com/office/drawing/2014/main" id="{36C5AC3D-B192-4642-8D87-335576A3C5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92921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algn="ctr"/>
            <a:r>
              <a:rPr lang="en-US" dirty="0">
                <a:latin typeface="+mn-lt"/>
              </a:rPr>
              <a:t>Main categories of aquaculture</a:t>
            </a:r>
          </a:p>
        </p:txBody>
      </p:sp>
      <p:sp>
        <p:nvSpPr>
          <p:cNvPr id="3" name="Content Placeholder 2"/>
          <p:cNvSpPr>
            <a:spLocks noGrp="1"/>
          </p:cNvSpPr>
          <p:nvPr>
            <p:ph idx="1"/>
          </p:nvPr>
        </p:nvSpPr>
        <p:spPr>
          <a:xfrm>
            <a:off x="457200" y="1935480"/>
            <a:ext cx="8229600" cy="3627120"/>
          </a:xfrm>
        </p:spPr>
        <p:txBody>
          <a:bodyPr>
            <a:normAutofit fontScale="92500" lnSpcReduction="10000"/>
          </a:bodyPr>
          <a:lstStyle/>
          <a:p>
            <a:endParaRPr lang="en-US" dirty="0"/>
          </a:p>
          <a:p>
            <a:r>
              <a:rPr lang="en-US" dirty="0"/>
              <a:t>Extensive</a:t>
            </a:r>
          </a:p>
          <a:p>
            <a:pPr lvl="1"/>
            <a:r>
              <a:rPr lang="en-US" dirty="0"/>
              <a:t>Little control over system</a:t>
            </a:r>
          </a:p>
          <a:p>
            <a:pPr lvl="1"/>
            <a:r>
              <a:rPr lang="en-US" dirty="0"/>
              <a:t>Little technology</a:t>
            </a:r>
          </a:p>
          <a:p>
            <a:pPr lvl="1"/>
            <a:r>
              <a:rPr lang="en-US" dirty="0"/>
              <a:t>Ancient origins</a:t>
            </a:r>
          </a:p>
          <a:p>
            <a:pPr lvl="1"/>
            <a:r>
              <a:rPr lang="en-US" dirty="0"/>
              <a:t>Limited by environment / food</a:t>
            </a:r>
          </a:p>
          <a:p>
            <a:pPr lvl="1"/>
            <a:endParaRPr lang="en-US" dirty="0"/>
          </a:p>
          <a:p>
            <a:pPr lvl="1"/>
            <a:endParaRPr lang="en-US" dirty="0"/>
          </a:p>
          <a:p>
            <a:pPr lvl="1"/>
            <a:r>
              <a:rPr lang="en-US" dirty="0"/>
              <a:t>Examples: Oysters, tilapia</a:t>
            </a:r>
          </a:p>
          <a:p>
            <a:endParaRPr lang="en-US" dirty="0"/>
          </a:p>
          <a:p>
            <a:pPr lvl="1"/>
            <a:endParaRPr lang="en-US" dirty="0"/>
          </a:p>
        </p:txBody>
      </p:sp>
      <p:pic>
        <p:nvPicPr>
          <p:cNvPr id="5" name="Picture 5" descr="Simple, extensive aquaculture pond producing tilapia in Ghana." title="Tilapia pond in Africa"/>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10200" y="3750056"/>
            <a:ext cx="3886200" cy="2592824"/>
          </a:xfrm>
          <a:prstGeom prst="rect">
            <a:avLst/>
          </a:prstGeom>
          <a:noFill/>
          <a:ln w="9525">
            <a:noFill/>
            <a:miter lim="800000"/>
            <a:headEnd/>
            <a:tailEnd/>
          </a:ln>
        </p:spPr>
      </p:pic>
      <p:pic>
        <p:nvPicPr>
          <p:cNvPr id="4" name="Picture 3" descr="Oyster racks are cleaned and inspected by local farmer. " title="Oytermen cleans oyster racks"/>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28260" y="1803862"/>
            <a:ext cx="3558540" cy="2397349"/>
          </a:xfrm>
          <a:prstGeom prst="rect">
            <a:avLst/>
          </a:prstGeom>
          <a:noFill/>
          <a:ln w="9525">
            <a:noFill/>
            <a:miter lim="800000"/>
            <a:headEnd/>
            <a:tailEnd/>
          </a:ln>
        </p:spPr>
      </p:pic>
      <p:pic>
        <p:nvPicPr>
          <p:cNvPr id="7" name="Picture 6" descr="Florida Department of Agriculture and Consumer Services Banner">
            <a:extLst>
              <a:ext uri="{FF2B5EF4-FFF2-40B4-BE49-F238E27FC236}">
                <a16:creationId xmlns:a16="http://schemas.microsoft.com/office/drawing/2014/main" id="{B9F3562D-7B82-43B4-9F43-9E3397900B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132198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fontScale="90000"/>
          </a:bodyPr>
          <a:lstStyle/>
          <a:p>
            <a:pPr algn="ctr"/>
            <a:r>
              <a:rPr lang="en-US" dirty="0">
                <a:latin typeface="+mn-lt"/>
              </a:rPr>
              <a:t>Main categories of aquaculture</a:t>
            </a:r>
          </a:p>
        </p:txBody>
      </p:sp>
      <p:sp>
        <p:nvSpPr>
          <p:cNvPr id="3" name="Content Placeholder 2"/>
          <p:cNvSpPr>
            <a:spLocks noGrp="1"/>
          </p:cNvSpPr>
          <p:nvPr>
            <p:ph idx="1"/>
          </p:nvPr>
        </p:nvSpPr>
        <p:spPr>
          <a:xfrm>
            <a:off x="457200" y="1600200"/>
            <a:ext cx="8229600" cy="1905000"/>
          </a:xfrm>
        </p:spPr>
        <p:txBody>
          <a:bodyPr>
            <a:normAutofit fontScale="92500" lnSpcReduction="10000"/>
          </a:bodyPr>
          <a:lstStyle/>
          <a:p>
            <a:r>
              <a:rPr lang="en-US" dirty="0"/>
              <a:t>Intensive</a:t>
            </a:r>
          </a:p>
          <a:p>
            <a:pPr lvl="1"/>
            <a:r>
              <a:rPr lang="en-US" dirty="0"/>
              <a:t>Highly controlled systems</a:t>
            </a:r>
          </a:p>
          <a:p>
            <a:pPr lvl="2"/>
            <a:r>
              <a:rPr lang="en-US" dirty="0"/>
              <a:t>Produce large quantities of fish in a small area</a:t>
            </a:r>
          </a:p>
          <a:p>
            <a:pPr lvl="2"/>
            <a:r>
              <a:rPr lang="en-US" dirty="0"/>
              <a:t>Very efficient production method</a:t>
            </a:r>
          </a:p>
          <a:p>
            <a:pPr lvl="1"/>
            <a:r>
              <a:rPr lang="en-US" dirty="0"/>
              <a:t>Limited by density and water quality</a:t>
            </a:r>
          </a:p>
          <a:p>
            <a:pPr lvl="1"/>
            <a:endParaRPr lang="en-US" dirty="0"/>
          </a:p>
        </p:txBody>
      </p:sp>
      <p:pic>
        <p:nvPicPr>
          <p:cNvPr id="7" name="Picture 2" descr="Trout raceway system." title="Trout raceway system."/>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10200" y="3655973"/>
            <a:ext cx="3733800" cy="2804671"/>
          </a:xfrm>
          <a:prstGeom prst="rect">
            <a:avLst/>
          </a:prstGeom>
          <a:noFill/>
          <a:ln w="9525">
            <a:noFill/>
            <a:miter lim="800000"/>
            <a:headEnd/>
            <a:tailEnd/>
          </a:ln>
        </p:spPr>
      </p:pic>
      <p:pic>
        <p:nvPicPr>
          <p:cNvPr id="47106" name="Picture 2" descr="Farmer feeds flounder in large recirculating tank system. " title="Recirculating flounder tank feeding"/>
          <p:cNvPicPr>
            <a:picLocks noChangeAspect="1" noChangeArrowheads="1"/>
          </p:cNvPicPr>
          <p:nvPr/>
        </p:nvPicPr>
        <p:blipFill rotWithShape="1">
          <a:blip r:embed="rId4">
            <a:extLst>
              <a:ext uri="{28A0092B-C50C-407E-A947-70E740481C1C}">
                <a14:useLocalDpi xmlns:a14="http://schemas.microsoft.com/office/drawing/2010/main" val="0"/>
              </a:ext>
            </a:extLst>
          </a:blip>
          <a:srcRect r="16851"/>
          <a:stretch/>
        </p:blipFill>
        <p:spPr bwMode="auto">
          <a:xfrm>
            <a:off x="1600200" y="3655973"/>
            <a:ext cx="3810000" cy="2816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descr="Florida Department of Agriculture and Consumer Services Banner">
            <a:extLst>
              <a:ext uri="{FF2B5EF4-FFF2-40B4-BE49-F238E27FC236}">
                <a16:creationId xmlns:a16="http://schemas.microsoft.com/office/drawing/2014/main" id="{1E42C3EB-56BB-47F0-8040-B6F793E78F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322295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09600" y="553411"/>
            <a:ext cx="8077200" cy="819150"/>
          </a:xfrm>
        </p:spPr>
        <p:txBody>
          <a:bodyPr/>
          <a:lstStyle/>
          <a:p>
            <a:pPr algn="ctr" eaLnBrk="1" hangingPunct="1"/>
            <a:r>
              <a:rPr lang="en-US" sz="4400" dirty="0">
                <a:latin typeface="+mn-lt"/>
              </a:rPr>
              <a:t>Examples of modern aquaculture</a:t>
            </a:r>
          </a:p>
        </p:txBody>
      </p:sp>
      <p:sp>
        <p:nvSpPr>
          <p:cNvPr id="17411" name="Content Placeholder 2"/>
          <p:cNvSpPr>
            <a:spLocks noGrp="1"/>
          </p:cNvSpPr>
          <p:nvPr>
            <p:ph idx="1"/>
          </p:nvPr>
        </p:nvSpPr>
        <p:spPr>
          <a:xfrm>
            <a:off x="457200" y="1935480"/>
            <a:ext cx="8229600" cy="1348460"/>
          </a:xfrm>
        </p:spPr>
        <p:txBody>
          <a:bodyPr>
            <a:normAutofit fontScale="77500" lnSpcReduction="20000"/>
          </a:bodyPr>
          <a:lstStyle/>
          <a:p>
            <a:pPr eaLnBrk="1" hangingPunct="1"/>
            <a:r>
              <a:rPr lang="en-US" dirty="0"/>
              <a:t>Fish species</a:t>
            </a:r>
          </a:p>
          <a:p>
            <a:pPr eaLnBrk="1" hangingPunct="1"/>
            <a:r>
              <a:rPr lang="en-US" dirty="0"/>
              <a:t>Crustaceans </a:t>
            </a:r>
          </a:p>
          <a:p>
            <a:pPr eaLnBrk="1" hangingPunct="1"/>
            <a:r>
              <a:rPr lang="en-US" dirty="0"/>
              <a:t>Shellfish</a:t>
            </a:r>
          </a:p>
          <a:p>
            <a:pPr eaLnBrk="1" hangingPunct="1"/>
            <a:r>
              <a:rPr lang="en-US" dirty="0"/>
              <a:t>Algae (food and </a:t>
            </a:r>
            <a:r>
              <a:rPr lang="en-US" dirty="0" err="1"/>
              <a:t>biofuels</a:t>
            </a:r>
            <a:r>
              <a:rPr lang="en-US" dirty="0"/>
              <a:t>)</a:t>
            </a:r>
          </a:p>
          <a:p>
            <a:pPr eaLnBrk="1" hangingPunct="1"/>
            <a:endParaRPr lang="en-US" dirty="0"/>
          </a:p>
        </p:txBody>
      </p:sp>
      <p:pic>
        <p:nvPicPr>
          <p:cNvPr id="17413" name="Picture 8" descr="Large freshwater prawn or shrimp produced in ponds in the southeastern U.S." title="Freshwater praw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78671" y="3632783"/>
            <a:ext cx="2846388" cy="1924050"/>
          </a:xfrm>
          <a:prstGeom prst="rect">
            <a:avLst/>
          </a:prstGeom>
          <a:noFill/>
          <a:ln w="9525">
            <a:noFill/>
            <a:miter lim="800000"/>
            <a:headEnd/>
            <a:tailEnd/>
          </a:ln>
        </p:spPr>
      </p:pic>
      <p:sp>
        <p:nvSpPr>
          <p:cNvPr id="17414" name="TextBox 5"/>
          <p:cNvSpPr txBox="1">
            <a:spLocks noChangeArrowheads="1"/>
          </p:cNvSpPr>
          <p:nvPr/>
        </p:nvSpPr>
        <p:spPr bwMode="auto">
          <a:xfrm>
            <a:off x="6329059" y="3270929"/>
            <a:ext cx="2133600" cy="373659"/>
          </a:xfrm>
          <a:prstGeom prst="rect">
            <a:avLst/>
          </a:prstGeom>
          <a:noFill/>
          <a:ln w="9525">
            <a:noFill/>
            <a:miter lim="800000"/>
            <a:headEnd/>
            <a:tailEnd/>
          </a:ln>
        </p:spPr>
        <p:txBody>
          <a:bodyPr lIns="91435" tIns="45718" rIns="91435" bIns="45718">
            <a:spAutoFit/>
          </a:bodyPr>
          <a:lstStyle/>
          <a:p>
            <a:pPr algn="ctr"/>
            <a:r>
              <a:rPr lang="en-US" dirty="0"/>
              <a:t>rainbow trout</a:t>
            </a:r>
          </a:p>
        </p:txBody>
      </p:sp>
      <p:sp>
        <p:nvSpPr>
          <p:cNvPr id="17415" name="TextBox 6"/>
          <p:cNvSpPr txBox="1">
            <a:spLocks noChangeArrowheads="1"/>
          </p:cNvSpPr>
          <p:nvPr/>
        </p:nvSpPr>
        <p:spPr bwMode="auto">
          <a:xfrm>
            <a:off x="5978672" y="5537784"/>
            <a:ext cx="2819400" cy="523875"/>
          </a:xfrm>
          <a:prstGeom prst="rect">
            <a:avLst/>
          </a:prstGeom>
          <a:noFill/>
          <a:ln w="9525">
            <a:noFill/>
            <a:miter lim="800000"/>
            <a:headEnd/>
            <a:tailEnd/>
          </a:ln>
        </p:spPr>
        <p:txBody>
          <a:bodyPr lIns="91435" tIns="45718" rIns="91435" bIns="45718">
            <a:spAutoFit/>
          </a:bodyPr>
          <a:lstStyle/>
          <a:p>
            <a:pPr algn="ctr"/>
            <a:r>
              <a:rPr lang="en-US" dirty="0"/>
              <a:t>freshwater prawns</a:t>
            </a:r>
          </a:p>
          <a:p>
            <a:pPr algn="ctr"/>
            <a:r>
              <a:rPr lang="en-US" sz="1000" dirty="0"/>
              <a:t>Auburn University</a:t>
            </a:r>
          </a:p>
        </p:txBody>
      </p:sp>
      <p:pic>
        <p:nvPicPr>
          <p:cNvPr id="17416" name="Picture 10" descr="Picture of an oyster." title="Oyster "/>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68872" y="3632783"/>
            <a:ext cx="1516063" cy="1981200"/>
          </a:xfrm>
          <a:prstGeom prst="rect">
            <a:avLst/>
          </a:prstGeom>
          <a:noFill/>
          <a:ln w="9525">
            <a:noFill/>
            <a:miter lim="800000"/>
            <a:headEnd/>
            <a:tailEnd/>
          </a:ln>
        </p:spPr>
      </p:pic>
      <p:sp>
        <p:nvSpPr>
          <p:cNvPr id="17417" name="TextBox 8"/>
          <p:cNvSpPr txBox="1">
            <a:spLocks noChangeArrowheads="1"/>
          </p:cNvSpPr>
          <p:nvPr/>
        </p:nvSpPr>
        <p:spPr bwMode="auto">
          <a:xfrm>
            <a:off x="3692671" y="5613983"/>
            <a:ext cx="1600200" cy="373659"/>
          </a:xfrm>
          <a:prstGeom prst="rect">
            <a:avLst/>
          </a:prstGeom>
          <a:noFill/>
          <a:ln w="9525">
            <a:noFill/>
            <a:miter lim="800000"/>
            <a:headEnd/>
            <a:tailEnd/>
          </a:ln>
        </p:spPr>
        <p:txBody>
          <a:bodyPr lIns="91435" tIns="45718" rIns="91435" bIns="45718">
            <a:spAutoFit/>
          </a:bodyPr>
          <a:lstStyle/>
          <a:p>
            <a:pPr algn="ctr"/>
            <a:r>
              <a:rPr lang="en-US" dirty="0"/>
              <a:t>oyster</a:t>
            </a:r>
          </a:p>
        </p:txBody>
      </p:sp>
      <p:pic>
        <p:nvPicPr>
          <p:cNvPr id="17418" name="Picture 12" descr="Culture tanks for producing algae based bio-fuel." title="Algae growing containers"/>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12935" y="3555789"/>
            <a:ext cx="2362200" cy="2078037"/>
          </a:xfrm>
          <a:prstGeom prst="rect">
            <a:avLst/>
          </a:prstGeom>
          <a:noFill/>
          <a:ln w="9525">
            <a:noFill/>
            <a:miter lim="800000"/>
            <a:headEnd/>
            <a:tailEnd/>
          </a:ln>
        </p:spPr>
      </p:pic>
      <p:sp>
        <p:nvSpPr>
          <p:cNvPr id="17419" name="TextBox 10"/>
          <p:cNvSpPr txBox="1">
            <a:spLocks noChangeArrowheads="1"/>
          </p:cNvSpPr>
          <p:nvPr/>
        </p:nvSpPr>
        <p:spPr bwMode="auto">
          <a:xfrm>
            <a:off x="789136" y="5613983"/>
            <a:ext cx="2362200" cy="373659"/>
          </a:xfrm>
          <a:prstGeom prst="rect">
            <a:avLst/>
          </a:prstGeom>
          <a:noFill/>
          <a:ln w="9525">
            <a:noFill/>
            <a:miter lim="800000"/>
            <a:headEnd/>
            <a:tailEnd/>
          </a:ln>
        </p:spPr>
        <p:txBody>
          <a:bodyPr lIns="91435" tIns="45718" rIns="91435" bIns="45718">
            <a:spAutoFit/>
          </a:bodyPr>
          <a:lstStyle/>
          <a:p>
            <a:pPr algn="ctr"/>
            <a:r>
              <a:rPr lang="en-US" dirty="0"/>
              <a:t>algae</a:t>
            </a:r>
          </a:p>
        </p:txBody>
      </p:sp>
      <p:pic>
        <p:nvPicPr>
          <p:cNvPr id="48130" name="Picture 2" descr="Rainbow trout swimming in a high density raceway. " title="Rainbow trou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72665" y="1397647"/>
            <a:ext cx="2819400" cy="18796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Florida Department of Agriculture and Consumer Services Banner">
            <a:extLst>
              <a:ext uri="{FF2B5EF4-FFF2-40B4-BE49-F238E27FC236}">
                <a16:creationId xmlns:a16="http://schemas.microsoft.com/office/drawing/2014/main" id="{C796C92A-590B-460E-9C30-DA632D58C55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87362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anim calcmode="lin" valueType="num">
                                      <p:cBhvr additive="base">
                                        <p:cTn id="7"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413"/>
                                        </p:tgtEl>
                                        <p:attrNameLst>
                                          <p:attrName>style.visibility</p:attrName>
                                        </p:attrNameLst>
                                      </p:cBhvr>
                                      <p:to>
                                        <p:strVal val="visible"/>
                                      </p:to>
                                    </p:set>
                                    <p:anim calcmode="lin" valueType="num">
                                      <p:cBhvr additive="base">
                                        <p:cTn id="11" dur="500" fill="hold"/>
                                        <p:tgtEl>
                                          <p:spTgt spid="17413"/>
                                        </p:tgtEl>
                                        <p:attrNameLst>
                                          <p:attrName>ppt_x</p:attrName>
                                        </p:attrNameLst>
                                      </p:cBhvr>
                                      <p:tavLst>
                                        <p:tav tm="0">
                                          <p:val>
                                            <p:strVal val="#ppt_x"/>
                                          </p:val>
                                        </p:tav>
                                        <p:tav tm="100000">
                                          <p:val>
                                            <p:strVal val="#ppt_x"/>
                                          </p:val>
                                        </p:tav>
                                      </p:tavLst>
                                    </p:anim>
                                    <p:anim calcmode="lin" valueType="num">
                                      <p:cBhvr additive="base">
                                        <p:cTn id="12" dur="500" fill="hold"/>
                                        <p:tgtEl>
                                          <p:spTgt spid="174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415"/>
                                        </p:tgtEl>
                                        <p:attrNameLst>
                                          <p:attrName>style.visibility</p:attrName>
                                        </p:attrNameLst>
                                      </p:cBhvr>
                                      <p:to>
                                        <p:strVal val="visible"/>
                                      </p:to>
                                    </p:set>
                                    <p:anim calcmode="lin" valueType="num">
                                      <p:cBhvr additive="base">
                                        <p:cTn id="15" dur="500" fill="hold"/>
                                        <p:tgtEl>
                                          <p:spTgt spid="17415"/>
                                        </p:tgtEl>
                                        <p:attrNameLst>
                                          <p:attrName>ppt_x</p:attrName>
                                        </p:attrNameLst>
                                      </p:cBhvr>
                                      <p:tavLst>
                                        <p:tav tm="0">
                                          <p:val>
                                            <p:strVal val="#ppt_x"/>
                                          </p:val>
                                        </p:tav>
                                        <p:tav tm="100000">
                                          <p:val>
                                            <p:strVal val="#ppt_x"/>
                                          </p:val>
                                        </p:tav>
                                      </p:tavLst>
                                    </p:anim>
                                    <p:anim calcmode="lin" valueType="num">
                                      <p:cBhvr additive="base">
                                        <p:cTn id="16" dur="500" fill="hold"/>
                                        <p:tgtEl>
                                          <p:spTgt spid="1741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7411">
                                            <p:txEl>
                                              <p:pRg st="2" end="2"/>
                                            </p:txEl>
                                          </p:spTgt>
                                        </p:tgtEl>
                                        <p:attrNameLst>
                                          <p:attrName>style.visibility</p:attrName>
                                        </p:attrNameLst>
                                      </p:cBhvr>
                                      <p:to>
                                        <p:strVal val="visible"/>
                                      </p:to>
                                    </p:set>
                                    <p:anim calcmode="lin" valueType="num">
                                      <p:cBhvr additive="base">
                                        <p:cTn id="21"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7411">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7416"/>
                                        </p:tgtEl>
                                        <p:attrNameLst>
                                          <p:attrName>style.visibility</p:attrName>
                                        </p:attrNameLst>
                                      </p:cBhvr>
                                      <p:to>
                                        <p:strVal val="visible"/>
                                      </p:to>
                                    </p:set>
                                    <p:anim calcmode="lin" valueType="num">
                                      <p:cBhvr additive="base">
                                        <p:cTn id="25" dur="500" fill="hold"/>
                                        <p:tgtEl>
                                          <p:spTgt spid="17416"/>
                                        </p:tgtEl>
                                        <p:attrNameLst>
                                          <p:attrName>ppt_x</p:attrName>
                                        </p:attrNameLst>
                                      </p:cBhvr>
                                      <p:tavLst>
                                        <p:tav tm="0">
                                          <p:val>
                                            <p:strVal val="#ppt_x"/>
                                          </p:val>
                                        </p:tav>
                                        <p:tav tm="100000">
                                          <p:val>
                                            <p:strVal val="#ppt_x"/>
                                          </p:val>
                                        </p:tav>
                                      </p:tavLst>
                                    </p:anim>
                                    <p:anim calcmode="lin" valueType="num">
                                      <p:cBhvr additive="base">
                                        <p:cTn id="26" dur="500" fill="hold"/>
                                        <p:tgtEl>
                                          <p:spTgt spid="174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7417"/>
                                        </p:tgtEl>
                                        <p:attrNameLst>
                                          <p:attrName>style.visibility</p:attrName>
                                        </p:attrNameLst>
                                      </p:cBhvr>
                                      <p:to>
                                        <p:strVal val="visible"/>
                                      </p:to>
                                    </p:set>
                                    <p:anim calcmode="lin" valueType="num">
                                      <p:cBhvr additive="base">
                                        <p:cTn id="29" dur="500" fill="hold"/>
                                        <p:tgtEl>
                                          <p:spTgt spid="17417"/>
                                        </p:tgtEl>
                                        <p:attrNameLst>
                                          <p:attrName>ppt_x</p:attrName>
                                        </p:attrNameLst>
                                      </p:cBhvr>
                                      <p:tavLst>
                                        <p:tav tm="0">
                                          <p:val>
                                            <p:strVal val="#ppt_x"/>
                                          </p:val>
                                        </p:tav>
                                        <p:tav tm="100000">
                                          <p:val>
                                            <p:strVal val="#ppt_x"/>
                                          </p:val>
                                        </p:tav>
                                      </p:tavLst>
                                    </p:anim>
                                    <p:anim calcmode="lin" valueType="num">
                                      <p:cBhvr additive="base">
                                        <p:cTn id="30" dur="500" fill="hold"/>
                                        <p:tgtEl>
                                          <p:spTgt spid="1741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7411">
                                            <p:txEl>
                                              <p:pRg st="3" end="3"/>
                                            </p:txEl>
                                          </p:spTgt>
                                        </p:tgtEl>
                                        <p:attrNameLst>
                                          <p:attrName>style.visibility</p:attrName>
                                        </p:attrNameLst>
                                      </p:cBhvr>
                                      <p:to>
                                        <p:strVal val="visible"/>
                                      </p:to>
                                    </p:set>
                                    <p:anim calcmode="lin" valueType="num">
                                      <p:cBhvr additive="base">
                                        <p:cTn id="35" dur="5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7411">
                                            <p:txEl>
                                              <p:pRg st="3" end="3"/>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7418"/>
                                        </p:tgtEl>
                                        <p:attrNameLst>
                                          <p:attrName>style.visibility</p:attrName>
                                        </p:attrNameLst>
                                      </p:cBhvr>
                                      <p:to>
                                        <p:strVal val="visible"/>
                                      </p:to>
                                    </p:set>
                                    <p:anim calcmode="lin" valueType="num">
                                      <p:cBhvr additive="base">
                                        <p:cTn id="39" dur="500" fill="hold"/>
                                        <p:tgtEl>
                                          <p:spTgt spid="17418"/>
                                        </p:tgtEl>
                                        <p:attrNameLst>
                                          <p:attrName>ppt_x</p:attrName>
                                        </p:attrNameLst>
                                      </p:cBhvr>
                                      <p:tavLst>
                                        <p:tav tm="0">
                                          <p:val>
                                            <p:strVal val="#ppt_x"/>
                                          </p:val>
                                        </p:tav>
                                        <p:tav tm="100000">
                                          <p:val>
                                            <p:strVal val="#ppt_x"/>
                                          </p:val>
                                        </p:tav>
                                      </p:tavLst>
                                    </p:anim>
                                    <p:anim calcmode="lin" valueType="num">
                                      <p:cBhvr additive="base">
                                        <p:cTn id="40" dur="500" fill="hold"/>
                                        <p:tgtEl>
                                          <p:spTgt spid="174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7419"/>
                                        </p:tgtEl>
                                        <p:attrNameLst>
                                          <p:attrName>style.visibility</p:attrName>
                                        </p:attrNameLst>
                                      </p:cBhvr>
                                      <p:to>
                                        <p:strVal val="visible"/>
                                      </p:to>
                                    </p:set>
                                    <p:anim calcmode="lin" valueType="num">
                                      <p:cBhvr additive="base">
                                        <p:cTn id="43" dur="500" fill="hold"/>
                                        <p:tgtEl>
                                          <p:spTgt spid="17419"/>
                                        </p:tgtEl>
                                        <p:attrNameLst>
                                          <p:attrName>ppt_x</p:attrName>
                                        </p:attrNameLst>
                                      </p:cBhvr>
                                      <p:tavLst>
                                        <p:tav tm="0">
                                          <p:val>
                                            <p:strVal val="#ppt_x"/>
                                          </p:val>
                                        </p:tav>
                                        <p:tav tm="100000">
                                          <p:val>
                                            <p:strVal val="#ppt_x"/>
                                          </p:val>
                                        </p:tav>
                                      </p:tavLst>
                                    </p:anim>
                                    <p:anim calcmode="lin" valueType="num">
                                      <p:cBhvr additive="base">
                                        <p:cTn id="44" dur="500" fill="hold"/>
                                        <p:tgtEl>
                                          <p:spTgt spid="174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5" grpId="0"/>
      <p:bldP spid="17417" grpId="0"/>
      <p:bldP spid="174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mn-lt"/>
              </a:rPr>
              <a:t>Why is aquaculture needed?</a:t>
            </a:r>
          </a:p>
        </p:txBody>
      </p:sp>
      <p:sp>
        <p:nvSpPr>
          <p:cNvPr id="3" name="Content Placeholder 2"/>
          <p:cNvSpPr>
            <a:spLocks noGrp="1"/>
          </p:cNvSpPr>
          <p:nvPr>
            <p:ph idx="1"/>
          </p:nvPr>
        </p:nvSpPr>
        <p:spPr>
          <a:xfrm>
            <a:off x="457200" y="2286000"/>
            <a:ext cx="8686800" cy="4038600"/>
          </a:xfrm>
        </p:spPr>
        <p:txBody>
          <a:bodyPr>
            <a:normAutofit/>
          </a:bodyPr>
          <a:lstStyle/>
          <a:p>
            <a:pPr>
              <a:spcBef>
                <a:spcPts val="1200"/>
              </a:spcBef>
            </a:pPr>
            <a:r>
              <a:rPr lang="en-US" sz="2500" dirty="0"/>
              <a:t>Increasing human population = increasing protein demand</a:t>
            </a:r>
          </a:p>
          <a:p>
            <a:pPr>
              <a:spcBef>
                <a:spcPts val="1200"/>
              </a:spcBef>
            </a:pPr>
            <a:r>
              <a:rPr lang="en-US" sz="2500" dirty="0"/>
              <a:t>Wild fisheries limited/declining</a:t>
            </a:r>
          </a:p>
          <a:p>
            <a:pPr>
              <a:spcBef>
                <a:spcPts val="1200"/>
              </a:spcBef>
            </a:pPr>
            <a:r>
              <a:rPr lang="en-US" sz="2500" dirty="0"/>
              <a:t>Increasing societal demands for seafood (health benefits)</a:t>
            </a:r>
          </a:p>
          <a:p>
            <a:pPr>
              <a:spcBef>
                <a:spcPts val="1200"/>
              </a:spcBef>
            </a:pPr>
            <a:r>
              <a:rPr lang="en-US" sz="2500" dirty="0"/>
              <a:t>Growth efficiency: fish vs. terrestrial animals</a:t>
            </a:r>
          </a:p>
          <a:p>
            <a:pPr>
              <a:spcBef>
                <a:spcPts val="1200"/>
              </a:spcBef>
            </a:pPr>
            <a:r>
              <a:rPr lang="en-US" sz="2500" dirty="0"/>
              <a:t>Conservation</a:t>
            </a:r>
          </a:p>
          <a:p>
            <a:pPr>
              <a:spcBef>
                <a:spcPts val="1200"/>
              </a:spcBef>
            </a:pPr>
            <a:r>
              <a:rPr lang="en-US" sz="2500" dirty="0"/>
              <a:t>Fisheries enhancement</a:t>
            </a:r>
          </a:p>
        </p:txBody>
      </p:sp>
      <p:pic>
        <p:nvPicPr>
          <p:cNvPr id="5" name="Picture 4" descr="Florida Department of Agriculture and Consumer Services Banner">
            <a:extLst>
              <a:ext uri="{FF2B5EF4-FFF2-40B4-BE49-F238E27FC236}">
                <a16:creationId xmlns:a16="http://schemas.microsoft.com/office/drawing/2014/main" id="{BFE0F3CC-5A8C-4B35-A1B7-D55CF304A8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83716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normAutofit fontScale="90000"/>
          </a:bodyPr>
          <a:lstStyle/>
          <a:p>
            <a:r>
              <a:rPr lang="en-US" sz="5400" dirty="0"/>
              <a:t>Global Population Growth </a:t>
            </a:r>
            <a:br>
              <a:rPr lang="en-US" sz="5400" dirty="0"/>
            </a:br>
            <a:endParaRPr lang="en-US" dirty="0"/>
          </a:p>
        </p:txBody>
      </p:sp>
      <p:pic>
        <p:nvPicPr>
          <p:cNvPr id="7170" name="Content Placeholder 8" descr="Predicted growth of world's population in 2050." title="World population growth "/>
          <p:cNvPicPr>
            <a:picLocks noGrp="1" noChangeAspect="1"/>
          </p:cNvPicPr>
          <p:nvPr>
            <p:ph idx="4294967295"/>
          </p:nvPr>
        </p:nvPicPr>
        <p:blipFill rotWithShape="1">
          <a:blip r:embed="rId4">
            <a:extLst>
              <a:ext uri="{28A0092B-C50C-407E-A947-70E740481C1C}">
                <a14:useLocalDpi xmlns:a14="http://schemas.microsoft.com/office/drawing/2010/main"/>
              </a:ext>
            </a:extLst>
          </a:blip>
          <a:srcRect l="2326" t="2204" r="4651" b="2598"/>
          <a:stretch/>
        </p:blipFill>
        <p:spPr>
          <a:xfrm>
            <a:off x="1485900" y="1371600"/>
            <a:ext cx="6172200" cy="5070475"/>
          </a:xfrm>
        </p:spPr>
      </p:pic>
      <p:sp>
        <p:nvSpPr>
          <p:cNvPr id="2" name="TextBox 1"/>
          <p:cNvSpPr txBox="1"/>
          <p:nvPr/>
        </p:nvSpPr>
        <p:spPr>
          <a:xfrm>
            <a:off x="1582157" y="702293"/>
            <a:ext cx="6400800" cy="707886"/>
          </a:xfrm>
          <a:prstGeom prst="rect">
            <a:avLst/>
          </a:prstGeom>
          <a:noFill/>
        </p:spPr>
        <p:txBody>
          <a:bodyPr wrap="square" rtlCol="0">
            <a:spAutoFit/>
          </a:bodyPr>
          <a:lstStyle/>
          <a:p>
            <a:pPr algn="ctr"/>
            <a:r>
              <a:rPr lang="en-US" sz="4000" dirty="0">
                <a:solidFill>
                  <a:schemeClr val="tx2"/>
                </a:solidFill>
              </a:rPr>
              <a:t>Global Population Growth </a:t>
            </a:r>
          </a:p>
        </p:txBody>
      </p:sp>
      <p:grpSp>
        <p:nvGrpSpPr>
          <p:cNvPr id="12" name="Group 11" title="500 million metric tons of protien per year will be needed by 2050. "/>
          <p:cNvGrpSpPr/>
          <p:nvPr/>
        </p:nvGrpSpPr>
        <p:grpSpPr>
          <a:xfrm>
            <a:off x="6352794" y="2667000"/>
            <a:ext cx="1371600" cy="2414674"/>
            <a:chOff x="6352794" y="2667000"/>
            <a:chExt cx="1371600" cy="2414674"/>
          </a:xfrm>
        </p:grpSpPr>
        <p:sp>
          <p:nvSpPr>
            <p:cNvPr id="10" name="TextBox 9"/>
            <p:cNvSpPr txBox="1">
              <a:spLocks noChangeArrowheads="1"/>
            </p:cNvSpPr>
            <p:nvPr/>
          </p:nvSpPr>
          <p:spPr bwMode="auto">
            <a:xfrm>
              <a:off x="6352794" y="3301380"/>
              <a:ext cx="1371600" cy="1780294"/>
            </a:xfrm>
            <a:prstGeom prst="rect">
              <a:avLst/>
            </a:prstGeom>
            <a:solidFill>
              <a:schemeClr val="bg1"/>
            </a:solidFill>
            <a:ln w="15875">
              <a:solidFill>
                <a:schemeClr val="tx1"/>
              </a:solidFill>
              <a:miter lim="800000"/>
              <a:headEnd/>
              <a:tailEnd/>
            </a:ln>
          </p:spPr>
          <p:txBody>
            <a:bodyPr lIns="91435" tIns="45718" rIns="91435" bIns="45718">
              <a:spAutoFit/>
            </a:bodyPr>
            <a:lstStyle>
              <a:lvl1pPr>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eaLnBrk="1" hangingPunct="1">
                <a:spcBef>
                  <a:spcPct val="0"/>
                </a:spcBef>
                <a:buClrTx/>
                <a:buSzTx/>
                <a:buFontTx/>
                <a:buNone/>
              </a:pPr>
              <a:r>
                <a:rPr lang="en-US" altLang="en-US" sz="1800" b="1" dirty="0">
                  <a:solidFill>
                    <a:schemeClr val="tx2"/>
                  </a:solidFill>
                  <a:latin typeface="Constantia" pitchFamily="18" charset="0"/>
                </a:rPr>
                <a:t>500 million metric tons protein per year</a:t>
              </a:r>
            </a:p>
          </p:txBody>
        </p:sp>
        <p:sp>
          <p:nvSpPr>
            <p:cNvPr id="6" name="Arrow: Up 5"/>
            <p:cNvSpPr/>
            <p:nvPr/>
          </p:nvSpPr>
          <p:spPr>
            <a:xfrm>
              <a:off x="7038594" y="2667000"/>
              <a:ext cx="200406" cy="76200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title="World population is roughly 7.5 billion"/>
          <p:cNvGrpSpPr/>
          <p:nvPr/>
        </p:nvGrpSpPr>
        <p:grpSpPr>
          <a:xfrm>
            <a:off x="4384678" y="2157254"/>
            <a:ext cx="1430282" cy="791673"/>
            <a:chOff x="4384678" y="2157254"/>
            <a:chExt cx="1430282" cy="791673"/>
          </a:xfrm>
        </p:grpSpPr>
        <p:sp>
          <p:nvSpPr>
            <p:cNvPr id="5" name="TextBox 4"/>
            <p:cNvSpPr txBox="1">
              <a:spLocks noChangeArrowheads="1"/>
            </p:cNvSpPr>
            <p:nvPr/>
          </p:nvSpPr>
          <p:spPr bwMode="auto">
            <a:xfrm>
              <a:off x="4384678" y="2157254"/>
              <a:ext cx="1143000" cy="654986"/>
            </a:xfrm>
            <a:prstGeom prst="rect">
              <a:avLst/>
            </a:prstGeom>
            <a:solidFill>
              <a:schemeClr val="bg1"/>
            </a:solidFill>
            <a:ln w="9525">
              <a:solidFill>
                <a:schemeClr val="tx1"/>
              </a:solidFill>
              <a:miter lim="800000"/>
              <a:headEnd/>
              <a:tailEnd/>
            </a:ln>
          </p:spPr>
          <p:txBody>
            <a:bodyPr lIns="91435" tIns="45718" rIns="91435" bIns="45718">
              <a:spAutoFit/>
            </a:bodyPr>
            <a:lstStyle>
              <a:lvl1pPr>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eaLnBrk="1" hangingPunct="1">
                <a:spcBef>
                  <a:spcPct val="0"/>
                </a:spcBef>
                <a:buClrTx/>
                <a:buSzTx/>
                <a:buFontTx/>
                <a:buNone/>
              </a:pPr>
              <a:r>
                <a:rPr lang="en-US" altLang="en-US" sz="1800" b="1" dirty="0">
                  <a:solidFill>
                    <a:schemeClr val="tx2"/>
                  </a:solidFill>
                  <a:latin typeface="Constantia" pitchFamily="18" charset="0"/>
                </a:rPr>
                <a:t>We are here.</a:t>
              </a:r>
            </a:p>
          </p:txBody>
        </p:sp>
        <p:sp>
          <p:nvSpPr>
            <p:cNvPr id="11" name="Arrow: Up 10"/>
            <p:cNvSpPr/>
            <p:nvPr/>
          </p:nvSpPr>
          <p:spPr>
            <a:xfrm rot="7853330">
              <a:off x="5442208" y="2576175"/>
              <a:ext cx="207241" cy="538263"/>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Florida Department of Agriculture and Consumer Services Banner">
            <a:extLst>
              <a:ext uri="{FF2B5EF4-FFF2-40B4-BE49-F238E27FC236}">
                <a16:creationId xmlns:a16="http://schemas.microsoft.com/office/drawing/2014/main" id="{738AF57F-9129-4632-9DEE-217E303E5BD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custDataLst>
      <p:tags r:id="rId1"/>
    </p:custDataLst>
    <p:extLst>
      <p:ext uri="{BB962C8B-B14F-4D97-AF65-F5344CB8AC3E}">
        <p14:creationId xmlns:p14="http://schemas.microsoft.com/office/powerpoint/2010/main" val="125002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10223" y="775138"/>
            <a:ext cx="3200400" cy="1087796"/>
          </a:xfrm>
          <a:prstGeom prst="rect">
            <a:avLst/>
          </a:prstGeom>
          <a:noFill/>
        </p:spPr>
        <p:txBody>
          <a:bodyPr wrap="square" lIns="91435" tIns="45718" rIns="91435" bIns="45718" rtlCol="0">
            <a:spAutoFit/>
          </a:bodyPr>
          <a:lstStyle/>
          <a:p>
            <a:pPr algn="ctr"/>
            <a:r>
              <a:rPr lang="en-US" sz="3200" dirty="0"/>
              <a:t>Wild fisheries: yield maximized</a:t>
            </a:r>
          </a:p>
        </p:txBody>
      </p:sp>
      <p:sp>
        <p:nvSpPr>
          <p:cNvPr id="6147" name="Text Box 3"/>
          <p:cNvSpPr txBox="1">
            <a:spLocks noChangeArrowheads="1"/>
          </p:cNvSpPr>
          <p:nvPr/>
        </p:nvSpPr>
        <p:spPr bwMode="auto">
          <a:xfrm>
            <a:off x="5610223" y="1862934"/>
            <a:ext cx="3381377" cy="3416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5" tIns="45718" rIns="91435" bIns="45718">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marL="285750" indent="-285750">
              <a:spcBef>
                <a:spcPct val="0"/>
              </a:spcBef>
              <a:buClr>
                <a:schemeClr val="accent3"/>
              </a:buClr>
              <a:buSzPct val="135000"/>
              <a:buFont typeface="Arial" panose="020B0604020202020204" pitchFamily="34" charset="0"/>
              <a:buChar char="•"/>
            </a:pPr>
            <a:r>
              <a:rPr lang="en-US" altLang="en-US" sz="1800" dirty="0">
                <a:latin typeface="+mn-lt"/>
              </a:rPr>
              <a:t>Fish are the last wild food</a:t>
            </a:r>
          </a:p>
          <a:p>
            <a:pPr marL="285750" indent="-285750">
              <a:spcBef>
                <a:spcPct val="0"/>
              </a:spcBef>
              <a:buClr>
                <a:schemeClr val="accent3"/>
              </a:buClr>
              <a:buSzPct val="135000"/>
              <a:buFont typeface="Arial" panose="020B0604020202020204" pitchFamily="34" charset="0"/>
              <a:buChar char="•"/>
            </a:pPr>
            <a:endParaRPr lang="en-US" altLang="en-US" sz="1800" dirty="0">
              <a:latin typeface="+mn-lt"/>
            </a:endParaRPr>
          </a:p>
          <a:p>
            <a:pPr marL="285750" indent="-285750">
              <a:spcBef>
                <a:spcPct val="0"/>
              </a:spcBef>
              <a:buClr>
                <a:schemeClr val="accent3"/>
              </a:buClr>
              <a:buSzPct val="135000"/>
              <a:buFont typeface="Arial" panose="020B0604020202020204" pitchFamily="34" charset="0"/>
              <a:buChar char="•"/>
            </a:pPr>
            <a:r>
              <a:rPr lang="en-US" altLang="en-US" sz="1800" dirty="0">
                <a:latin typeface="+mn-lt"/>
              </a:rPr>
              <a:t>Global consumption of fish is greater than what the oceans can provide </a:t>
            </a:r>
          </a:p>
          <a:p>
            <a:pPr marL="285750" indent="-285750">
              <a:spcBef>
                <a:spcPct val="0"/>
              </a:spcBef>
              <a:buClr>
                <a:schemeClr val="accent3"/>
              </a:buClr>
              <a:buSzPct val="135000"/>
              <a:buFont typeface="Arial" panose="020B0604020202020204" pitchFamily="34" charset="0"/>
              <a:buChar char="•"/>
            </a:pPr>
            <a:endParaRPr lang="en-US" altLang="en-US" sz="1800" dirty="0">
              <a:latin typeface="+mn-lt"/>
            </a:endParaRPr>
          </a:p>
          <a:p>
            <a:pPr marL="285750" indent="-285750">
              <a:spcBef>
                <a:spcPct val="0"/>
              </a:spcBef>
              <a:buClr>
                <a:schemeClr val="accent3"/>
              </a:buClr>
              <a:buSzPct val="135000"/>
              <a:buFont typeface="Arial" panose="020B0604020202020204" pitchFamily="34" charset="0"/>
              <a:buChar char="•"/>
            </a:pPr>
            <a:r>
              <a:rPr lang="en-US" altLang="en-US" sz="1800" dirty="0">
                <a:latin typeface="+mn-lt"/>
              </a:rPr>
              <a:t>Maximum Sustainable Yield = 90 million tons per year</a:t>
            </a:r>
          </a:p>
          <a:p>
            <a:pPr marL="285750" indent="-285750">
              <a:spcBef>
                <a:spcPct val="0"/>
              </a:spcBef>
              <a:buClr>
                <a:schemeClr val="accent3"/>
              </a:buClr>
              <a:buSzPct val="135000"/>
              <a:buFont typeface="Arial" panose="020B0604020202020204" pitchFamily="34" charset="0"/>
              <a:buChar char="•"/>
            </a:pPr>
            <a:endParaRPr lang="en-US" altLang="en-US" sz="1800" dirty="0">
              <a:latin typeface="+mn-lt"/>
            </a:endParaRPr>
          </a:p>
          <a:p>
            <a:pPr marL="285750" indent="-285750">
              <a:spcBef>
                <a:spcPct val="0"/>
              </a:spcBef>
              <a:buClr>
                <a:schemeClr val="accent3"/>
              </a:buClr>
              <a:buSzPct val="135000"/>
              <a:buFont typeface="Arial" panose="020B0604020202020204" pitchFamily="34" charset="0"/>
              <a:buChar char="•"/>
            </a:pPr>
            <a:r>
              <a:rPr lang="en-US" altLang="en-US" sz="1800" dirty="0">
                <a:latin typeface="+mn-lt"/>
              </a:rPr>
              <a:t>Aquaculture is rapidly growing to meet this supply shortage</a:t>
            </a:r>
            <a:endParaRPr lang="en-US" altLang="en-US" sz="1800" dirty="0"/>
          </a:p>
        </p:txBody>
      </p:sp>
      <p:pic>
        <p:nvPicPr>
          <p:cNvPr id="3" name="Picture 2" title="TIME Magazine: Are fish the last wild food?"/>
          <p:cNvPicPr>
            <a:picLocks noChangeAspect="1"/>
          </p:cNvPicPr>
          <p:nvPr/>
        </p:nvPicPr>
        <p:blipFill rotWithShape="1">
          <a:blip r:embed="rId6">
            <a:extLst>
              <a:ext uri="{28A0092B-C50C-407E-A947-70E740481C1C}">
                <a14:useLocalDpi xmlns:a14="http://schemas.microsoft.com/office/drawing/2010/main" val="0"/>
              </a:ext>
            </a:extLst>
          </a:blip>
          <a:srcRect l="6445" t="2222" r="3599" b="8886"/>
          <a:stretch/>
        </p:blipFill>
        <p:spPr>
          <a:xfrm>
            <a:off x="1168717" y="1066800"/>
            <a:ext cx="3272790" cy="4514194"/>
          </a:xfrm>
          <a:prstGeom prst="rect">
            <a:avLst/>
          </a:prstGeom>
        </p:spPr>
      </p:pic>
      <p:grpSp>
        <p:nvGrpSpPr>
          <p:cNvPr id="9" name="Group 8" descr="90% of wild fisheries are at maximum harvest or greater&#10;" title="Global trends in the state of world marine fish stocks since 1974"/>
          <p:cNvGrpSpPr/>
          <p:nvPr/>
        </p:nvGrpSpPr>
        <p:grpSpPr>
          <a:xfrm>
            <a:off x="-15240" y="1600200"/>
            <a:ext cx="5496776" cy="3766794"/>
            <a:chOff x="-15240" y="1600200"/>
            <a:chExt cx="5496776" cy="3766794"/>
          </a:xfrm>
        </p:grpSpPr>
        <p:pic>
          <p:nvPicPr>
            <p:cNvPr id="4" name="Picture 3" title="Global trends in the state of world marine fish stocks since 1974"/>
            <p:cNvPicPr>
              <a:picLocks noChangeAspect="1"/>
            </p:cNvPicPr>
            <p:nvPr/>
          </p:nvPicPr>
          <p:blipFill rotWithShape="1">
            <a:blip r:embed="rId7"/>
            <a:srcRect l="3315" t="2084" r="2149"/>
            <a:stretch/>
          </p:blipFill>
          <p:spPr>
            <a:xfrm>
              <a:off x="0" y="1600200"/>
              <a:ext cx="5481536" cy="3733800"/>
            </a:xfrm>
            <a:prstGeom prst="rect">
              <a:avLst/>
            </a:prstGeom>
          </p:spPr>
        </p:pic>
        <p:sp>
          <p:nvSpPr>
            <p:cNvPr id="10" name="TextBox 9"/>
            <p:cNvSpPr txBox="1"/>
            <p:nvPr/>
          </p:nvSpPr>
          <p:spPr>
            <a:xfrm>
              <a:off x="-15240" y="5166939"/>
              <a:ext cx="5181600" cy="200055"/>
            </a:xfrm>
            <a:prstGeom prst="rect">
              <a:avLst/>
            </a:prstGeom>
            <a:noFill/>
          </p:spPr>
          <p:txBody>
            <a:bodyPr wrap="square" rtlCol="0">
              <a:spAutoFit/>
            </a:bodyPr>
            <a:lstStyle/>
            <a:p>
              <a:r>
                <a:rPr lang="en-US" sz="700" dirty="0"/>
                <a:t>Figure from: FAO 2016</a:t>
              </a:r>
            </a:p>
          </p:txBody>
        </p:sp>
      </p:grpSp>
      <p:sp>
        <p:nvSpPr>
          <p:cNvPr id="7" name="Left Bracket 6" descr="90% of wild fisheries are at maximum harvest or greater&#10;"/>
          <p:cNvSpPr/>
          <p:nvPr/>
        </p:nvSpPr>
        <p:spPr>
          <a:xfrm>
            <a:off x="4648200" y="2286000"/>
            <a:ext cx="518160" cy="2133600"/>
          </a:xfrm>
          <a:prstGeom prst="leftBracket">
            <a:avLst/>
          </a:prstGeom>
          <a:ln w="41275" cap="flat" cmpd="sng" algn="ctr">
            <a:solidFill>
              <a:srgbClr val="FFFF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8" name="TextBox 7"/>
          <p:cNvSpPr txBox="1"/>
          <p:nvPr/>
        </p:nvSpPr>
        <p:spPr>
          <a:xfrm>
            <a:off x="2438400" y="2891135"/>
            <a:ext cx="2209800" cy="923330"/>
          </a:xfrm>
          <a:prstGeom prst="rect">
            <a:avLst/>
          </a:prstGeom>
          <a:noFill/>
        </p:spPr>
        <p:txBody>
          <a:bodyPr wrap="square" rtlCol="0">
            <a:spAutoFit/>
          </a:bodyPr>
          <a:lstStyle/>
          <a:p>
            <a:pPr algn="r"/>
            <a:r>
              <a:rPr lang="en-US" i="1" dirty="0">
                <a:solidFill>
                  <a:schemeClr val="bg1"/>
                </a:solidFill>
              </a:rPr>
              <a:t>90% of wild fisheries are at maximum harvest or greater</a:t>
            </a:r>
          </a:p>
        </p:txBody>
      </p:sp>
      <p:sp>
        <p:nvSpPr>
          <p:cNvPr id="6" name="Title 5" hidden="1"/>
          <p:cNvSpPr>
            <a:spLocks noGrp="1"/>
          </p:cNvSpPr>
          <p:nvPr>
            <p:ph type="title"/>
          </p:nvPr>
        </p:nvSpPr>
        <p:spPr/>
        <p:txBody>
          <a:bodyPr/>
          <a:lstStyle/>
          <a:p>
            <a:r>
              <a:rPr lang="en-US" dirty="0"/>
              <a:t>Wild fisheries maximized. </a:t>
            </a:r>
          </a:p>
        </p:txBody>
      </p:sp>
      <p:pic>
        <p:nvPicPr>
          <p:cNvPr id="12" name="Picture 11" descr="Florida Department of Agriculture and Consumer Services Banner">
            <a:extLst>
              <a:ext uri="{FF2B5EF4-FFF2-40B4-BE49-F238E27FC236}">
                <a16:creationId xmlns:a16="http://schemas.microsoft.com/office/drawing/2014/main" id="{17EE7287-0669-4924-B480-56144184FCD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75067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anim calcmode="lin" valueType="num">
                                      <p:cBhvr additive="base">
                                        <p:cTn id="13"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3"/>
                                        </p:tgtEl>
                                        <p:attrNameLst>
                                          <p:attrName>ppt_x</p:attrName>
                                        </p:attrNameLst>
                                      </p:cBhvr>
                                      <p:tavLst>
                                        <p:tav tm="0">
                                          <p:val>
                                            <p:strVal val="ppt_x"/>
                                          </p:val>
                                        </p:tav>
                                        <p:tav tm="100000">
                                          <p:val>
                                            <p:strVal val="ppt_x"/>
                                          </p:val>
                                        </p:tav>
                                      </p:tavLst>
                                    </p:anim>
                                    <p:anim calcmode="lin" valueType="num">
                                      <p:cBhvr additive="base">
                                        <p:cTn id="19" dur="500"/>
                                        <p:tgtEl>
                                          <p:spTgt spid="3"/>
                                        </p:tgtEl>
                                        <p:attrNameLst>
                                          <p:attrName>ppt_y</p:attrName>
                                        </p:attrNameLst>
                                      </p:cBhvr>
                                      <p:tavLst>
                                        <p:tav tm="0">
                                          <p:val>
                                            <p:strVal val="ppt_y"/>
                                          </p:val>
                                        </p:tav>
                                        <p:tav tm="100000">
                                          <p:val>
                                            <p:strVal val="1+ppt_h/2"/>
                                          </p:val>
                                        </p:tav>
                                      </p:tavLst>
                                    </p:anim>
                                    <p:set>
                                      <p:cBhvr>
                                        <p:cTn id="20" dur="1" fill="hold">
                                          <p:stCondLst>
                                            <p:cond delay="499"/>
                                          </p:stCondLst>
                                        </p:cTn>
                                        <p:tgtEl>
                                          <p:spTgt spid="3"/>
                                        </p:tgtEl>
                                        <p:attrNameLst>
                                          <p:attrName>style.visibility</p:attrName>
                                        </p:attrNameLst>
                                      </p:cBhvr>
                                      <p:to>
                                        <p:strVal val="hidden"/>
                                      </p:to>
                                    </p:set>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147">
                                            <p:txEl>
                                              <p:pRg st="4" end="4"/>
                                            </p:txEl>
                                          </p:spTgt>
                                        </p:tgtEl>
                                        <p:attrNameLst>
                                          <p:attrName>style.visibility</p:attrName>
                                        </p:attrNameLst>
                                      </p:cBhvr>
                                      <p:to>
                                        <p:strVal val="visible"/>
                                      </p:to>
                                    </p:set>
                                    <p:anim calcmode="lin" valueType="num">
                                      <p:cBhvr additive="base">
                                        <p:cTn id="29" dur="500" fill="hold"/>
                                        <p:tgtEl>
                                          <p:spTgt spid="6147">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147">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147">
                                            <p:txEl>
                                              <p:pRg st="6" end="6"/>
                                            </p:txEl>
                                          </p:spTgt>
                                        </p:tgtEl>
                                        <p:attrNameLst>
                                          <p:attrName>style.visibility</p:attrName>
                                        </p:attrNameLst>
                                      </p:cBhvr>
                                      <p:to>
                                        <p:strVal val="visible"/>
                                      </p:to>
                                    </p:set>
                                    <p:anim calcmode="lin" valueType="num">
                                      <p:cBhvr additive="base">
                                        <p:cTn id="43" dur="500" fill="hold"/>
                                        <p:tgtEl>
                                          <p:spTgt spid="614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4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uiExpand="1" build="p"/>
      <p:bldP spid="7"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1950-2020" title="World fisheries production"/>
          <p:cNvPicPr>
            <a:picLocks noChangeAspect="1"/>
          </p:cNvPicPr>
          <p:nvPr/>
        </p:nvPicPr>
        <p:blipFill>
          <a:blip r:embed="rId3"/>
          <a:stretch>
            <a:fillRect/>
          </a:stretch>
        </p:blipFill>
        <p:spPr>
          <a:xfrm>
            <a:off x="-9525" y="1600200"/>
            <a:ext cx="9144000" cy="3894786"/>
          </a:xfrm>
          <a:prstGeom prst="rect">
            <a:avLst/>
          </a:prstGeom>
        </p:spPr>
      </p:pic>
      <p:sp>
        <p:nvSpPr>
          <p:cNvPr id="22530" name="Title 1"/>
          <p:cNvSpPr>
            <a:spLocks noGrp="1"/>
          </p:cNvSpPr>
          <p:nvPr>
            <p:ph type="title"/>
          </p:nvPr>
        </p:nvSpPr>
        <p:spPr>
          <a:xfrm>
            <a:off x="533400" y="644631"/>
            <a:ext cx="8458200" cy="685800"/>
          </a:xfrm>
        </p:spPr>
        <p:txBody>
          <a:bodyPr>
            <a:normAutofit fontScale="90000"/>
          </a:bodyPr>
          <a:lstStyle/>
          <a:p>
            <a:pPr eaLnBrk="1" hangingPunct="1"/>
            <a:r>
              <a:rPr lang="en-US" sz="3200" dirty="0">
                <a:latin typeface="+mn-lt"/>
              </a:rPr>
              <a:t>Problem: Capture fisheries at maximum harvest rate</a:t>
            </a:r>
          </a:p>
        </p:txBody>
      </p:sp>
      <p:grpSp>
        <p:nvGrpSpPr>
          <p:cNvPr id="12" name="Group 11" title="Wild harvest hasn't increased for 30 years."/>
          <p:cNvGrpSpPr/>
          <p:nvPr/>
        </p:nvGrpSpPr>
        <p:grpSpPr>
          <a:xfrm>
            <a:off x="5410200" y="3342264"/>
            <a:ext cx="1473834" cy="1186867"/>
            <a:chOff x="6019800" y="3166498"/>
            <a:chExt cx="1473834" cy="1186867"/>
          </a:xfrm>
        </p:grpSpPr>
        <p:sp>
          <p:nvSpPr>
            <p:cNvPr id="6" name="TextBox 5" title="Wild harvest has not increased for 30 years"/>
            <p:cNvSpPr txBox="1"/>
            <p:nvPr/>
          </p:nvSpPr>
          <p:spPr>
            <a:xfrm>
              <a:off x="6019800" y="3614701"/>
              <a:ext cx="1473834" cy="738664"/>
            </a:xfrm>
            <a:prstGeom prst="rect">
              <a:avLst/>
            </a:prstGeom>
            <a:solidFill>
              <a:schemeClr val="bg1"/>
            </a:solidFill>
          </p:spPr>
          <p:txBody>
            <a:bodyPr wrap="square" rtlCol="0">
              <a:spAutoFit/>
            </a:bodyPr>
            <a:lstStyle/>
            <a:p>
              <a:pPr algn="ctr"/>
              <a:r>
                <a:rPr lang="en-US" sz="1400" dirty="0"/>
                <a:t>Wild harvest has not increased for 30 years</a:t>
              </a:r>
            </a:p>
          </p:txBody>
        </p:sp>
        <p:sp>
          <p:nvSpPr>
            <p:cNvPr id="8" name="Arrow: Right 7"/>
            <p:cNvSpPr/>
            <p:nvPr/>
          </p:nvSpPr>
          <p:spPr>
            <a:xfrm rot="16200000">
              <a:off x="6527166" y="3255715"/>
              <a:ext cx="407034" cy="2286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title="Aquaculture has met the demand for fish products"/>
          <p:cNvGrpSpPr/>
          <p:nvPr/>
        </p:nvGrpSpPr>
        <p:grpSpPr>
          <a:xfrm>
            <a:off x="5638800" y="1626479"/>
            <a:ext cx="2464434" cy="738664"/>
            <a:chOff x="5334000" y="1861755"/>
            <a:chExt cx="2464434" cy="738664"/>
          </a:xfrm>
        </p:grpSpPr>
        <p:sp>
          <p:nvSpPr>
            <p:cNvPr id="10" name="TextBox 9" title="Aquaculture has met the increased demand for fish products."/>
            <p:cNvSpPr txBox="1"/>
            <p:nvPr/>
          </p:nvSpPr>
          <p:spPr>
            <a:xfrm>
              <a:off x="5334000" y="1861755"/>
              <a:ext cx="2159634" cy="738664"/>
            </a:xfrm>
            <a:prstGeom prst="rect">
              <a:avLst/>
            </a:prstGeom>
            <a:solidFill>
              <a:schemeClr val="bg1"/>
            </a:solidFill>
          </p:spPr>
          <p:txBody>
            <a:bodyPr wrap="square" rtlCol="0">
              <a:spAutoFit/>
            </a:bodyPr>
            <a:lstStyle/>
            <a:p>
              <a:pPr algn="ctr"/>
              <a:r>
                <a:rPr lang="en-US" sz="1400" dirty="0"/>
                <a:t>Aquaculture has met the increased demand for fish products.</a:t>
              </a:r>
            </a:p>
          </p:txBody>
        </p:sp>
        <p:sp>
          <p:nvSpPr>
            <p:cNvPr id="11" name="Arrow: Right 10"/>
            <p:cNvSpPr/>
            <p:nvPr/>
          </p:nvSpPr>
          <p:spPr>
            <a:xfrm>
              <a:off x="7391400" y="2116787"/>
              <a:ext cx="407034" cy="2286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title="97% of fish were caught from ocean in 1950."/>
          <p:cNvGrpSpPr/>
          <p:nvPr/>
        </p:nvGrpSpPr>
        <p:grpSpPr>
          <a:xfrm>
            <a:off x="152400" y="2981592"/>
            <a:ext cx="1371600" cy="1438007"/>
            <a:chOff x="152400" y="2981592"/>
            <a:chExt cx="1371600" cy="1438007"/>
          </a:xfrm>
        </p:grpSpPr>
        <p:sp>
          <p:nvSpPr>
            <p:cNvPr id="16" name="TextBox 15" title="In 1950, 97% of fish were caught from the ocean."/>
            <p:cNvSpPr txBox="1"/>
            <p:nvPr/>
          </p:nvSpPr>
          <p:spPr>
            <a:xfrm>
              <a:off x="152400" y="2981592"/>
              <a:ext cx="1371600" cy="954107"/>
            </a:xfrm>
            <a:prstGeom prst="rect">
              <a:avLst/>
            </a:prstGeom>
            <a:solidFill>
              <a:schemeClr val="bg1"/>
            </a:solidFill>
          </p:spPr>
          <p:txBody>
            <a:bodyPr wrap="square" rtlCol="0">
              <a:spAutoFit/>
            </a:bodyPr>
            <a:lstStyle/>
            <a:p>
              <a:pPr algn="ctr"/>
              <a:r>
                <a:rPr lang="en-US" sz="1400" dirty="0"/>
                <a:t>In 1950, 97% of fish were caught from the ocean.</a:t>
              </a:r>
            </a:p>
          </p:txBody>
        </p:sp>
        <p:sp>
          <p:nvSpPr>
            <p:cNvPr id="18" name="Arrow: Right 17"/>
            <p:cNvSpPr/>
            <p:nvPr/>
          </p:nvSpPr>
          <p:spPr>
            <a:xfrm rot="5400000">
              <a:off x="615299" y="4044299"/>
              <a:ext cx="483901" cy="2667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title="Today, only 50% of fish are caught from ocean. "/>
          <p:cNvGrpSpPr/>
          <p:nvPr/>
        </p:nvGrpSpPr>
        <p:grpSpPr>
          <a:xfrm>
            <a:off x="7190424" y="4276591"/>
            <a:ext cx="1473834" cy="1333683"/>
            <a:chOff x="7190424" y="4276591"/>
            <a:chExt cx="1473834" cy="1333683"/>
          </a:xfrm>
        </p:grpSpPr>
        <p:sp>
          <p:nvSpPr>
            <p:cNvPr id="21" name="TextBox 20"/>
            <p:cNvSpPr txBox="1"/>
            <p:nvPr/>
          </p:nvSpPr>
          <p:spPr>
            <a:xfrm>
              <a:off x="7190424" y="4656167"/>
              <a:ext cx="1473834" cy="954107"/>
            </a:xfrm>
            <a:prstGeom prst="rect">
              <a:avLst/>
            </a:prstGeom>
            <a:solidFill>
              <a:schemeClr val="bg1"/>
            </a:solidFill>
          </p:spPr>
          <p:txBody>
            <a:bodyPr wrap="square" rtlCol="0">
              <a:spAutoFit/>
            </a:bodyPr>
            <a:lstStyle/>
            <a:p>
              <a:pPr algn="ctr"/>
              <a:r>
                <a:rPr lang="en-US" sz="1400" dirty="0"/>
                <a:t>Today, only 50% of fish are caught from the ocean.</a:t>
              </a:r>
            </a:p>
          </p:txBody>
        </p:sp>
        <p:sp>
          <p:nvSpPr>
            <p:cNvPr id="22" name="Arrow: Right 21"/>
            <p:cNvSpPr/>
            <p:nvPr/>
          </p:nvSpPr>
          <p:spPr>
            <a:xfrm rot="19095661">
              <a:off x="7711837" y="4276591"/>
              <a:ext cx="669873" cy="19718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p:cNvSpPr txBox="1"/>
          <p:nvPr/>
        </p:nvSpPr>
        <p:spPr>
          <a:xfrm>
            <a:off x="19050" y="5317140"/>
            <a:ext cx="5181600" cy="200055"/>
          </a:xfrm>
          <a:prstGeom prst="rect">
            <a:avLst/>
          </a:prstGeom>
          <a:noFill/>
        </p:spPr>
        <p:txBody>
          <a:bodyPr wrap="square" rtlCol="0">
            <a:spAutoFit/>
          </a:bodyPr>
          <a:lstStyle/>
          <a:p>
            <a:r>
              <a:rPr lang="en-US" sz="700" dirty="0"/>
              <a:t>Figure from: FAO 2016</a:t>
            </a:r>
          </a:p>
        </p:txBody>
      </p:sp>
      <p:pic>
        <p:nvPicPr>
          <p:cNvPr id="20" name="Picture 19" descr="Florida Department of Agriculture and Consumer Services Banner">
            <a:extLst>
              <a:ext uri="{FF2B5EF4-FFF2-40B4-BE49-F238E27FC236}">
                <a16:creationId xmlns:a16="http://schemas.microsoft.com/office/drawing/2014/main" id="{7623316F-2EC4-46E9-A05E-3D6CCE2D5C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086907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0" y="381000"/>
            <a:ext cx="8229600" cy="1143000"/>
          </a:xfrm>
        </p:spPr>
        <p:txBody>
          <a:bodyPr>
            <a:noAutofit/>
          </a:bodyPr>
          <a:lstStyle/>
          <a:p>
            <a:pPr algn="ctr"/>
            <a:r>
              <a:rPr lang="en-US" sz="4000" dirty="0">
                <a:latin typeface="+mn-lt"/>
              </a:rPr>
              <a:t>Aquaculture will soon be the norm</a:t>
            </a:r>
          </a:p>
        </p:txBody>
      </p:sp>
      <p:pic>
        <p:nvPicPr>
          <p:cNvPr id="15" name="Picture 14" descr="By 2025, majority of fish consumed world wide will be  aquacultured." title="Global fish consumption"/>
          <p:cNvPicPr>
            <a:picLocks noChangeAspect="1"/>
          </p:cNvPicPr>
          <p:nvPr/>
        </p:nvPicPr>
        <p:blipFill rotWithShape="1">
          <a:blip r:embed="rId3">
            <a:extLst>
              <a:ext uri="{28A0092B-C50C-407E-A947-70E740481C1C}">
                <a14:useLocalDpi xmlns:a14="http://schemas.microsoft.com/office/drawing/2010/main" val="0"/>
              </a:ext>
            </a:extLst>
          </a:blip>
          <a:srcRect t="1892" b="7555"/>
          <a:stretch/>
        </p:blipFill>
        <p:spPr>
          <a:xfrm>
            <a:off x="4648200" y="1767968"/>
            <a:ext cx="4495800" cy="2956432"/>
          </a:xfrm>
          <a:prstGeom prst="rect">
            <a:avLst/>
          </a:prstGeom>
        </p:spPr>
      </p:pic>
      <p:pic>
        <p:nvPicPr>
          <p:cNvPr id="16" name="Picture 15" descr="By 2025, 52% of fish will be produced by aquaculture. " title="Global fish produc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67969"/>
            <a:ext cx="4648200" cy="2956432"/>
          </a:xfrm>
          <a:prstGeom prst="rect">
            <a:avLst/>
          </a:prstGeom>
        </p:spPr>
      </p:pic>
      <p:sp>
        <p:nvSpPr>
          <p:cNvPr id="18" name="TextBox 17"/>
          <p:cNvSpPr txBox="1"/>
          <p:nvPr/>
        </p:nvSpPr>
        <p:spPr>
          <a:xfrm>
            <a:off x="0" y="4533869"/>
            <a:ext cx="5181600" cy="200055"/>
          </a:xfrm>
          <a:prstGeom prst="rect">
            <a:avLst/>
          </a:prstGeom>
          <a:noFill/>
        </p:spPr>
        <p:txBody>
          <a:bodyPr wrap="square" rtlCol="0">
            <a:spAutoFit/>
          </a:bodyPr>
          <a:lstStyle/>
          <a:p>
            <a:r>
              <a:rPr lang="en-US" sz="700" dirty="0"/>
              <a:t>Figure from: FAO 2016</a:t>
            </a:r>
          </a:p>
        </p:txBody>
      </p:sp>
      <p:sp>
        <p:nvSpPr>
          <p:cNvPr id="17" name="TextBox 16"/>
          <p:cNvSpPr txBox="1"/>
          <p:nvPr/>
        </p:nvSpPr>
        <p:spPr>
          <a:xfrm>
            <a:off x="1524000" y="4724400"/>
            <a:ext cx="6096000" cy="1200329"/>
          </a:xfrm>
          <a:prstGeom prst="rect">
            <a:avLst/>
          </a:prstGeom>
          <a:noFill/>
        </p:spPr>
        <p:txBody>
          <a:bodyPr wrap="square" rtlCol="0">
            <a:spAutoFit/>
          </a:bodyPr>
          <a:lstStyle/>
          <a:p>
            <a:pPr algn="ctr"/>
            <a:r>
              <a:rPr lang="en-US" sz="2400" dirty="0"/>
              <a:t>By 2025, aquaculture will be the primary source of fish production and consumption worldwide!</a:t>
            </a:r>
          </a:p>
        </p:txBody>
      </p:sp>
      <p:grpSp>
        <p:nvGrpSpPr>
          <p:cNvPr id="19" name="Group 18" title="Arrow down"/>
          <p:cNvGrpSpPr/>
          <p:nvPr/>
        </p:nvGrpSpPr>
        <p:grpSpPr>
          <a:xfrm>
            <a:off x="2476500" y="2133603"/>
            <a:ext cx="4667250" cy="1018937"/>
            <a:chOff x="2476500" y="2133603"/>
            <a:chExt cx="4667250" cy="1018937"/>
          </a:xfrm>
        </p:grpSpPr>
        <p:sp>
          <p:nvSpPr>
            <p:cNvPr id="23" name="Arrow: Right 22"/>
            <p:cNvSpPr/>
            <p:nvPr/>
          </p:nvSpPr>
          <p:spPr>
            <a:xfrm rot="5400000">
              <a:off x="2114669" y="2495434"/>
              <a:ext cx="990362" cy="2667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p:cNvSpPr/>
            <p:nvPr/>
          </p:nvSpPr>
          <p:spPr>
            <a:xfrm rot="5400000">
              <a:off x="6515219" y="2524009"/>
              <a:ext cx="990362" cy="2667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descr="More fish farmed than beef annually since 2013. " title="World production of farmed fish and beef"/>
          <p:cNvGrpSpPr/>
          <p:nvPr/>
        </p:nvGrpSpPr>
        <p:grpSpPr>
          <a:xfrm>
            <a:off x="5219701" y="1524000"/>
            <a:ext cx="8039099" cy="4514850"/>
            <a:chOff x="5219701" y="1524000"/>
            <a:chExt cx="8039099" cy="4514850"/>
          </a:xfrm>
        </p:grpSpPr>
        <p:pic>
          <p:nvPicPr>
            <p:cNvPr id="26" name="Picture 25" title="World production of beef and farm fish. "/>
            <p:cNvPicPr>
              <a:picLocks noChangeAspect="1"/>
            </p:cNvPicPr>
            <p:nvPr/>
          </p:nvPicPr>
          <p:blipFill>
            <a:blip r:embed="rId5"/>
            <a:stretch>
              <a:fillRect/>
            </a:stretch>
          </p:blipFill>
          <p:spPr>
            <a:xfrm>
              <a:off x="5219701" y="1524000"/>
              <a:ext cx="3924300" cy="4486275"/>
            </a:xfrm>
            <a:prstGeom prst="rect">
              <a:avLst/>
            </a:prstGeom>
          </p:spPr>
        </p:pic>
        <p:sp>
          <p:nvSpPr>
            <p:cNvPr id="28" name="TextBox 27"/>
            <p:cNvSpPr txBox="1"/>
            <p:nvPr/>
          </p:nvSpPr>
          <p:spPr>
            <a:xfrm>
              <a:off x="8077200" y="5838795"/>
              <a:ext cx="5181600" cy="200055"/>
            </a:xfrm>
            <a:prstGeom prst="rect">
              <a:avLst/>
            </a:prstGeom>
            <a:noFill/>
          </p:spPr>
          <p:txBody>
            <a:bodyPr wrap="square" rtlCol="0">
              <a:spAutoFit/>
            </a:bodyPr>
            <a:lstStyle/>
            <a:p>
              <a:r>
                <a:rPr lang="en-US" sz="700" dirty="0"/>
                <a:t>Figure from: FAO 2014</a:t>
              </a:r>
            </a:p>
          </p:txBody>
        </p:sp>
      </p:grpSp>
      <p:sp>
        <p:nvSpPr>
          <p:cNvPr id="29" name="TextBox 28"/>
          <p:cNvSpPr txBox="1"/>
          <p:nvPr/>
        </p:nvSpPr>
        <p:spPr>
          <a:xfrm>
            <a:off x="1619251" y="4724400"/>
            <a:ext cx="3790949" cy="1569660"/>
          </a:xfrm>
          <a:prstGeom prst="rect">
            <a:avLst/>
          </a:prstGeom>
          <a:noFill/>
        </p:spPr>
        <p:txBody>
          <a:bodyPr wrap="square" rtlCol="0">
            <a:spAutoFit/>
          </a:bodyPr>
          <a:lstStyle/>
          <a:p>
            <a:r>
              <a:rPr lang="en-US" sz="2400" dirty="0"/>
              <a:t>To put fish farming growth in context, as of 2013 more fish is farmed globally than beef each year!</a:t>
            </a:r>
          </a:p>
        </p:txBody>
      </p:sp>
      <p:pic>
        <p:nvPicPr>
          <p:cNvPr id="20" name="Picture 19" descr="Florida Department of Agriculture and Consumer Services Banner">
            <a:extLst>
              <a:ext uri="{FF2B5EF4-FFF2-40B4-BE49-F238E27FC236}">
                <a16:creationId xmlns:a16="http://schemas.microsoft.com/office/drawing/2014/main" id="{1E58C9B3-177A-4C6E-A791-0025DC3CD6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91528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9"/>
                                        </p:tgtEl>
                                        <p:attrNameLst>
                                          <p:attrName>ppt_x</p:attrName>
                                        </p:attrNameLst>
                                      </p:cBhvr>
                                      <p:tavLst>
                                        <p:tav tm="0">
                                          <p:val>
                                            <p:strVal val="ppt_x"/>
                                          </p:val>
                                        </p:tav>
                                        <p:tav tm="100000">
                                          <p:val>
                                            <p:strVal val="ppt_x"/>
                                          </p:val>
                                        </p:tav>
                                      </p:tavLst>
                                    </p:anim>
                                    <p:anim calcmode="lin" valueType="num">
                                      <p:cBhvr additive="base">
                                        <p:cTn id="7" dur="500"/>
                                        <p:tgtEl>
                                          <p:spTgt spid="19"/>
                                        </p:tgtEl>
                                        <p:attrNameLst>
                                          <p:attrName>ppt_y</p:attrName>
                                        </p:attrNameLst>
                                      </p:cBhvr>
                                      <p:tavLst>
                                        <p:tav tm="0">
                                          <p:val>
                                            <p:strVal val="ppt_y"/>
                                          </p:val>
                                        </p:tav>
                                        <p:tav tm="100000">
                                          <p:val>
                                            <p:strVal val="1+ppt_h/2"/>
                                          </p:val>
                                        </p:tav>
                                      </p:tavLst>
                                    </p:anim>
                                    <p:set>
                                      <p:cBhvr>
                                        <p:cTn id="8" dur="1" fill="hold">
                                          <p:stCondLst>
                                            <p:cond delay="499"/>
                                          </p:stCondLst>
                                        </p:cTn>
                                        <p:tgtEl>
                                          <p:spTgt spid="19"/>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15"/>
                                        </p:tgtEl>
                                        <p:attrNameLst>
                                          <p:attrName>ppt_x</p:attrName>
                                        </p:attrNameLst>
                                      </p:cBhvr>
                                      <p:tavLst>
                                        <p:tav tm="0">
                                          <p:val>
                                            <p:strVal val="ppt_x"/>
                                          </p:val>
                                        </p:tav>
                                        <p:tav tm="100000">
                                          <p:val>
                                            <p:strVal val="ppt_x"/>
                                          </p:val>
                                        </p:tav>
                                      </p:tavLst>
                                    </p:anim>
                                    <p:anim calcmode="lin" valueType="num">
                                      <p:cBhvr additive="base">
                                        <p:cTn id="11" dur="500"/>
                                        <p:tgtEl>
                                          <p:spTgt spid="15"/>
                                        </p:tgtEl>
                                        <p:attrNameLst>
                                          <p:attrName>ppt_y</p:attrName>
                                        </p:attrNameLst>
                                      </p:cBhvr>
                                      <p:tavLst>
                                        <p:tav tm="0">
                                          <p:val>
                                            <p:strVal val="ppt_y"/>
                                          </p:val>
                                        </p:tav>
                                        <p:tav tm="100000">
                                          <p:val>
                                            <p:strVal val="1+ppt_h/2"/>
                                          </p:val>
                                        </p:tav>
                                      </p:tavLst>
                                    </p:anim>
                                    <p:set>
                                      <p:cBhvr>
                                        <p:cTn id="12" dur="1" fill="hold">
                                          <p:stCondLst>
                                            <p:cond delay="499"/>
                                          </p:stCondLst>
                                        </p:cTn>
                                        <p:tgtEl>
                                          <p:spTgt spid="15"/>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17"/>
                                        </p:tgtEl>
                                        <p:attrNameLst>
                                          <p:attrName>ppt_x</p:attrName>
                                        </p:attrNameLst>
                                      </p:cBhvr>
                                      <p:tavLst>
                                        <p:tav tm="0">
                                          <p:val>
                                            <p:strVal val="ppt_x"/>
                                          </p:val>
                                        </p:tav>
                                        <p:tav tm="100000">
                                          <p:val>
                                            <p:strVal val="ppt_x"/>
                                          </p:val>
                                        </p:tav>
                                      </p:tavLst>
                                    </p:anim>
                                    <p:anim calcmode="lin" valueType="num">
                                      <p:cBhvr additive="base">
                                        <p:cTn id="15" dur="500"/>
                                        <p:tgtEl>
                                          <p:spTgt spid="17"/>
                                        </p:tgtEl>
                                        <p:attrNameLst>
                                          <p:attrName>ppt_y</p:attrName>
                                        </p:attrNameLst>
                                      </p:cBhvr>
                                      <p:tavLst>
                                        <p:tav tm="0">
                                          <p:val>
                                            <p:strVal val="ppt_y"/>
                                          </p:val>
                                        </p:tav>
                                        <p:tav tm="100000">
                                          <p:val>
                                            <p:strVal val="1+ppt_h/2"/>
                                          </p:val>
                                        </p:tav>
                                      </p:tavLst>
                                    </p:anim>
                                    <p:set>
                                      <p:cBhvr>
                                        <p:cTn id="16" dur="1" fill="hold">
                                          <p:stCondLst>
                                            <p:cond delay="499"/>
                                          </p:stCondLst>
                                        </p:cTn>
                                        <p:tgtEl>
                                          <p:spTgt spid="1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eed conversion ratio of cattle 7:1, while the ratio is 1.1:1 in farmed fish. Making fish much more efficient at converting feed to growth. " title="Feed conversion ratios of common livestock groups.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0"/>
            <a:ext cx="5867400" cy="60326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88347" y="914593"/>
            <a:ext cx="3276600" cy="2462213"/>
          </a:xfrm>
          <a:prstGeom prst="rect">
            <a:avLst/>
          </a:prstGeom>
          <a:noFill/>
        </p:spPr>
        <p:txBody>
          <a:bodyPr wrap="square" rtlCol="0">
            <a:spAutoFit/>
          </a:bodyPr>
          <a:lstStyle/>
          <a:p>
            <a:pPr algn="ctr"/>
            <a:r>
              <a:rPr lang="en-US" sz="2200" dirty="0"/>
              <a:t>Fish have much lower Feed Conversion Ratios (FCR) than terrestrial livestock, making them much more efficient and sustainable than terrestrial animals.  </a:t>
            </a:r>
          </a:p>
        </p:txBody>
      </p:sp>
      <p:grpSp>
        <p:nvGrpSpPr>
          <p:cNvPr id="5" name="Group 4" title="7 lb feed produces 1 lb meat"/>
          <p:cNvGrpSpPr/>
          <p:nvPr/>
        </p:nvGrpSpPr>
        <p:grpSpPr>
          <a:xfrm>
            <a:off x="2062224" y="1536878"/>
            <a:ext cx="2138424" cy="2536863"/>
            <a:chOff x="2062224" y="2362200"/>
            <a:chExt cx="2138424" cy="2536863"/>
          </a:xfrm>
        </p:grpSpPr>
        <p:sp>
          <p:nvSpPr>
            <p:cNvPr id="3" name="Arrow: Left 2"/>
            <p:cNvSpPr/>
            <p:nvPr/>
          </p:nvSpPr>
          <p:spPr>
            <a:xfrm rot="18810190">
              <a:off x="1095180" y="3703419"/>
              <a:ext cx="2162688" cy="228600"/>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918637" y="2362200"/>
              <a:ext cx="1282011" cy="923330"/>
            </a:xfrm>
            <a:prstGeom prst="rect">
              <a:avLst/>
            </a:prstGeom>
            <a:noFill/>
          </p:spPr>
          <p:txBody>
            <a:bodyPr wrap="square" rtlCol="0">
              <a:spAutoFit/>
            </a:bodyPr>
            <a:lstStyle/>
            <a:p>
              <a:r>
                <a:rPr lang="en-US" dirty="0"/>
                <a:t>~7 lb. feed produces    1 lb. meat.</a:t>
              </a:r>
            </a:p>
          </p:txBody>
        </p:sp>
      </p:grpSp>
      <p:grpSp>
        <p:nvGrpSpPr>
          <p:cNvPr id="8" name="Group 7" title="1.1 pound of feed produces 1 lb of fish meat"/>
          <p:cNvGrpSpPr/>
          <p:nvPr/>
        </p:nvGrpSpPr>
        <p:grpSpPr>
          <a:xfrm>
            <a:off x="5181600" y="3855419"/>
            <a:ext cx="3621449" cy="993040"/>
            <a:chOff x="5194741" y="4598860"/>
            <a:chExt cx="3621449" cy="993040"/>
          </a:xfrm>
        </p:grpSpPr>
        <p:sp>
          <p:nvSpPr>
            <p:cNvPr id="6" name="Arrow: Left 5"/>
            <p:cNvSpPr/>
            <p:nvPr/>
          </p:nvSpPr>
          <p:spPr>
            <a:xfrm rot="2180362">
              <a:off x="5194741" y="4598860"/>
              <a:ext cx="1412576" cy="250769"/>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477000" y="4945569"/>
              <a:ext cx="2339190" cy="646331"/>
            </a:xfrm>
            <a:prstGeom prst="rect">
              <a:avLst/>
            </a:prstGeom>
            <a:noFill/>
          </p:spPr>
          <p:txBody>
            <a:bodyPr wrap="square" rtlCol="0">
              <a:spAutoFit/>
            </a:bodyPr>
            <a:lstStyle/>
            <a:p>
              <a:r>
                <a:rPr lang="en-US" dirty="0"/>
                <a:t>1.1 lb. feed produces    1 lb. meat.</a:t>
              </a:r>
            </a:p>
          </p:txBody>
        </p:sp>
      </p:grpSp>
      <p:sp>
        <p:nvSpPr>
          <p:cNvPr id="9" name="TextBox 8"/>
          <p:cNvSpPr txBox="1"/>
          <p:nvPr/>
        </p:nvSpPr>
        <p:spPr>
          <a:xfrm>
            <a:off x="1600200" y="6012843"/>
            <a:ext cx="2971800" cy="307777"/>
          </a:xfrm>
          <a:prstGeom prst="rect">
            <a:avLst/>
          </a:prstGeom>
          <a:noFill/>
        </p:spPr>
        <p:txBody>
          <a:bodyPr wrap="square" rtlCol="0">
            <a:spAutoFit/>
          </a:bodyPr>
          <a:lstStyle/>
          <a:p>
            <a:r>
              <a:rPr lang="en-US" sz="700" i="1" dirty="0"/>
              <a:t>Figure Credit: Malcolm Beveridge, </a:t>
            </a:r>
            <a:r>
              <a:rPr lang="en-US" sz="700" i="1" dirty="0" err="1"/>
              <a:t>WorldFish</a:t>
            </a:r>
            <a:r>
              <a:rPr lang="en-US" sz="700" i="1" dirty="0"/>
              <a:t>; Rodney Hill, University of Idaho; Robert </a:t>
            </a:r>
            <a:r>
              <a:rPr lang="en-US" sz="700" i="1" dirty="0" err="1"/>
              <a:t>Swick</a:t>
            </a:r>
            <a:r>
              <a:rPr lang="en-US" sz="700" i="1" dirty="0"/>
              <a:t>, University of New England, Australia</a:t>
            </a:r>
            <a:endParaRPr lang="en-US" sz="700" dirty="0"/>
          </a:p>
        </p:txBody>
      </p:sp>
      <p:sp>
        <p:nvSpPr>
          <p:cNvPr id="11" name="Title 10" hidden="1"/>
          <p:cNvSpPr>
            <a:spLocks noGrp="1"/>
          </p:cNvSpPr>
          <p:nvPr>
            <p:ph type="title"/>
          </p:nvPr>
        </p:nvSpPr>
        <p:spPr/>
        <p:txBody>
          <a:bodyPr/>
          <a:lstStyle/>
          <a:p>
            <a:r>
              <a:rPr lang="en-US" dirty="0"/>
              <a:t>Feed conversion ratios</a:t>
            </a:r>
          </a:p>
        </p:txBody>
      </p:sp>
      <p:pic>
        <p:nvPicPr>
          <p:cNvPr id="13" name="Picture 12" descr="Florida Department of Agriculture and Consumer Services Banner">
            <a:extLst>
              <a:ext uri="{FF2B5EF4-FFF2-40B4-BE49-F238E27FC236}">
                <a16:creationId xmlns:a16="http://schemas.microsoft.com/office/drawing/2014/main" id="{062BA174-6B4B-4153-9F58-925758B512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05182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1143000"/>
          </a:xfrm>
        </p:spPr>
        <p:txBody>
          <a:bodyPr>
            <a:normAutofit fontScale="90000"/>
          </a:bodyPr>
          <a:lstStyle/>
          <a:p>
            <a:pPr algn="ctr"/>
            <a:r>
              <a:rPr lang="en-US" dirty="0">
                <a:latin typeface="+mn-lt"/>
              </a:rPr>
              <a:t>Do you know your cultured fishes?</a:t>
            </a:r>
            <a:br>
              <a:rPr lang="en-US" dirty="0">
                <a:latin typeface="+mn-lt"/>
              </a:rPr>
            </a:br>
            <a:r>
              <a:rPr lang="en-US" sz="3100" dirty="0">
                <a:latin typeface="+mn-lt"/>
              </a:rPr>
              <a:t>(Half time quiz!)</a:t>
            </a:r>
            <a:endParaRPr lang="en-US" dirty="0">
              <a:latin typeface="+mn-lt"/>
            </a:endParaRPr>
          </a:p>
        </p:txBody>
      </p:sp>
      <p:pic>
        <p:nvPicPr>
          <p:cNvPr id="4" name="Picture 3" descr="Florida Department of Agriculture and Consumer Services Banner">
            <a:extLst>
              <a:ext uri="{FF2B5EF4-FFF2-40B4-BE49-F238E27FC236}">
                <a16:creationId xmlns:a16="http://schemas.microsoft.com/office/drawing/2014/main" id="{02FC1F0B-8CDA-4FEC-81C8-B1E3EB6F61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297324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title="Atlantic salm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19200" y="1066800"/>
            <a:ext cx="6705600" cy="5029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09900" y="5729041"/>
            <a:ext cx="3124200" cy="523220"/>
          </a:xfrm>
          <a:prstGeom prst="rect">
            <a:avLst/>
          </a:prstGeom>
          <a:noFill/>
        </p:spPr>
        <p:txBody>
          <a:bodyPr wrap="square" rtlCol="0">
            <a:spAutoFit/>
          </a:bodyPr>
          <a:lstStyle/>
          <a:p>
            <a:pPr algn="ctr"/>
            <a:r>
              <a:rPr lang="en-US" sz="2800" dirty="0"/>
              <a:t>Atlantic Salmon</a:t>
            </a:r>
          </a:p>
        </p:txBody>
      </p:sp>
      <p:sp>
        <p:nvSpPr>
          <p:cNvPr id="2" name="Title 1" hidden="1"/>
          <p:cNvSpPr>
            <a:spLocks noGrp="1"/>
          </p:cNvSpPr>
          <p:nvPr>
            <p:ph type="title"/>
          </p:nvPr>
        </p:nvSpPr>
        <p:spPr/>
        <p:txBody>
          <a:bodyPr/>
          <a:lstStyle/>
          <a:p>
            <a:r>
              <a:rPr lang="en-US" dirty="0"/>
              <a:t>Salmon</a:t>
            </a:r>
          </a:p>
        </p:txBody>
      </p:sp>
      <p:pic>
        <p:nvPicPr>
          <p:cNvPr id="6" name="Picture 5" descr="Florida Department of Agriculture and Consumer Services Banner">
            <a:extLst>
              <a:ext uri="{FF2B5EF4-FFF2-40B4-BE49-F238E27FC236}">
                <a16:creationId xmlns:a16="http://schemas.microsoft.com/office/drawing/2014/main" id="{9D56A4D1-4B73-4FC9-A3B8-2903688D6F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98986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title="American eel"/>
          <p:cNvPicPr>
            <a:picLocks noChangeAspect="1" noChangeArrowheads="1"/>
          </p:cNvPicPr>
          <p:nvPr/>
        </p:nvPicPr>
        <p:blipFill>
          <a:blip r:embed="rId3" cstate="print"/>
          <a:srcRect/>
          <a:stretch>
            <a:fillRect/>
          </a:stretch>
        </p:blipFill>
        <p:spPr bwMode="auto">
          <a:xfrm>
            <a:off x="1471134" y="1049828"/>
            <a:ext cx="6201731" cy="4648200"/>
          </a:xfrm>
          <a:prstGeom prst="rect">
            <a:avLst/>
          </a:prstGeom>
          <a:noFill/>
        </p:spPr>
      </p:pic>
      <p:sp>
        <p:nvSpPr>
          <p:cNvPr id="4" name="TextBox 3"/>
          <p:cNvSpPr txBox="1"/>
          <p:nvPr/>
        </p:nvSpPr>
        <p:spPr>
          <a:xfrm>
            <a:off x="3428999" y="5694218"/>
            <a:ext cx="2286000" cy="523220"/>
          </a:xfrm>
          <a:prstGeom prst="rect">
            <a:avLst/>
          </a:prstGeom>
          <a:noFill/>
        </p:spPr>
        <p:txBody>
          <a:bodyPr wrap="square" rtlCol="0">
            <a:spAutoFit/>
          </a:bodyPr>
          <a:lstStyle/>
          <a:p>
            <a:pPr algn="ctr"/>
            <a:r>
              <a:rPr lang="en-US" sz="2800" dirty="0"/>
              <a:t>American Eel</a:t>
            </a:r>
          </a:p>
        </p:txBody>
      </p:sp>
      <p:sp>
        <p:nvSpPr>
          <p:cNvPr id="2" name="Title 1" hidden="1"/>
          <p:cNvSpPr>
            <a:spLocks noGrp="1"/>
          </p:cNvSpPr>
          <p:nvPr>
            <p:ph type="title"/>
          </p:nvPr>
        </p:nvSpPr>
        <p:spPr/>
        <p:txBody>
          <a:bodyPr/>
          <a:lstStyle/>
          <a:p>
            <a:r>
              <a:rPr lang="en-US" dirty="0"/>
              <a:t>Eel</a:t>
            </a:r>
          </a:p>
        </p:txBody>
      </p:sp>
      <p:pic>
        <p:nvPicPr>
          <p:cNvPr id="6" name="Picture 5" descr="Florida Department of Agriculture and Consumer Services Banner">
            <a:extLst>
              <a:ext uri="{FF2B5EF4-FFF2-40B4-BE49-F238E27FC236}">
                <a16:creationId xmlns:a16="http://schemas.microsoft.com/office/drawing/2014/main" id="{3E7CFB75-6BC6-444F-AED3-9B6712F504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35392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title="Tilapi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71600" y="836254"/>
            <a:ext cx="6400800" cy="48274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29000" y="5663738"/>
            <a:ext cx="2286000" cy="523220"/>
          </a:xfrm>
          <a:prstGeom prst="rect">
            <a:avLst/>
          </a:prstGeom>
          <a:noFill/>
        </p:spPr>
        <p:txBody>
          <a:bodyPr wrap="square" rtlCol="0">
            <a:spAutoFit/>
          </a:bodyPr>
          <a:lstStyle/>
          <a:p>
            <a:pPr algn="ctr"/>
            <a:r>
              <a:rPr lang="en-US" sz="2800" dirty="0"/>
              <a:t>Tilapia</a:t>
            </a:r>
          </a:p>
        </p:txBody>
      </p:sp>
      <p:sp>
        <p:nvSpPr>
          <p:cNvPr id="2" name="Title 1" hidden="1"/>
          <p:cNvSpPr>
            <a:spLocks noGrp="1"/>
          </p:cNvSpPr>
          <p:nvPr>
            <p:ph type="title"/>
          </p:nvPr>
        </p:nvSpPr>
        <p:spPr/>
        <p:txBody>
          <a:bodyPr/>
          <a:lstStyle/>
          <a:p>
            <a:r>
              <a:rPr lang="en-US" dirty="0"/>
              <a:t>Tilapia</a:t>
            </a:r>
          </a:p>
        </p:txBody>
      </p:sp>
      <p:pic>
        <p:nvPicPr>
          <p:cNvPr id="6" name="Picture 5" descr="Florida Department of Agriculture and Consumer Services Banner">
            <a:extLst>
              <a:ext uri="{FF2B5EF4-FFF2-40B4-BE49-F238E27FC236}">
                <a16:creationId xmlns:a16="http://schemas.microsoft.com/office/drawing/2014/main" id="{93BFC3A9-DC65-4D7C-92F1-1752B1A84D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98767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Freshwater prawn alive"/>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3358"/>
            <a:ext cx="7691438" cy="5794916"/>
          </a:xfrm>
          <a:prstGeom prst="rect">
            <a:avLst/>
          </a:prstGeom>
        </p:spPr>
      </p:pic>
      <p:pic>
        <p:nvPicPr>
          <p:cNvPr id="5" name="Picture 2" title="Freshwater prawn alive cooke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248400" y="4512188"/>
            <a:ext cx="2895600" cy="19303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230089" y="5805315"/>
            <a:ext cx="3231259" cy="523220"/>
          </a:xfrm>
          <a:prstGeom prst="rect">
            <a:avLst/>
          </a:prstGeom>
          <a:noFill/>
        </p:spPr>
        <p:txBody>
          <a:bodyPr wrap="square" rtlCol="0">
            <a:spAutoFit/>
          </a:bodyPr>
          <a:lstStyle/>
          <a:p>
            <a:pPr algn="ctr"/>
            <a:r>
              <a:rPr lang="en-US" sz="2800" dirty="0"/>
              <a:t>Freshwater Prawn</a:t>
            </a:r>
          </a:p>
        </p:txBody>
      </p:sp>
      <p:sp>
        <p:nvSpPr>
          <p:cNvPr id="2" name="Oval 1" title="Marine shrimp"/>
          <p:cNvSpPr/>
          <p:nvPr/>
        </p:nvSpPr>
        <p:spPr>
          <a:xfrm>
            <a:off x="1185300" y="4517889"/>
            <a:ext cx="2493450" cy="990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753721" y="4859300"/>
            <a:ext cx="2493450" cy="307777"/>
          </a:xfrm>
          <a:prstGeom prst="rect">
            <a:avLst/>
          </a:prstGeom>
          <a:solidFill>
            <a:prstClr val="white"/>
          </a:solidFill>
        </p:spPr>
        <p:txBody>
          <a:bodyPr wrap="square" rtlCol="0">
            <a:spAutoFit/>
          </a:bodyPr>
          <a:lstStyle/>
          <a:p>
            <a:r>
              <a:rPr lang="en-US" sz="1400" dirty="0"/>
              <a:t>This is a large marine shrimp!</a:t>
            </a:r>
          </a:p>
        </p:txBody>
      </p:sp>
      <p:sp>
        <p:nvSpPr>
          <p:cNvPr id="9" name="TextBox 8"/>
          <p:cNvSpPr txBox="1"/>
          <p:nvPr/>
        </p:nvSpPr>
        <p:spPr>
          <a:xfrm>
            <a:off x="4038600" y="2362200"/>
            <a:ext cx="3048000" cy="646331"/>
          </a:xfrm>
          <a:prstGeom prst="rect">
            <a:avLst/>
          </a:prstGeom>
          <a:solidFill>
            <a:prstClr val="white"/>
          </a:solidFill>
        </p:spPr>
        <p:txBody>
          <a:bodyPr wrap="square" rtlCol="0" anchor="ctr" anchorCtr="0">
            <a:spAutoFit/>
          </a:bodyPr>
          <a:lstStyle/>
          <a:p>
            <a:pPr algn="ctr"/>
            <a:r>
              <a:rPr lang="en-US" dirty="0"/>
              <a:t>Freshwater prawn are huge (8-10” long at harvest)!</a:t>
            </a:r>
          </a:p>
        </p:txBody>
      </p:sp>
      <p:sp>
        <p:nvSpPr>
          <p:cNvPr id="11" name="Arrow: Left 10" title="Pointing at freshwater prawn"/>
          <p:cNvSpPr/>
          <p:nvPr/>
        </p:nvSpPr>
        <p:spPr>
          <a:xfrm rot="19656532">
            <a:off x="3668182" y="2844603"/>
            <a:ext cx="658165" cy="250769"/>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hidden="1"/>
          <p:cNvSpPr>
            <a:spLocks noGrp="1"/>
          </p:cNvSpPr>
          <p:nvPr>
            <p:ph type="title"/>
          </p:nvPr>
        </p:nvSpPr>
        <p:spPr/>
        <p:txBody>
          <a:bodyPr/>
          <a:lstStyle/>
          <a:p>
            <a:r>
              <a:rPr lang="en-US" dirty="0"/>
              <a:t>Freshwater prawn</a:t>
            </a:r>
          </a:p>
        </p:txBody>
      </p:sp>
      <p:pic>
        <p:nvPicPr>
          <p:cNvPr id="12" name="Picture 11" descr="Florida Department of Agriculture and Consumer Services Banner">
            <a:extLst>
              <a:ext uri="{FF2B5EF4-FFF2-40B4-BE49-F238E27FC236}">
                <a16:creationId xmlns:a16="http://schemas.microsoft.com/office/drawing/2014/main" id="{83BDFA12-577D-489F-92A3-6068F946EF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028009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P spid="3" grpId="0" animBg="1"/>
      <p:bldP spid="9"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www.campdixietn.com/Home/Portals/0/Templates/channel_catfish.jpg" title="Channel catfish"/>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3000" y="893618"/>
            <a:ext cx="7292049" cy="4800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29000" y="5694218"/>
            <a:ext cx="2286000" cy="523220"/>
          </a:xfrm>
          <a:prstGeom prst="rect">
            <a:avLst/>
          </a:prstGeom>
          <a:noFill/>
        </p:spPr>
        <p:txBody>
          <a:bodyPr wrap="square" rtlCol="0">
            <a:spAutoFit/>
          </a:bodyPr>
          <a:lstStyle/>
          <a:p>
            <a:pPr algn="ctr"/>
            <a:r>
              <a:rPr lang="en-US" sz="2800" dirty="0"/>
              <a:t>Catfish</a:t>
            </a:r>
          </a:p>
        </p:txBody>
      </p:sp>
      <p:sp>
        <p:nvSpPr>
          <p:cNvPr id="6" name="Title 5" hidden="1"/>
          <p:cNvSpPr>
            <a:spLocks noGrp="1"/>
          </p:cNvSpPr>
          <p:nvPr>
            <p:ph type="title"/>
          </p:nvPr>
        </p:nvSpPr>
        <p:spPr/>
        <p:txBody>
          <a:bodyPr/>
          <a:lstStyle/>
          <a:p>
            <a:r>
              <a:rPr lang="en-US" dirty="0"/>
              <a:t>Catfish</a:t>
            </a:r>
          </a:p>
        </p:txBody>
      </p:sp>
      <p:pic>
        <p:nvPicPr>
          <p:cNvPr id="7" name="Picture 6" descr="Florida Department of Agriculture and Consumer Services Banner">
            <a:extLst>
              <a:ext uri="{FF2B5EF4-FFF2-40B4-BE49-F238E27FC236}">
                <a16:creationId xmlns:a16="http://schemas.microsoft.com/office/drawing/2014/main" id="{07B6610D-209B-4D4D-80DF-B6C25220EC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29071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title="Cob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 y="1160318"/>
            <a:ext cx="9140952" cy="4495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29000" y="5656118"/>
            <a:ext cx="2286000" cy="523220"/>
          </a:xfrm>
          <a:prstGeom prst="rect">
            <a:avLst/>
          </a:prstGeom>
          <a:noFill/>
        </p:spPr>
        <p:txBody>
          <a:bodyPr wrap="square" rtlCol="0">
            <a:spAutoFit/>
          </a:bodyPr>
          <a:lstStyle/>
          <a:p>
            <a:pPr algn="ctr"/>
            <a:r>
              <a:rPr lang="en-US" sz="2800" dirty="0"/>
              <a:t>Cobia</a:t>
            </a:r>
          </a:p>
        </p:txBody>
      </p:sp>
      <p:sp>
        <p:nvSpPr>
          <p:cNvPr id="5" name="Title 4" hidden="1"/>
          <p:cNvSpPr>
            <a:spLocks noGrp="1"/>
          </p:cNvSpPr>
          <p:nvPr>
            <p:ph type="title"/>
          </p:nvPr>
        </p:nvSpPr>
        <p:spPr/>
        <p:txBody>
          <a:bodyPr/>
          <a:lstStyle/>
          <a:p>
            <a:r>
              <a:rPr lang="en-US" dirty="0"/>
              <a:t>Cobia</a:t>
            </a:r>
          </a:p>
        </p:txBody>
      </p:sp>
      <p:pic>
        <p:nvPicPr>
          <p:cNvPr id="6" name="Picture 5" descr="Florida Department of Agriculture and Consumer Services Banner">
            <a:extLst>
              <a:ext uri="{FF2B5EF4-FFF2-40B4-BE49-F238E27FC236}">
                <a16:creationId xmlns:a16="http://schemas.microsoft.com/office/drawing/2014/main" id="{DDE0DCD2-0EFD-4F58-A31C-66AE5298B6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64517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title="Sea bas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95400" y="914400"/>
            <a:ext cx="6553200" cy="48993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29000" y="5694218"/>
            <a:ext cx="2286000" cy="523220"/>
          </a:xfrm>
          <a:prstGeom prst="rect">
            <a:avLst/>
          </a:prstGeom>
          <a:noFill/>
        </p:spPr>
        <p:txBody>
          <a:bodyPr wrap="square" rtlCol="0">
            <a:spAutoFit/>
          </a:bodyPr>
          <a:lstStyle/>
          <a:p>
            <a:pPr algn="ctr"/>
            <a:r>
              <a:rPr lang="en-US" sz="2800" dirty="0"/>
              <a:t>Sea Bass</a:t>
            </a:r>
          </a:p>
        </p:txBody>
      </p:sp>
      <p:sp>
        <p:nvSpPr>
          <p:cNvPr id="2" name="Title 1" hidden="1"/>
          <p:cNvSpPr>
            <a:spLocks noGrp="1"/>
          </p:cNvSpPr>
          <p:nvPr>
            <p:ph type="title"/>
          </p:nvPr>
        </p:nvSpPr>
        <p:spPr/>
        <p:txBody>
          <a:bodyPr/>
          <a:lstStyle/>
          <a:p>
            <a:r>
              <a:rPr lang="en-US" dirty="0"/>
              <a:t>Seabass</a:t>
            </a:r>
          </a:p>
        </p:txBody>
      </p:sp>
      <p:pic>
        <p:nvPicPr>
          <p:cNvPr id="6" name="Picture 5" descr="Florida Department of Agriculture and Consumer Services Banner">
            <a:extLst>
              <a:ext uri="{FF2B5EF4-FFF2-40B4-BE49-F238E27FC236}">
                <a16:creationId xmlns:a16="http://schemas.microsoft.com/office/drawing/2014/main" id="{8C2E19FF-79B3-495E-B8BA-82B575A19F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252527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title="Sturgeon"/>
          <p:cNvPicPr>
            <a:picLocks noChangeAspect="1" noChangeArrowheads="1"/>
          </p:cNvPicPr>
          <p:nvPr/>
        </p:nvPicPr>
        <p:blipFill>
          <a:blip r:embed="rId3" cstate="screen">
            <a:extLst>
              <a:ext uri="{28A0092B-C50C-407E-A947-70E740481C1C}">
                <a14:useLocalDpi xmlns:a14="http://schemas.microsoft.com/office/drawing/2010/main"/>
              </a:ext>
            </a:extLst>
          </a:blip>
          <a:srcRect b="50000"/>
          <a:stretch>
            <a:fillRect/>
          </a:stretch>
        </p:blipFill>
        <p:spPr bwMode="auto">
          <a:xfrm>
            <a:off x="0" y="1828800"/>
            <a:ext cx="9144000" cy="3048000"/>
          </a:xfrm>
          <a:prstGeom prst="rect">
            <a:avLst/>
          </a:prstGeom>
          <a:noFill/>
        </p:spPr>
      </p:pic>
      <p:sp>
        <p:nvSpPr>
          <p:cNvPr id="2" name="TextBox 1"/>
          <p:cNvSpPr txBox="1"/>
          <p:nvPr/>
        </p:nvSpPr>
        <p:spPr>
          <a:xfrm>
            <a:off x="3429000" y="5004234"/>
            <a:ext cx="2286000" cy="523220"/>
          </a:xfrm>
          <a:prstGeom prst="rect">
            <a:avLst/>
          </a:prstGeom>
          <a:noFill/>
        </p:spPr>
        <p:txBody>
          <a:bodyPr wrap="square" rtlCol="0">
            <a:spAutoFit/>
          </a:bodyPr>
          <a:lstStyle/>
          <a:p>
            <a:pPr algn="ctr"/>
            <a:r>
              <a:rPr lang="en-US" sz="2800" dirty="0"/>
              <a:t>Sturgeon </a:t>
            </a:r>
          </a:p>
        </p:txBody>
      </p:sp>
      <p:sp>
        <p:nvSpPr>
          <p:cNvPr id="3" name="Title 2" hidden="1"/>
          <p:cNvSpPr>
            <a:spLocks noGrp="1"/>
          </p:cNvSpPr>
          <p:nvPr>
            <p:ph type="title"/>
          </p:nvPr>
        </p:nvSpPr>
        <p:spPr/>
        <p:txBody>
          <a:bodyPr/>
          <a:lstStyle/>
          <a:p>
            <a:r>
              <a:rPr lang="en-US" dirty="0" err="1"/>
              <a:t>Stugeon</a:t>
            </a:r>
            <a:endParaRPr lang="en-US" dirty="0"/>
          </a:p>
        </p:txBody>
      </p:sp>
      <p:pic>
        <p:nvPicPr>
          <p:cNvPr id="6" name="Picture 5" descr="Florida Department of Agriculture and Consumer Services Banner">
            <a:extLst>
              <a:ext uri="{FF2B5EF4-FFF2-40B4-BE49-F238E27FC236}">
                <a16:creationId xmlns:a16="http://schemas.microsoft.com/office/drawing/2014/main" id="{1C66FCF9-61F0-4909-A6EA-67624EAF7A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12412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title="Sturgeon"/>
          <p:cNvPicPr>
            <a:picLocks noChangeAspect="1" noChangeArrowheads="1"/>
          </p:cNvPicPr>
          <p:nvPr/>
        </p:nvPicPr>
        <p:blipFill>
          <a:blip r:embed="rId2" cstate="screen">
            <a:extLst>
              <a:ext uri="{28A0092B-C50C-407E-A947-70E740481C1C}">
                <a14:useLocalDpi xmlns:a14="http://schemas.microsoft.com/office/drawing/2010/main"/>
              </a:ext>
            </a:extLst>
          </a:blip>
          <a:srcRect b="50000"/>
          <a:stretch>
            <a:fillRect/>
          </a:stretch>
        </p:blipFill>
        <p:spPr bwMode="auto">
          <a:xfrm>
            <a:off x="432816" y="1600200"/>
            <a:ext cx="8145117" cy="2514600"/>
          </a:xfrm>
          <a:prstGeom prst="rect">
            <a:avLst/>
          </a:prstGeom>
          <a:noFill/>
        </p:spPr>
      </p:pic>
      <p:pic>
        <p:nvPicPr>
          <p:cNvPr id="5" name="Picture 4" title="Sturgeon caviar"/>
          <p:cNvPicPr>
            <a:picLocks noChangeAspect="1" noChangeArrowheads="1"/>
          </p:cNvPicPr>
          <p:nvPr/>
        </p:nvPicPr>
        <p:blipFill>
          <a:blip r:embed="rId3" cstate="print"/>
          <a:srcRect/>
          <a:stretch>
            <a:fillRect/>
          </a:stretch>
        </p:blipFill>
        <p:spPr bwMode="auto">
          <a:xfrm>
            <a:off x="1981200" y="2590800"/>
            <a:ext cx="2743200" cy="3516923"/>
          </a:xfrm>
          <a:prstGeom prst="rect">
            <a:avLst/>
          </a:prstGeom>
          <a:noFill/>
        </p:spPr>
      </p:pic>
      <p:sp>
        <p:nvSpPr>
          <p:cNvPr id="2" name="Title 1" hidden="1"/>
          <p:cNvSpPr>
            <a:spLocks noGrp="1"/>
          </p:cNvSpPr>
          <p:nvPr>
            <p:ph type="title"/>
          </p:nvPr>
        </p:nvSpPr>
        <p:spPr/>
        <p:txBody>
          <a:bodyPr/>
          <a:lstStyle/>
          <a:p>
            <a:r>
              <a:rPr lang="en-US" dirty="0"/>
              <a:t>sturgeon</a:t>
            </a:r>
          </a:p>
        </p:txBody>
      </p:sp>
      <p:pic>
        <p:nvPicPr>
          <p:cNvPr id="7" name="Picture 6" descr="Florida Department of Agriculture and Consumer Services Banner">
            <a:extLst>
              <a:ext uri="{FF2B5EF4-FFF2-40B4-BE49-F238E27FC236}">
                <a16:creationId xmlns:a16="http://schemas.microsoft.com/office/drawing/2014/main" id="{EE68B827-C189-45C1-B0C6-A73EF2A16D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95893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Autofit/>
          </a:bodyPr>
          <a:lstStyle/>
          <a:p>
            <a:pPr eaLnBrk="1" hangingPunct="1">
              <a:defRPr/>
            </a:pPr>
            <a:r>
              <a:rPr lang="en-US" sz="4000" dirty="0">
                <a:latin typeface="+mn-lt"/>
              </a:rPr>
              <a:t>Aquaculture production examples:</a:t>
            </a:r>
          </a:p>
        </p:txBody>
      </p:sp>
      <p:sp>
        <p:nvSpPr>
          <p:cNvPr id="37891" name="Rectangle 3"/>
          <p:cNvSpPr>
            <a:spLocks noGrp="1" noChangeArrowheads="1"/>
          </p:cNvSpPr>
          <p:nvPr>
            <p:ph type="body" idx="1"/>
          </p:nvPr>
        </p:nvSpPr>
        <p:spPr>
          <a:xfrm>
            <a:off x="457200" y="2362201"/>
            <a:ext cx="8229600" cy="3962400"/>
          </a:xfrm>
        </p:spPr>
        <p:txBody>
          <a:bodyPr/>
          <a:lstStyle/>
          <a:p>
            <a:pPr eaLnBrk="1" hangingPunct="1">
              <a:defRPr/>
            </a:pPr>
            <a:r>
              <a:rPr lang="en-US" dirty="0"/>
              <a:t>Broodstock maintenance (pond/tank)</a:t>
            </a:r>
          </a:p>
          <a:p>
            <a:pPr eaLnBrk="1" hangingPunct="1">
              <a:defRPr/>
            </a:pPr>
            <a:r>
              <a:rPr lang="en-US" dirty="0"/>
              <a:t>Production and collection of fertilized eggs</a:t>
            </a:r>
          </a:p>
          <a:p>
            <a:pPr eaLnBrk="1" hangingPunct="1">
              <a:defRPr/>
            </a:pPr>
            <a:r>
              <a:rPr lang="en-US" dirty="0"/>
              <a:t>Hatching of eggs</a:t>
            </a:r>
          </a:p>
          <a:p>
            <a:pPr eaLnBrk="1" hangingPunct="1">
              <a:defRPr/>
            </a:pPr>
            <a:r>
              <a:rPr lang="en-US" dirty="0"/>
              <a:t>Culture and feeding of fry</a:t>
            </a:r>
          </a:p>
          <a:p>
            <a:pPr eaLnBrk="1" hangingPunct="1">
              <a:defRPr/>
            </a:pPr>
            <a:r>
              <a:rPr lang="en-US" dirty="0"/>
              <a:t>Grow-out to market size</a:t>
            </a:r>
          </a:p>
          <a:p>
            <a:pPr eaLnBrk="1" hangingPunct="1">
              <a:defRPr/>
            </a:pPr>
            <a:r>
              <a:rPr lang="en-US" dirty="0"/>
              <a:t>Handling and shipping of fish</a:t>
            </a:r>
          </a:p>
        </p:txBody>
      </p:sp>
      <p:sp>
        <p:nvSpPr>
          <p:cNvPr id="2" name="Arrow: Left 1" title="Fry are simply baby fish. "/>
          <p:cNvSpPr/>
          <p:nvPr/>
        </p:nvSpPr>
        <p:spPr>
          <a:xfrm>
            <a:off x="4648200" y="3962400"/>
            <a:ext cx="1219200" cy="152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791200" y="3438435"/>
            <a:ext cx="1828800" cy="1200329"/>
          </a:xfrm>
          <a:prstGeom prst="rect">
            <a:avLst/>
          </a:prstGeom>
          <a:noFill/>
        </p:spPr>
        <p:txBody>
          <a:bodyPr wrap="square" rtlCol="0">
            <a:spAutoFit/>
          </a:bodyPr>
          <a:lstStyle/>
          <a:p>
            <a:pPr algn="ctr"/>
            <a:r>
              <a:rPr lang="en-US" sz="2400" dirty="0"/>
              <a:t>Baby fish are referred to as “fry”!</a:t>
            </a:r>
          </a:p>
        </p:txBody>
      </p:sp>
      <p:pic>
        <p:nvPicPr>
          <p:cNvPr id="7" name="Picture 6" descr="Florida Department of Agriculture and Consumer Services Banner">
            <a:extLst>
              <a:ext uri="{FF2B5EF4-FFF2-40B4-BE49-F238E27FC236}">
                <a16:creationId xmlns:a16="http://schemas.microsoft.com/office/drawing/2014/main" id="{7C6D6F14-BE9C-4598-967D-2F87877269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588848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5"/>
          <p:cNvSpPr txBox="1">
            <a:spLocks noChangeArrowheads="1"/>
          </p:cNvSpPr>
          <p:nvPr/>
        </p:nvSpPr>
        <p:spPr bwMode="auto">
          <a:xfrm>
            <a:off x="2171700" y="644688"/>
            <a:ext cx="4800600" cy="646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5" tIns="45718" rIns="91435" bIns="45718">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algn="ctr">
              <a:spcBef>
                <a:spcPct val="0"/>
              </a:spcBef>
              <a:buClrTx/>
              <a:buSzTx/>
              <a:buFontTx/>
              <a:buNone/>
            </a:pPr>
            <a:r>
              <a:rPr lang="en-US" altLang="en-US" sz="3600" dirty="0">
                <a:solidFill>
                  <a:schemeClr val="tx2"/>
                </a:solidFill>
                <a:latin typeface="+mn-lt"/>
              </a:rPr>
              <a:t>Collecting Broodstock</a:t>
            </a:r>
          </a:p>
        </p:txBody>
      </p:sp>
      <p:pic>
        <p:nvPicPr>
          <p:cNvPr id="27650" name="Picture 3" descr="Broodstock sturgeon is collected from a river for spawning in captivity. " title="Broodstock sturgeon "/>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231"/>
          <a:stretch/>
        </p:blipFill>
        <p:spPr bwMode="auto">
          <a:xfrm>
            <a:off x="1438938" y="1254439"/>
            <a:ext cx="6044537" cy="507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hidden="1"/>
          <p:cNvSpPr>
            <a:spLocks noGrp="1"/>
          </p:cNvSpPr>
          <p:nvPr>
            <p:ph type="title"/>
          </p:nvPr>
        </p:nvSpPr>
        <p:spPr/>
        <p:txBody>
          <a:bodyPr>
            <a:normAutofit fontScale="90000"/>
          </a:bodyPr>
          <a:lstStyle/>
          <a:p>
            <a:r>
              <a:rPr lang="en-US" altLang="en-US" sz="5400" dirty="0"/>
              <a:t>Collecting Broodstock</a:t>
            </a:r>
            <a:br>
              <a:rPr lang="en-US" altLang="en-US" sz="5400" dirty="0"/>
            </a:br>
            <a:endParaRPr lang="en-US" dirty="0"/>
          </a:p>
        </p:txBody>
      </p:sp>
      <p:pic>
        <p:nvPicPr>
          <p:cNvPr id="6" name="Picture 5" descr="Florida Department of Agriculture and Consumer Services Banner">
            <a:extLst>
              <a:ext uri="{FF2B5EF4-FFF2-40B4-BE49-F238E27FC236}">
                <a16:creationId xmlns:a16="http://schemas.microsoft.com/office/drawing/2014/main" id="{614D3B4B-46B6-42FF-B3AD-EDC4E99EBB9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798287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Rainbow trout female has eggs stripped into bowl for artificial fertilization. " title="Rainbow trout eggs being strippe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1447800"/>
            <a:ext cx="6096000" cy="4041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Box 3"/>
          <p:cNvSpPr txBox="1">
            <a:spLocks noChangeArrowheads="1"/>
          </p:cNvSpPr>
          <p:nvPr/>
        </p:nvSpPr>
        <p:spPr bwMode="auto">
          <a:xfrm>
            <a:off x="133867" y="801473"/>
            <a:ext cx="8876266" cy="646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4"/>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5"/>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6"/>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9pPr>
          </a:lstStyle>
          <a:p>
            <a:pPr algn="ctr">
              <a:spcBef>
                <a:spcPct val="0"/>
              </a:spcBef>
              <a:buClrTx/>
              <a:buSzTx/>
              <a:buFontTx/>
              <a:buNone/>
            </a:pPr>
            <a:r>
              <a:rPr lang="en-US" altLang="en-US" sz="3600" dirty="0">
                <a:solidFill>
                  <a:schemeClr val="tx2"/>
                </a:solidFill>
                <a:latin typeface="+mn-lt"/>
              </a:rPr>
              <a:t>Stripping eggs from female for fertilization. </a:t>
            </a:r>
          </a:p>
        </p:txBody>
      </p:sp>
      <p:sp>
        <p:nvSpPr>
          <p:cNvPr id="2" name="Title 1" hidden="1"/>
          <p:cNvSpPr>
            <a:spLocks noGrp="1"/>
          </p:cNvSpPr>
          <p:nvPr>
            <p:ph type="title"/>
          </p:nvPr>
        </p:nvSpPr>
        <p:spPr/>
        <p:txBody>
          <a:bodyPr>
            <a:normAutofit fontScale="90000"/>
          </a:bodyPr>
          <a:lstStyle/>
          <a:p>
            <a:r>
              <a:rPr lang="en-US" altLang="en-US" sz="5400" dirty="0"/>
              <a:t>Stripping eggs from female for fertilization. </a:t>
            </a:r>
            <a:br>
              <a:rPr lang="en-US" altLang="en-US" sz="5400" dirty="0"/>
            </a:br>
            <a:endParaRPr lang="en-US" dirty="0"/>
          </a:p>
        </p:txBody>
      </p:sp>
      <p:pic>
        <p:nvPicPr>
          <p:cNvPr id="6" name="Picture 5" descr="Florida Department of Agriculture and Consumer Services Banner">
            <a:extLst>
              <a:ext uri="{FF2B5EF4-FFF2-40B4-BE49-F238E27FC236}">
                <a16:creationId xmlns:a16="http://schemas.microsoft.com/office/drawing/2014/main" id="{3D861F88-1FEB-41BE-973E-7A9BEDE9743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446654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title="Flounder hatchery phases"/>
          <p:cNvGrpSpPr/>
          <p:nvPr/>
        </p:nvGrpSpPr>
        <p:grpSpPr>
          <a:xfrm>
            <a:off x="19050" y="-44384"/>
            <a:ext cx="9124950" cy="6158607"/>
            <a:chOff x="19050" y="-44383"/>
            <a:chExt cx="8967788" cy="5894681"/>
          </a:xfrm>
        </p:grpSpPr>
        <p:pic>
          <p:nvPicPr>
            <p:cNvPr id="29698" name="Picture 2" descr="Flounder eggs are counted by volume." title="Flounder egg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23731" y="1063692"/>
              <a:ext cx="3657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3" descr="Mature adult flounder on bottom of broodstock tank." title="Broodstock flounder tank"/>
            <p:cNvPicPr>
              <a:picLocks noChangeAspect="1" noChangeArrowheads="1"/>
            </p:cNvPicPr>
            <p:nvPr/>
          </p:nvPicPr>
          <p:blipFill rotWithShape="1">
            <a:blip r:embed="rId4">
              <a:extLst>
                <a:ext uri="{28A0092B-C50C-407E-A947-70E740481C1C}">
                  <a14:useLocalDpi xmlns:a14="http://schemas.microsoft.com/office/drawing/2010/main"/>
                </a:ext>
              </a:extLst>
            </a:blip>
            <a:srcRect r="804"/>
            <a:stretch/>
          </p:blipFill>
          <p:spPr bwMode="auto">
            <a:xfrm>
              <a:off x="19050" y="-1900"/>
              <a:ext cx="3647113" cy="531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4" descr="Flounder larvae on tank bottom" title="Tiny flounder larvae"/>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473" r="-1"/>
            <a:stretch/>
          </p:blipFill>
          <p:spPr bwMode="auto">
            <a:xfrm>
              <a:off x="6438900" y="-44383"/>
              <a:ext cx="254793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Text Box 8"/>
            <p:cNvSpPr txBox="1">
              <a:spLocks noChangeArrowheads="1"/>
            </p:cNvSpPr>
            <p:nvPr/>
          </p:nvSpPr>
          <p:spPr bwMode="auto">
            <a:xfrm>
              <a:off x="1632191" y="5357860"/>
              <a:ext cx="1905000" cy="4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5" tIns="45718" rIns="91435" bIns="45718">
              <a:spAutoFit/>
            </a:bodyPr>
            <a:lstStyle>
              <a:lvl1pPr>
                <a:spcBef>
                  <a:spcPct val="20000"/>
                </a:spcBef>
                <a:buClr>
                  <a:schemeClr val="hlink"/>
                </a:buClr>
                <a:buSzPct val="90000"/>
                <a:buFont typeface="Wingdings" pitchFamily="2" charset="2"/>
                <a:buBlip>
                  <a:blip r:embed="rId6"/>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7"/>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8"/>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9pPr>
            </a:lstStyle>
            <a:p>
              <a:pPr>
                <a:spcBef>
                  <a:spcPct val="0"/>
                </a:spcBef>
                <a:buClrTx/>
                <a:buSzTx/>
                <a:buFontTx/>
                <a:buNone/>
              </a:pPr>
              <a:r>
                <a:rPr lang="en-US" altLang="en-US" sz="2600" dirty="0">
                  <a:latin typeface="+mn-lt"/>
                </a:rPr>
                <a:t>Broodstock</a:t>
              </a:r>
            </a:p>
          </p:txBody>
        </p:sp>
        <p:sp>
          <p:nvSpPr>
            <p:cNvPr id="29705" name="Text Box 9"/>
            <p:cNvSpPr txBox="1">
              <a:spLocks noChangeArrowheads="1"/>
            </p:cNvSpPr>
            <p:nvPr/>
          </p:nvSpPr>
          <p:spPr bwMode="auto">
            <a:xfrm>
              <a:off x="4625977" y="3502092"/>
              <a:ext cx="853109" cy="4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6"/>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7"/>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8"/>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9pPr>
            </a:lstStyle>
            <a:p>
              <a:pPr>
                <a:spcBef>
                  <a:spcPct val="0"/>
                </a:spcBef>
                <a:buClrTx/>
                <a:buSzTx/>
                <a:buFontTx/>
                <a:buNone/>
              </a:pPr>
              <a:r>
                <a:rPr lang="en-US" altLang="en-US" sz="2600" dirty="0">
                  <a:latin typeface="+mn-lt"/>
                </a:rPr>
                <a:t>Eggs</a:t>
              </a:r>
            </a:p>
          </p:txBody>
        </p:sp>
        <p:sp>
          <p:nvSpPr>
            <p:cNvPr id="29706" name="Text Box 10"/>
            <p:cNvSpPr txBox="1">
              <a:spLocks noChangeArrowheads="1"/>
            </p:cNvSpPr>
            <p:nvPr/>
          </p:nvSpPr>
          <p:spPr bwMode="auto">
            <a:xfrm>
              <a:off x="7069765" y="5357860"/>
              <a:ext cx="1335612" cy="4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6"/>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7"/>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8"/>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9pPr>
            </a:lstStyle>
            <a:p>
              <a:pPr>
                <a:spcBef>
                  <a:spcPct val="0"/>
                </a:spcBef>
                <a:buClrTx/>
                <a:buSzTx/>
                <a:buFontTx/>
                <a:buNone/>
              </a:pPr>
              <a:r>
                <a:rPr lang="en-US" altLang="en-US" sz="2600" dirty="0">
                  <a:latin typeface="+mn-lt"/>
                </a:rPr>
                <a:t>Nursery</a:t>
              </a:r>
            </a:p>
          </p:txBody>
        </p:sp>
        <p:sp>
          <p:nvSpPr>
            <p:cNvPr id="3" name="Arrow: Bent-Up 2"/>
            <p:cNvSpPr/>
            <p:nvPr/>
          </p:nvSpPr>
          <p:spPr>
            <a:xfrm>
              <a:off x="3440265" y="3994530"/>
              <a:ext cx="1612266" cy="1676087"/>
            </a:xfrm>
            <a:prstGeom prst="bentUpArrow">
              <a:avLst>
                <a:gd name="adj1" fmla="val 8797"/>
                <a:gd name="adj2" fmla="val 12233"/>
                <a:gd name="adj3" fmla="val 2238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Bent-Up 13"/>
            <p:cNvSpPr/>
            <p:nvPr/>
          </p:nvSpPr>
          <p:spPr>
            <a:xfrm rot="5400000">
              <a:off x="5258749" y="3948907"/>
              <a:ext cx="1721321" cy="1900710"/>
            </a:xfrm>
            <a:prstGeom prst="bentUpArrow">
              <a:avLst>
                <a:gd name="adj1" fmla="val 8797"/>
                <a:gd name="adj2" fmla="val 10058"/>
                <a:gd name="adj3" fmla="val 222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 Box 8"/>
          <p:cNvSpPr txBox="1">
            <a:spLocks noChangeArrowheads="1"/>
          </p:cNvSpPr>
          <p:nvPr/>
        </p:nvSpPr>
        <p:spPr bwMode="auto">
          <a:xfrm>
            <a:off x="3953229" y="-47391"/>
            <a:ext cx="2393317" cy="120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5" tIns="45718" rIns="91435" bIns="45718">
            <a:spAutoFit/>
          </a:bodyPr>
          <a:lstStyle>
            <a:lvl1pPr>
              <a:spcBef>
                <a:spcPct val="20000"/>
              </a:spcBef>
              <a:buClr>
                <a:schemeClr val="hlink"/>
              </a:buClr>
              <a:buSzPct val="90000"/>
              <a:buFont typeface="Wingdings" pitchFamily="2" charset="2"/>
              <a:buBlip>
                <a:blip r:embed="rId6"/>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7"/>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8"/>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9pPr>
          </a:lstStyle>
          <a:p>
            <a:pPr algn="ctr">
              <a:spcBef>
                <a:spcPct val="0"/>
              </a:spcBef>
              <a:buClrTx/>
              <a:buSzTx/>
              <a:buFontTx/>
              <a:buNone/>
            </a:pPr>
            <a:r>
              <a:rPr lang="en-US" altLang="en-US" sz="3600" dirty="0">
                <a:solidFill>
                  <a:schemeClr val="tx2"/>
                </a:solidFill>
                <a:latin typeface="+mn-lt"/>
              </a:rPr>
              <a:t>Flounder Hatchery</a:t>
            </a:r>
          </a:p>
        </p:txBody>
      </p:sp>
      <p:sp>
        <p:nvSpPr>
          <p:cNvPr id="2" name="Title 1" hidden="1"/>
          <p:cNvSpPr>
            <a:spLocks noGrp="1"/>
          </p:cNvSpPr>
          <p:nvPr>
            <p:ph type="title"/>
          </p:nvPr>
        </p:nvSpPr>
        <p:spPr/>
        <p:txBody>
          <a:bodyPr>
            <a:normAutofit fontScale="90000"/>
          </a:bodyPr>
          <a:lstStyle/>
          <a:p>
            <a:r>
              <a:rPr lang="en-US" altLang="en-US" sz="5400" dirty="0"/>
              <a:t>Flounder Hatchery</a:t>
            </a:r>
            <a:br>
              <a:rPr lang="en-US" altLang="en-US" sz="5400" dirty="0"/>
            </a:br>
            <a:endParaRPr lang="en-US" dirty="0"/>
          </a:p>
        </p:txBody>
      </p:sp>
      <p:pic>
        <p:nvPicPr>
          <p:cNvPr id="15" name="Picture 14" descr="Florida Department of Agriculture and Consumer Services Banner">
            <a:extLst>
              <a:ext uri="{FF2B5EF4-FFF2-40B4-BE49-F238E27FC236}">
                <a16:creationId xmlns:a16="http://schemas.microsoft.com/office/drawing/2014/main" id="{BD2060BE-E8EB-4C60-86BD-CB9AFC12BF9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576751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582649" y="4887197"/>
            <a:ext cx="3746501" cy="1285003"/>
          </a:xfrm>
        </p:spPr>
        <p:txBody>
          <a:bodyPr>
            <a:normAutofit/>
          </a:bodyPr>
          <a:lstStyle/>
          <a:p>
            <a:pPr algn="ctr" eaLnBrk="1" hangingPunct="1">
              <a:defRPr/>
            </a:pPr>
            <a:r>
              <a:rPr lang="en-US" sz="2600" dirty="0">
                <a:solidFill>
                  <a:schemeClr val="tx1"/>
                </a:solidFill>
                <a:latin typeface="+mn-lt"/>
              </a:rPr>
              <a:t>Incubation and hatching of eggs in controlled hatching jars.</a:t>
            </a:r>
          </a:p>
        </p:txBody>
      </p:sp>
      <p:pic>
        <p:nvPicPr>
          <p:cNvPr id="30723" name="Picture 5" descr="hatching jars are used to incubate and hatch laval fish. " title="Hatching jars"/>
          <p:cNvPicPr>
            <a:picLocks noGrp="1" noChangeAspect="1" noChangeArrowheads="1"/>
          </p:cNvPicPr>
          <p:nvPr>
            <p:ph type="body" idx="1"/>
          </p:nvPr>
        </p:nvPicPr>
        <p:blipFill>
          <a:blip r:embed="rId3" cstate="screen">
            <a:extLst>
              <a:ext uri="{28A0092B-C50C-407E-A947-70E740481C1C}">
                <a14:useLocalDpi xmlns:a14="http://schemas.microsoft.com/office/drawing/2010/main"/>
              </a:ext>
            </a:extLst>
          </a:blip>
          <a:srcRect/>
          <a:stretch>
            <a:fillRect/>
          </a:stretch>
        </p:blipFill>
        <p:spPr>
          <a:xfrm>
            <a:off x="0" y="1351022"/>
            <a:ext cx="4695902" cy="353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Picture 3" descr="Hatching jar incubating white crappie eggs, notice the white eggs in bottom of each jar. " title="Hatching jar"/>
          <p:cNvPicPr>
            <a:picLocks noChangeAspect="1"/>
          </p:cNvPicPr>
          <p:nvPr/>
        </p:nvPicPr>
        <p:blipFill>
          <a:blip r:embed="rId4"/>
          <a:stretch>
            <a:fillRect/>
          </a:stretch>
        </p:blipFill>
        <p:spPr>
          <a:xfrm>
            <a:off x="4695902" y="0"/>
            <a:ext cx="4448098" cy="6400800"/>
          </a:xfrm>
          <a:prstGeom prst="rect">
            <a:avLst/>
          </a:prstGeom>
        </p:spPr>
      </p:pic>
      <p:pic>
        <p:nvPicPr>
          <p:cNvPr id="6" name="Picture 5" descr="Florida Department of Agriculture and Consumer Services Banner">
            <a:extLst>
              <a:ext uri="{FF2B5EF4-FFF2-40B4-BE49-F238E27FC236}">
                <a16:creationId xmlns:a16="http://schemas.microsoft.com/office/drawing/2014/main" id="{402A5EB5-DD9F-4117-9CF8-3BE667E418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1465241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80" name="Rectangle 16"/>
          <p:cNvSpPr>
            <a:spLocks noGrp="1" noChangeArrowheads="1"/>
          </p:cNvSpPr>
          <p:nvPr>
            <p:ph type="title"/>
          </p:nvPr>
        </p:nvSpPr>
        <p:spPr>
          <a:xfrm>
            <a:off x="457200" y="381000"/>
            <a:ext cx="8305800" cy="1143000"/>
          </a:xfrm>
        </p:spPr>
        <p:txBody>
          <a:bodyPr>
            <a:normAutofit/>
          </a:bodyPr>
          <a:lstStyle/>
          <a:p>
            <a:pPr algn="ctr" eaLnBrk="1" hangingPunct="1">
              <a:defRPr/>
            </a:pPr>
            <a:r>
              <a:rPr lang="en-US" dirty="0">
                <a:latin typeface="+mn-lt"/>
              </a:rPr>
              <a:t>Nursery and Growout </a:t>
            </a:r>
            <a:endParaRPr lang="en-US" sz="3600" dirty="0">
              <a:latin typeface="+mn-lt"/>
            </a:endParaRPr>
          </a:p>
        </p:txBody>
      </p:sp>
      <p:sp>
        <p:nvSpPr>
          <p:cNvPr id="31748" name="Text Box 12"/>
          <p:cNvSpPr txBox="1">
            <a:spLocks noChangeArrowheads="1"/>
          </p:cNvSpPr>
          <p:nvPr/>
        </p:nvSpPr>
        <p:spPr bwMode="auto">
          <a:xfrm>
            <a:off x="1905000" y="1869762"/>
            <a:ext cx="1235969" cy="4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a:spcBef>
                <a:spcPct val="0"/>
              </a:spcBef>
              <a:buClrTx/>
              <a:buSzTx/>
              <a:buFontTx/>
              <a:buNone/>
            </a:pPr>
            <a:r>
              <a:rPr lang="en-US" altLang="en-US" sz="2600" dirty="0">
                <a:latin typeface="+mn-lt"/>
              </a:rPr>
              <a:t>TANKS</a:t>
            </a:r>
          </a:p>
        </p:txBody>
      </p:sp>
      <p:sp>
        <p:nvSpPr>
          <p:cNvPr id="31750" name="Text Box 15"/>
          <p:cNvSpPr txBox="1">
            <a:spLocks noChangeArrowheads="1"/>
          </p:cNvSpPr>
          <p:nvPr/>
        </p:nvSpPr>
        <p:spPr bwMode="auto">
          <a:xfrm>
            <a:off x="6360168" y="1869762"/>
            <a:ext cx="1316376" cy="4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a:spcBef>
                <a:spcPct val="0"/>
              </a:spcBef>
              <a:buClrTx/>
              <a:buSzTx/>
              <a:buFontTx/>
              <a:buNone/>
            </a:pPr>
            <a:r>
              <a:rPr lang="en-US" altLang="en-US" sz="2600" dirty="0">
                <a:latin typeface="+mn-lt"/>
              </a:rPr>
              <a:t>PONDS</a:t>
            </a:r>
          </a:p>
        </p:txBody>
      </p:sp>
      <p:pic>
        <p:nvPicPr>
          <p:cNvPr id="2" name="Picture 1" descr="Trough tanks at state fish hatchery" title="Trough tanks at state fish hatchery"/>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362200"/>
            <a:ext cx="4871841" cy="3200400"/>
          </a:xfrm>
          <a:prstGeom prst="rect">
            <a:avLst/>
          </a:prstGeom>
        </p:spPr>
      </p:pic>
      <p:pic>
        <p:nvPicPr>
          <p:cNvPr id="4" name="Picture 3" descr="Aquaculture ponds at fish hatchery are used to grow-out recreational game fish like bluegill and bass. " title="Aquaculture ponds at fish hatchery"/>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4400" y="2362200"/>
            <a:ext cx="4419599" cy="3200400"/>
          </a:xfrm>
          <a:prstGeom prst="rect">
            <a:avLst/>
          </a:prstGeom>
        </p:spPr>
      </p:pic>
      <p:pic>
        <p:nvPicPr>
          <p:cNvPr id="8" name="Picture 7" descr="Florida Department of Agriculture and Consumer Services Banner">
            <a:extLst>
              <a:ext uri="{FF2B5EF4-FFF2-40B4-BE49-F238E27FC236}">
                <a16:creationId xmlns:a16="http://schemas.microsoft.com/office/drawing/2014/main" id="{D651809C-B43A-444B-A3F9-D6FB5DB720F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564404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err="1"/>
              <a:t>Productio</a:t>
            </a:r>
            <a:r>
              <a:rPr lang="en-US" dirty="0"/>
              <a:t> units</a:t>
            </a:r>
          </a:p>
        </p:txBody>
      </p:sp>
      <p:pic>
        <p:nvPicPr>
          <p:cNvPr id="32770" name="Picture 4" descr="Photo of catfish farm ponds, each pond is ~10-30acres!" title="Aerial photo of catfish farm"/>
          <p:cNvPicPr>
            <a:picLocks noGrp="1" noChangeAspect="1" noChangeArrowheads="1"/>
          </p:cNvPicPr>
          <p:nvPr>
            <p:ph sz="half" idx="4294967295"/>
          </p:nvPr>
        </p:nvPicPr>
        <p:blipFill rotWithShape="1">
          <a:blip r:embed="rId3">
            <a:extLst>
              <a:ext uri="{28A0092B-C50C-407E-A947-70E740481C1C}">
                <a14:useLocalDpi xmlns:a14="http://schemas.microsoft.com/office/drawing/2010/main"/>
              </a:ext>
            </a:extLst>
          </a:blip>
          <a:srcRect t="3430" r="6779" b="5955"/>
          <a:stretch/>
        </p:blipFill>
        <p:spPr>
          <a:xfrm>
            <a:off x="619260" y="37196"/>
            <a:ext cx="4054475" cy="2933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13" descr="Rainbow trout hatchery raceways" title="Trout hatcher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64210" y="0"/>
            <a:ext cx="3756085" cy="285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14"/>
          <p:cNvSpPr txBox="1">
            <a:spLocks noChangeArrowheads="1"/>
          </p:cNvSpPr>
          <p:nvPr/>
        </p:nvSpPr>
        <p:spPr bwMode="auto">
          <a:xfrm>
            <a:off x="2053205" y="58874"/>
            <a:ext cx="1146458" cy="4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a:spcBef>
                <a:spcPct val="0"/>
              </a:spcBef>
              <a:buClrTx/>
              <a:buSzTx/>
              <a:buFontTx/>
              <a:buNone/>
            </a:pPr>
            <a:r>
              <a:rPr lang="en-US" altLang="en-US" sz="2600" dirty="0">
                <a:solidFill>
                  <a:schemeClr val="bg1"/>
                </a:solidFill>
                <a:latin typeface="+mn-lt"/>
              </a:rPr>
              <a:t>POND</a:t>
            </a:r>
          </a:p>
        </p:txBody>
      </p:sp>
      <p:sp>
        <p:nvSpPr>
          <p:cNvPr id="32773" name="Text Box 15"/>
          <p:cNvSpPr txBox="1">
            <a:spLocks noChangeArrowheads="1"/>
          </p:cNvSpPr>
          <p:nvPr/>
        </p:nvSpPr>
        <p:spPr bwMode="auto">
          <a:xfrm>
            <a:off x="5829494" y="0"/>
            <a:ext cx="1724116" cy="4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a:spcBef>
                <a:spcPct val="0"/>
              </a:spcBef>
              <a:buClrTx/>
              <a:buSzTx/>
              <a:buFontTx/>
              <a:buNone/>
            </a:pPr>
            <a:r>
              <a:rPr lang="en-US" altLang="en-US" sz="2600" dirty="0">
                <a:latin typeface="+mn-lt"/>
              </a:rPr>
              <a:t>RACEWAY</a:t>
            </a:r>
          </a:p>
        </p:txBody>
      </p:sp>
      <p:sp>
        <p:nvSpPr>
          <p:cNvPr id="32774" name="Text Box 16"/>
          <p:cNvSpPr txBox="1">
            <a:spLocks noChangeArrowheads="1"/>
          </p:cNvSpPr>
          <p:nvPr/>
        </p:nvSpPr>
        <p:spPr bwMode="auto">
          <a:xfrm>
            <a:off x="2879726" y="4267200"/>
            <a:ext cx="1014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5" tIns="45718" rIns="91435" bIns="45718">
            <a:spAutoFit/>
          </a:bodyPr>
          <a:lstStyle>
            <a:lvl1pPr>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a:spcBef>
                <a:spcPct val="0"/>
              </a:spcBef>
              <a:buClrTx/>
              <a:buSzTx/>
              <a:buFontTx/>
              <a:buNone/>
            </a:pPr>
            <a:r>
              <a:rPr lang="en-US" altLang="en-US" sz="2400">
                <a:solidFill>
                  <a:schemeClr val="bg2"/>
                </a:solidFill>
                <a:latin typeface="Times New Roman" pitchFamily="18" charset="0"/>
              </a:rPr>
              <a:t>CAGE</a:t>
            </a:r>
          </a:p>
        </p:txBody>
      </p:sp>
      <p:pic>
        <p:nvPicPr>
          <p:cNvPr id="32775" name="Picture 18" descr="Salmon are produced in sea pens, notice the farmer tossing feed and the salmon feeding at the top of the water. " title="Salmon sea pen"/>
          <p:cNvPicPr>
            <a:picLocks noChangeAspect="1" noChangeArrowheads="1"/>
          </p:cNvPicPr>
          <p:nvPr/>
        </p:nvPicPr>
        <p:blipFill rotWithShape="1">
          <a:blip r:embed="rId8">
            <a:extLst>
              <a:ext uri="{28A0092B-C50C-407E-A947-70E740481C1C}">
                <a14:useLocalDpi xmlns:a14="http://schemas.microsoft.com/office/drawing/2010/main"/>
              </a:ext>
            </a:extLst>
          </a:blip>
          <a:srcRect t="8529"/>
          <a:stretch/>
        </p:blipFill>
        <p:spPr bwMode="auto">
          <a:xfrm>
            <a:off x="609600" y="2851454"/>
            <a:ext cx="4054610" cy="2748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6" name="Text Box 19"/>
          <p:cNvSpPr txBox="1">
            <a:spLocks noChangeArrowheads="1"/>
          </p:cNvSpPr>
          <p:nvPr/>
        </p:nvSpPr>
        <p:spPr bwMode="auto">
          <a:xfrm>
            <a:off x="1884986" y="2851455"/>
            <a:ext cx="1482896" cy="4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a:spcBef>
                <a:spcPct val="0"/>
              </a:spcBef>
              <a:buClrTx/>
              <a:buSzTx/>
              <a:buFontTx/>
              <a:buNone/>
            </a:pPr>
            <a:r>
              <a:rPr lang="en-US" altLang="en-US" sz="2600" dirty="0">
                <a:latin typeface="+mn-lt"/>
              </a:rPr>
              <a:t>SEA PEN</a:t>
            </a:r>
          </a:p>
        </p:txBody>
      </p:sp>
      <p:pic>
        <p:nvPicPr>
          <p:cNvPr id="2" name="Picture 1" descr="Reciculating tanks like these are used to produce food fish such as tilapia. " title="Riciculating tank farm"/>
          <p:cNvPicPr>
            <a:picLocks noChangeAspect="1"/>
          </p:cNvPicPr>
          <p:nvPr/>
        </p:nvPicPr>
        <p:blipFill rotWithShape="1">
          <a:blip r:embed="rId9">
            <a:extLst>
              <a:ext uri="{28A0092B-C50C-407E-A947-70E740481C1C}">
                <a14:useLocalDpi xmlns:a14="http://schemas.microsoft.com/office/drawing/2010/main" val="0"/>
              </a:ext>
            </a:extLst>
          </a:blip>
          <a:srcRect l="1133" t="12778" r="16390" b="13889"/>
          <a:stretch/>
        </p:blipFill>
        <p:spPr>
          <a:xfrm>
            <a:off x="4664209" y="2851454"/>
            <a:ext cx="3756085" cy="2759764"/>
          </a:xfrm>
          <a:prstGeom prst="rect">
            <a:avLst/>
          </a:prstGeom>
        </p:spPr>
      </p:pic>
      <p:sp>
        <p:nvSpPr>
          <p:cNvPr id="12" name="Text Box 15"/>
          <p:cNvSpPr txBox="1">
            <a:spLocks noChangeArrowheads="1"/>
          </p:cNvSpPr>
          <p:nvPr/>
        </p:nvSpPr>
        <p:spPr bwMode="auto">
          <a:xfrm>
            <a:off x="5930071" y="2851455"/>
            <a:ext cx="1066051" cy="4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a:spcBef>
                <a:spcPct val="0"/>
              </a:spcBef>
              <a:buClrTx/>
              <a:buSzTx/>
              <a:buFontTx/>
              <a:buNone/>
            </a:pPr>
            <a:r>
              <a:rPr lang="en-US" altLang="en-US" sz="2600" dirty="0">
                <a:solidFill>
                  <a:schemeClr val="bg1"/>
                </a:solidFill>
                <a:latin typeface="+mn-lt"/>
              </a:rPr>
              <a:t>TANK</a:t>
            </a:r>
          </a:p>
        </p:txBody>
      </p:sp>
      <p:pic>
        <p:nvPicPr>
          <p:cNvPr id="13" name="Picture 12" descr="Florida Department of Agriculture and Consumer Services Banner">
            <a:extLst>
              <a:ext uri="{FF2B5EF4-FFF2-40B4-BE49-F238E27FC236}">
                <a16:creationId xmlns:a16="http://schemas.microsoft.com/office/drawing/2014/main" id="{79A087DF-2A36-411C-BFF0-97F0F1C5687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00845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title="Submerged land lease for shellfish aquaculture"/>
          <p:cNvPicPr>
            <a:picLocks noChangeAspect="1"/>
          </p:cNvPicPr>
          <p:nvPr/>
        </p:nvPicPr>
        <p:blipFill rotWithShape="1">
          <a:blip r:embed="rId3" cstate="print">
            <a:extLst>
              <a:ext uri="{28A0092B-C50C-407E-A947-70E740481C1C}">
                <a14:useLocalDpi xmlns:a14="http://schemas.microsoft.com/office/drawing/2010/main" val="0"/>
              </a:ext>
            </a:extLst>
          </a:blip>
          <a:srcRect l="2081" t="1110" r="4435"/>
          <a:stretch/>
        </p:blipFill>
        <p:spPr>
          <a:xfrm>
            <a:off x="4378271" y="-16654"/>
            <a:ext cx="3746833" cy="2982192"/>
          </a:xfrm>
          <a:prstGeom prst="rect">
            <a:avLst/>
          </a:prstGeom>
        </p:spPr>
      </p:pic>
      <p:sp>
        <p:nvSpPr>
          <p:cNvPr id="32772" name="Text Box 14"/>
          <p:cNvSpPr txBox="1">
            <a:spLocks noChangeArrowheads="1"/>
          </p:cNvSpPr>
          <p:nvPr/>
        </p:nvSpPr>
        <p:spPr bwMode="auto">
          <a:xfrm>
            <a:off x="1854200" y="487961"/>
            <a:ext cx="896389" cy="4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4"/>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5"/>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6"/>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9pPr>
          </a:lstStyle>
          <a:p>
            <a:pPr>
              <a:spcBef>
                <a:spcPct val="0"/>
              </a:spcBef>
              <a:buClrTx/>
              <a:buSzTx/>
              <a:buFontTx/>
              <a:buNone/>
            </a:pPr>
            <a:r>
              <a:rPr lang="en-US" altLang="en-US" sz="2600" dirty="0">
                <a:solidFill>
                  <a:schemeClr val="bg1"/>
                </a:solidFill>
                <a:latin typeface="+mn-lt"/>
              </a:rPr>
              <a:t>PON</a:t>
            </a:r>
          </a:p>
        </p:txBody>
      </p:sp>
      <p:pic>
        <p:nvPicPr>
          <p:cNvPr id="6" name="Picture 5" descr="Farmer cleans his floating oyster baskets. " title="Floating oyster basket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1000" y="2724524"/>
            <a:ext cx="3924579" cy="2761876"/>
          </a:xfrm>
          <a:prstGeom prst="rect">
            <a:avLst/>
          </a:prstGeom>
        </p:spPr>
      </p:pic>
      <p:pic>
        <p:nvPicPr>
          <p:cNvPr id="4" name="Picture 3" descr="Long line oyster culture basket" title="Long line oyster culture basket"/>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2000" y="12304"/>
            <a:ext cx="3746833" cy="2953234"/>
          </a:xfrm>
          <a:prstGeom prst="rect">
            <a:avLst/>
          </a:prstGeom>
        </p:spPr>
      </p:pic>
      <p:pic>
        <p:nvPicPr>
          <p:cNvPr id="3" name="Picture 2" descr="Clams farmers place clam bags on boat to sell to processor. " title="Clams harvest boat"/>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2000" y="2724524"/>
            <a:ext cx="3746834" cy="2761876"/>
          </a:xfrm>
          <a:prstGeom prst="rect">
            <a:avLst/>
          </a:prstGeom>
        </p:spPr>
      </p:pic>
      <p:sp>
        <p:nvSpPr>
          <p:cNvPr id="32773" name="Text Box 15"/>
          <p:cNvSpPr txBox="1">
            <a:spLocks noChangeArrowheads="1"/>
          </p:cNvSpPr>
          <p:nvPr/>
        </p:nvSpPr>
        <p:spPr bwMode="auto">
          <a:xfrm>
            <a:off x="1066800" y="2133600"/>
            <a:ext cx="7197170" cy="4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5" tIns="45718" rIns="91435" bIns="45718">
            <a:spAutoFit/>
          </a:bodyPr>
          <a:lstStyle>
            <a:lvl1pPr>
              <a:spcBef>
                <a:spcPct val="20000"/>
              </a:spcBef>
              <a:buClr>
                <a:schemeClr val="hlink"/>
              </a:buClr>
              <a:buSzPct val="90000"/>
              <a:buFont typeface="Wingdings" pitchFamily="2" charset="2"/>
              <a:buBlip>
                <a:blip r:embed="rId4"/>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5"/>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6"/>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9pPr>
          </a:lstStyle>
          <a:p>
            <a:pPr>
              <a:spcBef>
                <a:spcPct val="0"/>
              </a:spcBef>
              <a:buClrTx/>
              <a:buSzTx/>
              <a:buFontTx/>
              <a:buNone/>
            </a:pPr>
            <a:r>
              <a:rPr lang="en-US" altLang="en-US" sz="2600" dirty="0">
                <a:solidFill>
                  <a:schemeClr val="bg1"/>
                </a:solidFill>
                <a:latin typeface="+mn-lt"/>
              </a:rPr>
              <a:t>SHELLFISH AQUACULTURE IN OPEN WATER</a:t>
            </a:r>
          </a:p>
        </p:txBody>
      </p:sp>
      <p:sp>
        <p:nvSpPr>
          <p:cNvPr id="2" name="TextBox 1"/>
          <p:cNvSpPr txBox="1"/>
          <p:nvPr/>
        </p:nvSpPr>
        <p:spPr>
          <a:xfrm>
            <a:off x="750570" y="5293813"/>
            <a:ext cx="4495800" cy="215444"/>
          </a:xfrm>
          <a:prstGeom prst="rect">
            <a:avLst/>
          </a:prstGeom>
          <a:noFill/>
        </p:spPr>
        <p:txBody>
          <a:bodyPr wrap="square" rtlCol="0">
            <a:spAutoFit/>
          </a:bodyPr>
          <a:lstStyle/>
          <a:p>
            <a:r>
              <a:rPr lang="en-US" sz="800" dirty="0">
                <a:solidFill>
                  <a:schemeClr val="bg1"/>
                </a:solidFill>
              </a:rPr>
              <a:t>Photo credit: University of Florida IFAS Shellfish Aquaculture Extension</a:t>
            </a:r>
          </a:p>
        </p:txBody>
      </p:sp>
      <p:sp>
        <p:nvSpPr>
          <p:cNvPr id="7" name="Title 6" hidden="1"/>
          <p:cNvSpPr>
            <a:spLocks noGrp="1"/>
          </p:cNvSpPr>
          <p:nvPr>
            <p:ph type="title"/>
          </p:nvPr>
        </p:nvSpPr>
        <p:spPr/>
        <p:txBody>
          <a:bodyPr>
            <a:normAutofit fontScale="90000"/>
          </a:bodyPr>
          <a:lstStyle/>
          <a:p>
            <a:r>
              <a:rPr lang="en-US" altLang="en-US" sz="5400" dirty="0">
                <a:solidFill>
                  <a:schemeClr val="bg1"/>
                </a:solidFill>
              </a:rPr>
              <a:t>SHELLFISH AQUACULTURE IN OPEN WATER</a:t>
            </a:r>
            <a:br>
              <a:rPr lang="en-US" altLang="en-US" sz="5400" dirty="0">
                <a:solidFill>
                  <a:schemeClr val="bg1"/>
                </a:solidFill>
              </a:rPr>
            </a:br>
            <a:endParaRPr lang="en-US" dirty="0"/>
          </a:p>
        </p:txBody>
      </p:sp>
      <p:pic>
        <p:nvPicPr>
          <p:cNvPr id="11" name="Picture 10" descr="Florida Department of Agriculture and Consumer Services Banner">
            <a:extLst>
              <a:ext uri="{FF2B5EF4-FFF2-40B4-BE49-F238E27FC236}">
                <a16:creationId xmlns:a16="http://schemas.microsoft.com/office/drawing/2014/main" id="{3CE55C19-C769-4485-AE30-8CBBB3CF44E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625235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8" descr="SCUBA divers inspect large underwater aquaculture cage. " title="Underwater offshore marine fish c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4572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9" descr="inside view of submerged aquaculture cage" title="inside view of submerged aquaculture cag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72000" y="0"/>
            <a:ext cx="4572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ext Box 10"/>
          <p:cNvSpPr txBox="1">
            <a:spLocks noChangeArrowheads="1"/>
          </p:cNvSpPr>
          <p:nvPr/>
        </p:nvSpPr>
        <p:spPr bwMode="auto">
          <a:xfrm>
            <a:off x="123991" y="2971800"/>
            <a:ext cx="4428959" cy="4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a:spcBef>
                <a:spcPct val="0"/>
              </a:spcBef>
              <a:buClrTx/>
              <a:buSzTx/>
              <a:buFontTx/>
              <a:buNone/>
            </a:pPr>
            <a:r>
              <a:rPr lang="en-US" altLang="en-US" sz="2600" dirty="0">
                <a:solidFill>
                  <a:schemeClr val="bg1"/>
                </a:solidFill>
                <a:latin typeface="+mn-lt"/>
              </a:rPr>
              <a:t>OFFSHORE CAGE CULTURE</a:t>
            </a:r>
          </a:p>
        </p:txBody>
      </p:sp>
      <p:pic>
        <p:nvPicPr>
          <p:cNvPr id="2" name="Picture 1" descr="Farmers feed large salmon sea pen. " title="Farmers feed large salmon sea pen. "/>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62100" y="3581400"/>
            <a:ext cx="6019800" cy="2458085"/>
          </a:xfrm>
          <a:prstGeom prst="rect">
            <a:avLst/>
          </a:prstGeom>
        </p:spPr>
      </p:pic>
      <p:sp>
        <p:nvSpPr>
          <p:cNvPr id="3" name="TextBox 2"/>
          <p:cNvSpPr txBox="1"/>
          <p:nvPr/>
        </p:nvSpPr>
        <p:spPr>
          <a:xfrm>
            <a:off x="5943600" y="5824190"/>
            <a:ext cx="4495800" cy="200055"/>
          </a:xfrm>
          <a:prstGeom prst="rect">
            <a:avLst/>
          </a:prstGeom>
          <a:noFill/>
        </p:spPr>
        <p:txBody>
          <a:bodyPr wrap="square" rtlCol="0">
            <a:spAutoFit/>
          </a:bodyPr>
          <a:lstStyle/>
          <a:p>
            <a:r>
              <a:rPr lang="en-US" sz="700" dirty="0">
                <a:solidFill>
                  <a:schemeClr val="bg1"/>
                </a:solidFill>
              </a:rPr>
              <a:t>Photo credit: Monterey bay Aquarium</a:t>
            </a:r>
          </a:p>
        </p:txBody>
      </p:sp>
      <p:sp>
        <p:nvSpPr>
          <p:cNvPr id="4" name="Title 3" hidden="1"/>
          <p:cNvSpPr>
            <a:spLocks noGrp="1"/>
          </p:cNvSpPr>
          <p:nvPr>
            <p:ph type="title"/>
          </p:nvPr>
        </p:nvSpPr>
        <p:spPr/>
        <p:txBody>
          <a:bodyPr/>
          <a:lstStyle/>
          <a:p>
            <a:r>
              <a:rPr lang="en-US" dirty="0"/>
              <a:t>Offshore cage culture</a:t>
            </a:r>
          </a:p>
        </p:txBody>
      </p:sp>
      <p:pic>
        <p:nvPicPr>
          <p:cNvPr id="9" name="Picture 8" descr="Florida Department of Agriculture and Consumer Services Banner">
            <a:extLst>
              <a:ext uri="{FF2B5EF4-FFF2-40B4-BE49-F238E27FC236}">
                <a16:creationId xmlns:a16="http://schemas.microsoft.com/office/drawing/2014/main" id="{6DBBBA31-E20E-4EC2-88EC-818159589F7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093215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Text Box 10"/>
          <p:cNvSpPr txBox="1">
            <a:spLocks noChangeArrowheads="1"/>
          </p:cNvSpPr>
          <p:nvPr/>
        </p:nvSpPr>
        <p:spPr bwMode="auto">
          <a:xfrm>
            <a:off x="1007180" y="1477344"/>
            <a:ext cx="7772400" cy="156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5" tIns="45718" rIns="91435" bIns="45718">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marL="457200" indent="-457200">
              <a:spcBef>
                <a:spcPct val="0"/>
              </a:spcBef>
              <a:buClr>
                <a:srgbClr val="00B0F0"/>
              </a:buClr>
              <a:buSzTx/>
              <a:buFont typeface="Arial" panose="020B0604020202020204" pitchFamily="34" charset="0"/>
              <a:buChar char="•"/>
            </a:pPr>
            <a:r>
              <a:rPr lang="en-US" altLang="en-US" sz="2400" dirty="0">
                <a:latin typeface="Constantia" panose="02030602050306030303" pitchFamily="18" charset="0"/>
              </a:rPr>
              <a:t>Aquatic organisms commonly used as vertebrate models for a wide-variety of medial research.</a:t>
            </a:r>
            <a:endParaRPr lang="en-US" altLang="en-US" sz="2000" dirty="0">
              <a:latin typeface="Constantia" panose="02030602050306030303" pitchFamily="18" charset="0"/>
            </a:endParaRPr>
          </a:p>
          <a:p>
            <a:pPr marL="457200" indent="-457200">
              <a:spcBef>
                <a:spcPct val="0"/>
              </a:spcBef>
              <a:buClr>
                <a:srgbClr val="00B0F0"/>
              </a:buClr>
              <a:buSzTx/>
              <a:buFont typeface="Arial" panose="020B0604020202020204" pitchFamily="34" charset="0"/>
              <a:buChar char="•"/>
            </a:pPr>
            <a:endParaRPr lang="en-US" altLang="en-US" sz="2400" dirty="0">
              <a:latin typeface="Constantia" panose="02030602050306030303" pitchFamily="18" charset="0"/>
            </a:endParaRPr>
          </a:p>
          <a:p>
            <a:pPr marL="457200" indent="-457200">
              <a:spcBef>
                <a:spcPct val="0"/>
              </a:spcBef>
              <a:buClr>
                <a:srgbClr val="00B0F0"/>
              </a:buClr>
              <a:buSzTx/>
              <a:buFont typeface="Arial" panose="020B0604020202020204" pitchFamily="34" charset="0"/>
              <a:buChar char="•"/>
            </a:pPr>
            <a:r>
              <a:rPr lang="en-US" altLang="en-US" sz="2400" dirty="0">
                <a:latin typeface="Constantia" panose="02030602050306030303" pitchFamily="18" charset="0"/>
              </a:rPr>
              <a:t>Genomes mapped, enabling gene function studies.</a:t>
            </a:r>
          </a:p>
        </p:txBody>
      </p:sp>
      <p:sp>
        <p:nvSpPr>
          <p:cNvPr id="2" name="TextBox 1"/>
          <p:cNvSpPr txBox="1"/>
          <p:nvPr/>
        </p:nvSpPr>
        <p:spPr>
          <a:xfrm>
            <a:off x="1066800" y="696639"/>
            <a:ext cx="7653160" cy="707886"/>
          </a:xfrm>
          <a:prstGeom prst="rect">
            <a:avLst/>
          </a:prstGeom>
          <a:noFill/>
        </p:spPr>
        <p:txBody>
          <a:bodyPr wrap="square" rtlCol="0">
            <a:spAutoFit/>
          </a:bodyPr>
          <a:lstStyle/>
          <a:p>
            <a:pPr algn="ctr">
              <a:spcBef>
                <a:spcPct val="0"/>
              </a:spcBef>
              <a:buClrTx/>
              <a:buSzTx/>
              <a:buFontTx/>
              <a:buNone/>
            </a:pPr>
            <a:r>
              <a:rPr lang="en-US" altLang="en-US" sz="4000" dirty="0">
                <a:solidFill>
                  <a:schemeClr val="tx2"/>
                </a:solidFill>
                <a:latin typeface="Constantia" panose="02030602050306030303" pitchFamily="18" charset="0"/>
              </a:rPr>
              <a:t>Medical Research </a:t>
            </a:r>
          </a:p>
        </p:txBody>
      </p:sp>
      <p:grpSp>
        <p:nvGrpSpPr>
          <p:cNvPr id="9" name="Group 8" title="Medical aquaculture research system and common species. "/>
          <p:cNvGrpSpPr/>
          <p:nvPr/>
        </p:nvGrpSpPr>
        <p:grpSpPr>
          <a:xfrm>
            <a:off x="228600" y="2971800"/>
            <a:ext cx="8282511" cy="2807145"/>
            <a:chOff x="-114300" y="3410712"/>
            <a:chExt cx="9273111" cy="3447289"/>
          </a:xfrm>
        </p:grpSpPr>
        <p:pic>
          <p:nvPicPr>
            <p:cNvPr id="10" name="Picture 4" descr="zebrafish" title="zebrafish"/>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580687" y="3410712"/>
              <a:ext cx="2838913" cy="1732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6"/>
            <p:cNvSpPr txBox="1">
              <a:spLocks noChangeArrowheads="1"/>
            </p:cNvSpPr>
            <p:nvPr/>
          </p:nvSpPr>
          <p:spPr bwMode="auto">
            <a:xfrm>
              <a:off x="-114300" y="3927547"/>
              <a:ext cx="1905000" cy="707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5" tIns="45718" rIns="91435" bIns="45718">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algn="ctr">
                <a:spcBef>
                  <a:spcPct val="0"/>
                </a:spcBef>
                <a:buClrTx/>
                <a:buSzTx/>
                <a:buFontTx/>
                <a:buNone/>
              </a:pPr>
              <a:r>
                <a:rPr lang="en-US" altLang="en-US" sz="2000" i="1" dirty="0">
                  <a:latin typeface="+mn-lt"/>
                </a:rPr>
                <a:t>Danio </a:t>
              </a:r>
              <a:r>
                <a:rPr lang="en-US" altLang="en-US" sz="2000" i="1" dirty="0" err="1">
                  <a:latin typeface="+mn-lt"/>
                </a:rPr>
                <a:t>rerio</a:t>
              </a:r>
              <a:r>
                <a:rPr lang="en-US" altLang="en-US" sz="2000" dirty="0">
                  <a:latin typeface="+mn-lt"/>
                </a:rPr>
                <a:t>       zebrafish</a:t>
              </a:r>
            </a:p>
          </p:txBody>
        </p:sp>
        <p:pic>
          <p:nvPicPr>
            <p:cNvPr id="12" name="Picture 8" descr="Japanese medaka" title="medaka"/>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133600" y="5143501"/>
              <a:ext cx="228600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9"/>
            <p:cNvSpPr txBox="1">
              <a:spLocks noChangeArrowheads="1"/>
            </p:cNvSpPr>
            <p:nvPr/>
          </p:nvSpPr>
          <p:spPr bwMode="auto">
            <a:xfrm>
              <a:off x="225081" y="5642047"/>
              <a:ext cx="1829722" cy="707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algn="ctr">
                <a:spcBef>
                  <a:spcPct val="0"/>
                </a:spcBef>
                <a:buClrTx/>
                <a:buSzTx/>
                <a:buFontTx/>
                <a:buNone/>
              </a:pPr>
              <a:r>
                <a:rPr lang="en-US" altLang="en-US" sz="2000" i="1" dirty="0" err="1">
                  <a:latin typeface="+mn-lt"/>
                </a:rPr>
                <a:t>Oryzias</a:t>
              </a:r>
              <a:r>
                <a:rPr lang="en-US" altLang="en-US" sz="2000" i="1" dirty="0">
                  <a:latin typeface="+mn-lt"/>
                </a:rPr>
                <a:t> </a:t>
              </a:r>
              <a:r>
                <a:rPr lang="en-US" altLang="en-US" sz="2000" i="1" dirty="0" err="1">
                  <a:latin typeface="+mn-lt"/>
                </a:rPr>
                <a:t>latipes</a:t>
              </a:r>
              <a:endParaRPr lang="en-US" altLang="en-US" sz="2000" i="1" dirty="0">
                <a:latin typeface="+mn-lt"/>
              </a:endParaRPr>
            </a:p>
            <a:p>
              <a:pPr algn="ctr">
                <a:spcBef>
                  <a:spcPct val="0"/>
                </a:spcBef>
                <a:buClrTx/>
                <a:buSzTx/>
                <a:buFontTx/>
                <a:buNone/>
              </a:pPr>
              <a:r>
                <a:rPr lang="en-US" altLang="en-US" sz="2000" dirty="0" err="1">
                  <a:latin typeface="+mn-lt"/>
                </a:rPr>
                <a:t>medaka</a:t>
              </a:r>
              <a:endParaRPr lang="en-US" altLang="en-US" sz="2000" dirty="0">
                <a:latin typeface="+mn-lt"/>
              </a:endParaRPr>
            </a:p>
          </p:txBody>
        </p:sp>
        <p:pic>
          <p:nvPicPr>
            <p:cNvPr id="14" name="Picture 13" descr="Medial research tank system, notice the hundreds of tiny tanks that are used for replicated experiments with fish. " title="Recirculating research system"/>
            <p:cNvPicPr>
              <a:picLocks noChangeAspect="1"/>
            </p:cNvPicPr>
            <p:nvPr/>
          </p:nvPicPr>
          <p:blipFill rotWithShape="1">
            <a:blip r:embed="rId8">
              <a:extLst>
                <a:ext uri="{28A0092B-C50C-407E-A947-70E740481C1C}">
                  <a14:useLocalDpi xmlns:a14="http://schemas.microsoft.com/office/drawing/2010/main" val="0"/>
                </a:ext>
              </a:extLst>
            </a:blip>
            <a:srcRect l="3116"/>
            <a:stretch/>
          </p:blipFill>
          <p:spPr>
            <a:xfrm>
              <a:off x="4419600" y="3410712"/>
              <a:ext cx="4739211" cy="3447289"/>
            </a:xfrm>
            <a:prstGeom prst="rect">
              <a:avLst/>
            </a:prstGeom>
          </p:spPr>
        </p:pic>
      </p:grpSp>
      <p:sp>
        <p:nvSpPr>
          <p:cNvPr id="3" name="Title 2" hidden="1"/>
          <p:cNvSpPr>
            <a:spLocks noGrp="1"/>
          </p:cNvSpPr>
          <p:nvPr>
            <p:ph type="title"/>
          </p:nvPr>
        </p:nvSpPr>
        <p:spPr/>
        <p:txBody>
          <a:bodyPr>
            <a:normAutofit fontScale="90000"/>
          </a:bodyPr>
          <a:lstStyle/>
          <a:p>
            <a:r>
              <a:rPr lang="en-US" altLang="en-US" sz="5400" dirty="0">
                <a:latin typeface="Constantia" panose="02030602050306030303" pitchFamily="18" charset="0"/>
              </a:rPr>
              <a:t>Medical Research </a:t>
            </a:r>
            <a:br>
              <a:rPr lang="en-US" altLang="en-US" sz="5400" dirty="0">
                <a:latin typeface="Constantia" panose="02030602050306030303" pitchFamily="18" charset="0"/>
              </a:rPr>
            </a:br>
            <a:endParaRPr lang="en-US" dirty="0"/>
          </a:p>
        </p:txBody>
      </p:sp>
      <p:pic>
        <p:nvPicPr>
          <p:cNvPr id="16" name="Picture 15" descr="Florida Department of Agriculture and Consumer Services Banner">
            <a:extLst>
              <a:ext uri="{FF2B5EF4-FFF2-40B4-BE49-F238E27FC236}">
                <a16:creationId xmlns:a16="http://schemas.microsoft.com/office/drawing/2014/main" id="{54CB3097-D131-43EC-96EB-8C1EF937F09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336030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quaponics culture raceway" title="Aquaponics culture raceway"/>
          <p:cNvPicPr>
            <a:picLocks noChangeAspect="1" noChangeArrowheads="1"/>
          </p:cNvPicPr>
          <p:nvPr/>
        </p:nvPicPr>
        <p:blipFill rotWithShape="1">
          <a:blip r:embed="rId3">
            <a:extLst>
              <a:ext uri="{28A0092B-C50C-407E-A947-70E740481C1C}">
                <a14:useLocalDpi xmlns:a14="http://schemas.microsoft.com/office/drawing/2010/main"/>
              </a:ext>
            </a:extLst>
          </a:blip>
          <a:srcRect l="1818" t="3703" r="1818" b="1852"/>
          <a:stretch/>
        </p:blipFill>
        <p:spPr bwMode="auto">
          <a:xfrm>
            <a:off x="1523996" y="1620364"/>
            <a:ext cx="1862095" cy="1791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descr="Lettuce grows in aquaponics system" title="Lettuce grows in aquaponics system"/>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52799" y="1631779"/>
            <a:ext cx="1755690" cy="1802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Rectangle 6"/>
          <p:cNvSpPr>
            <a:spLocks noChangeArrowheads="1"/>
          </p:cNvSpPr>
          <p:nvPr/>
        </p:nvSpPr>
        <p:spPr bwMode="auto">
          <a:xfrm>
            <a:off x="472047" y="887769"/>
            <a:ext cx="8517193" cy="584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algn="ctr">
              <a:spcBef>
                <a:spcPct val="0"/>
              </a:spcBef>
              <a:buClrTx/>
              <a:buSzTx/>
              <a:buFontTx/>
              <a:buNone/>
            </a:pPr>
            <a:r>
              <a:rPr lang="en-US" altLang="en-US" dirty="0">
                <a:solidFill>
                  <a:schemeClr val="tx2"/>
                </a:solidFill>
                <a:latin typeface="+mn-lt"/>
              </a:rPr>
              <a:t>Indoor fish culture+ hydroponics = Aquaponics</a:t>
            </a:r>
          </a:p>
        </p:txBody>
      </p:sp>
      <p:pic>
        <p:nvPicPr>
          <p:cNvPr id="3" name="Picture 2" descr="Lettuce grows in aquaponics system" title="Lettuce grows in aquaponics system"/>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75197" y="1620364"/>
            <a:ext cx="3068803" cy="1804358"/>
          </a:xfrm>
          <a:prstGeom prst="rect">
            <a:avLst/>
          </a:prstGeom>
        </p:spPr>
      </p:pic>
      <p:pic>
        <p:nvPicPr>
          <p:cNvPr id="2" name="Picture 1" descr="A variety of plants grow in large aquaponics system with tilapia culture tank. " title="Aquaponics greenhous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23996" y="3352800"/>
            <a:ext cx="7620004" cy="3064991"/>
          </a:xfrm>
          <a:prstGeom prst="rect">
            <a:avLst/>
          </a:prstGeom>
        </p:spPr>
      </p:pic>
      <p:sp>
        <p:nvSpPr>
          <p:cNvPr id="4" name="Title 3" hidden="1"/>
          <p:cNvSpPr>
            <a:spLocks noGrp="1"/>
          </p:cNvSpPr>
          <p:nvPr>
            <p:ph type="title"/>
          </p:nvPr>
        </p:nvSpPr>
        <p:spPr/>
        <p:txBody>
          <a:bodyPr/>
          <a:lstStyle/>
          <a:p>
            <a:r>
              <a:rPr lang="en-US" dirty="0"/>
              <a:t>Aquaponics</a:t>
            </a:r>
          </a:p>
        </p:txBody>
      </p:sp>
      <p:pic>
        <p:nvPicPr>
          <p:cNvPr id="9" name="Picture 8" descr="Florida Department of Agriculture and Consumer Services Banner">
            <a:extLst>
              <a:ext uri="{FF2B5EF4-FFF2-40B4-BE49-F238E27FC236}">
                <a16:creationId xmlns:a16="http://schemas.microsoft.com/office/drawing/2014/main" id="{CBB1A686-5A7A-449B-8313-ABE0D1EB24F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609238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6"/>
          <p:cNvSpPr>
            <a:spLocks noChangeArrowheads="1"/>
          </p:cNvSpPr>
          <p:nvPr/>
        </p:nvSpPr>
        <p:spPr bwMode="auto">
          <a:xfrm>
            <a:off x="865291" y="754442"/>
            <a:ext cx="7404709" cy="707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5" tIns="45718" rIns="91435" bIns="45718">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a:spcBef>
                <a:spcPct val="0"/>
              </a:spcBef>
              <a:buClrTx/>
              <a:buSzTx/>
              <a:buFontTx/>
              <a:buNone/>
            </a:pPr>
            <a:r>
              <a:rPr lang="en-US" altLang="en-US" sz="4000" dirty="0">
                <a:solidFill>
                  <a:schemeClr val="tx2"/>
                </a:solidFill>
                <a:latin typeface="+mn-lt"/>
              </a:rPr>
              <a:t>Harvest and Transport to Market</a:t>
            </a:r>
          </a:p>
        </p:txBody>
      </p:sp>
      <p:grpSp>
        <p:nvGrpSpPr>
          <p:cNvPr id="6" name="Group 5" descr="Farmers harvest catfish on boat" title="Farmers harvest catfish on boat"/>
          <p:cNvGrpSpPr/>
          <p:nvPr/>
        </p:nvGrpSpPr>
        <p:grpSpPr>
          <a:xfrm>
            <a:off x="762000" y="1752600"/>
            <a:ext cx="5314151" cy="3844637"/>
            <a:chOff x="762000" y="1752600"/>
            <a:chExt cx="5314151" cy="3844637"/>
          </a:xfrm>
        </p:grpSpPr>
        <p:pic>
          <p:nvPicPr>
            <p:cNvPr id="3" name="Picture 2" title="Harvesting catfish from boat"/>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000" y="1752600"/>
              <a:ext cx="4679317" cy="3844637"/>
            </a:xfrm>
            <a:prstGeom prst="rect">
              <a:avLst/>
            </a:prstGeom>
          </p:spPr>
        </p:pic>
        <p:sp>
          <p:nvSpPr>
            <p:cNvPr id="8" name="TextBox 7"/>
            <p:cNvSpPr txBox="1"/>
            <p:nvPr/>
          </p:nvSpPr>
          <p:spPr>
            <a:xfrm>
              <a:off x="3713951" y="5412571"/>
              <a:ext cx="2362200" cy="184666"/>
            </a:xfrm>
            <a:prstGeom prst="rect">
              <a:avLst/>
            </a:prstGeom>
            <a:noFill/>
          </p:spPr>
          <p:txBody>
            <a:bodyPr wrap="square" rtlCol="0">
              <a:spAutoFit/>
            </a:bodyPr>
            <a:lstStyle/>
            <a:p>
              <a:r>
                <a:rPr lang="en-US" sz="600" dirty="0">
                  <a:solidFill>
                    <a:schemeClr val="bg1"/>
                  </a:solidFill>
                </a:rPr>
                <a:t>Photo credit:  Brain Skerry, National Geographic </a:t>
              </a:r>
            </a:p>
          </p:txBody>
        </p:sp>
      </p:grpSp>
      <p:grpSp>
        <p:nvGrpSpPr>
          <p:cNvPr id="9" name="Group 8" descr="Farmer dumps basket of catfish into transport truck tank." title="Farmer loads catfish onto transport truck"/>
          <p:cNvGrpSpPr/>
          <p:nvPr/>
        </p:nvGrpSpPr>
        <p:grpSpPr>
          <a:xfrm>
            <a:off x="6109145" y="1752600"/>
            <a:ext cx="6921055" cy="3860026"/>
            <a:chOff x="6109145" y="1752600"/>
            <a:chExt cx="6921055" cy="3860026"/>
          </a:xfrm>
        </p:grpSpPr>
        <p:pic>
          <p:nvPicPr>
            <p:cNvPr id="2" name="Picture 1" title="Loading catfish onto hauling truck "/>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09145" y="1752600"/>
              <a:ext cx="2613125" cy="3844638"/>
            </a:xfrm>
            <a:prstGeom prst="rect">
              <a:avLst/>
            </a:prstGeom>
          </p:spPr>
        </p:pic>
        <p:sp>
          <p:nvSpPr>
            <p:cNvPr id="10" name="TextBox 9"/>
            <p:cNvSpPr txBox="1"/>
            <p:nvPr/>
          </p:nvSpPr>
          <p:spPr>
            <a:xfrm>
              <a:off x="7848600" y="5412571"/>
              <a:ext cx="5181600" cy="200055"/>
            </a:xfrm>
            <a:prstGeom prst="rect">
              <a:avLst/>
            </a:prstGeom>
            <a:noFill/>
          </p:spPr>
          <p:txBody>
            <a:bodyPr wrap="square" rtlCol="0">
              <a:spAutoFit/>
            </a:bodyPr>
            <a:lstStyle/>
            <a:p>
              <a:r>
                <a:rPr lang="en-US" sz="700" i="1" dirty="0">
                  <a:solidFill>
                    <a:schemeClr val="bg1"/>
                  </a:solidFill>
                </a:rPr>
                <a:t>Photo credit: USDA</a:t>
              </a:r>
            </a:p>
          </p:txBody>
        </p:sp>
      </p:grpSp>
      <p:pic>
        <p:nvPicPr>
          <p:cNvPr id="4" name="Picture 3" descr="Hauling truck dumps fish into pond" title="Hauling truck dumps fish into pond"/>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510814"/>
            <a:ext cx="9144000" cy="4086423"/>
          </a:xfrm>
          <a:prstGeom prst="rect">
            <a:avLst/>
          </a:prstGeom>
        </p:spPr>
      </p:pic>
      <p:pic>
        <p:nvPicPr>
          <p:cNvPr id="5" name="Picture 4" descr="Large tanks hold fish alive during transport from farm to markets, sometimes fish may stay on truck for 2-3days. " title="Live haul transport truck"/>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8832"/>
            <a:ext cx="9144000" cy="5597236"/>
          </a:xfrm>
          <a:prstGeom prst="rect">
            <a:avLst/>
          </a:prstGeom>
        </p:spPr>
      </p:pic>
      <p:sp>
        <p:nvSpPr>
          <p:cNvPr id="11" name="Title 10" hidden="1"/>
          <p:cNvSpPr>
            <a:spLocks noGrp="1"/>
          </p:cNvSpPr>
          <p:nvPr>
            <p:ph type="title"/>
          </p:nvPr>
        </p:nvSpPr>
        <p:spPr/>
        <p:txBody>
          <a:bodyPr/>
          <a:lstStyle/>
          <a:p>
            <a:r>
              <a:rPr lang="en-US" dirty="0"/>
              <a:t>Fish transport</a:t>
            </a:r>
          </a:p>
        </p:txBody>
      </p:sp>
      <p:pic>
        <p:nvPicPr>
          <p:cNvPr id="13" name="Picture 12" descr="Florida Department of Agriculture and Consumer Services Banner">
            <a:extLst>
              <a:ext uri="{FF2B5EF4-FFF2-40B4-BE49-F238E27FC236}">
                <a16:creationId xmlns:a16="http://schemas.microsoft.com/office/drawing/2014/main" id="{E407691F-9F11-4433-891E-E7CA5BDB3F3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70442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Grp="1" noChangeArrowheads="1"/>
          </p:cNvSpPr>
          <p:nvPr>
            <p:ph type="title"/>
          </p:nvPr>
        </p:nvSpPr>
        <p:spPr>
          <a:xfrm>
            <a:off x="381000" y="372681"/>
            <a:ext cx="8229600" cy="1013587"/>
          </a:xfrm>
        </p:spPr>
        <p:txBody>
          <a:bodyPr>
            <a:normAutofit/>
          </a:bodyPr>
          <a:lstStyle/>
          <a:p>
            <a:pPr algn="ctr" eaLnBrk="1" hangingPunct="1">
              <a:defRPr/>
            </a:pPr>
            <a:r>
              <a:rPr lang="en-US" sz="4800" dirty="0">
                <a:latin typeface="+mn-lt"/>
              </a:rPr>
              <a:t>Careers in Aquaculture</a:t>
            </a:r>
          </a:p>
        </p:txBody>
      </p:sp>
      <p:sp>
        <p:nvSpPr>
          <p:cNvPr id="47110" name="Rectangle 6"/>
          <p:cNvSpPr>
            <a:spLocks noGrp="1" noChangeArrowheads="1"/>
          </p:cNvSpPr>
          <p:nvPr>
            <p:ph type="body" idx="1"/>
          </p:nvPr>
        </p:nvSpPr>
        <p:spPr>
          <a:xfrm>
            <a:off x="457200" y="1600200"/>
            <a:ext cx="8229600" cy="4419599"/>
          </a:xfrm>
        </p:spPr>
        <p:txBody>
          <a:bodyPr>
            <a:normAutofit fontScale="70000" lnSpcReduction="20000"/>
          </a:bodyPr>
          <a:lstStyle/>
          <a:p>
            <a:pPr eaLnBrk="1" hangingPunct="1">
              <a:defRPr/>
            </a:pPr>
            <a:r>
              <a:rPr lang="en-US" dirty="0"/>
              <a:t>Current and Continued High Demand for College Graduates (B.S. and M.S. levels)</a:t>
            </a:r>
          </a:p>
          <a:p>
            <a:pPr>
              <a:defRPr/>
            </a:pPr>
            <a:r>
              <a:rPr lang="en-US" dirty="0"/>
              <a:t>Hatcheries for stocking (public and private)</a:t>
            </a:r>
          </a:p>
          <a:p>
            <a:pPr>
              <a:defRPr/>
            </a:pPr>
            <a:r>
              <a:rPr lang="en-US" dirty="0"/>
              <a:t>Commercial production for food or pond stocking</a:t>
            </a:r>
          </a:p>
          <a:p>
            <a:pPr lvl="1">
              <a:defRPr/>
            </a:pPr>
            <a:r>
              <a:rPr lang="en-US" dirty="0"/>
              <a:t>Tanks/Ponds/Raceways/Cages</a:t>
            </a:r>
          </a:p>
          <a:p>
            <a:pPr lvl="1">
              <a:defRPr/>
            </a:pPr>
            <a:r>
              <a:rPr lang="en-US" dirty="0"/>
              <a:t>Endless diversity and production techniques</a:t>
            </a:r>
          </a:p>
          <a:p>
            <a:pPr>
              <a:defRPr/>
            </a:pPr>
            <a:r>
              <a:rPr lang="en-US" dirty="0"/>
              <a:t>Consulting </a:t>
            </a:r>
          </a:p>
          <a:p>
            <a:pPr lvl="1">
              <a:defRPr/>
            </a:pPr>
            <a:r>
              <a:rPr lang="en-US" dirty="0"/>
              <a:t>Water quality</a:t>
            </a:r>
          </a:p>
          <a:p>
            <a:pPr lvl="1">
              <a:defRPr/>
            </a:pPr>
            <a:r>
              <a:rPr lang="en-US" dirty="0"/>
              <a:t>Engineering</a:t>
            </a:r>
          </a:p>
          <a:p>
            <a:pPr lvl="1">
              <a:defRPr/>
            </a:pPr>
            <a:r>
              <a:rPr lang="en-US" dirty="0"/>
              <a:t>Nutrition and Disease</a:t>
            </a:r>
          </a:p>
          <a:p>
            <a:pPr lvl="1">
              <a:defRPr/>
            </a:pPr>
            <a:r>
              <a:rPr lang="en-US" dirty="0"/>
              <a:t>Product sales</a:t>
            </a:r>
          </a:p>
          <a:p>
            <a:pPr>
              <a:defRPr/>
            </a:pPr>
            <a:r>
              <a:rPr lang="en-US" dirty="0"/>
              <a:t>Public aquariums</a:t>
            </a:r>
          </a:p>
          <a:p>
            <a:pPr>
              <a:defRPr/>
            </a:pPr>
            <a:r>
              <a:rPr lang="en-US" dirty="0"/>
              <a:t>Research</a:t>
            </a:r>
          </a:p>
          <a:p>
            <a:pPr>
              <a:defRPr/>
            </a:pPr>
            <a:r>
              <a:rPr lang="en-US" dirty="0"/>
              <a:t>Teaching</a:t>
            </a:r>
          </a:p>
          <a:p>
            <a:pPr>
              <a:defRPr/>
            </a:pPr>
            <a:r>
              <a:rPr lang="en-US" dirty="0"/>
              <a:t>Administration (federal and state positions)</a:t>
            </a:r>
          </a:p>
          <a:p>
            <a:pPr lvl="1">
              <a:defRPr/>
            </a:pPr>
            <a:endParaRPr lang="en-US" dirty="0"/>
          </a:p>
          <a:p>
            <a:pPr marL="0" indent="0" eaLnBrk="1" hangingPunct="1">
              <a:buNone/>
              <a:defRPr/>
            </a:pPr>
            <a:endParaRPr lang="en-US" dirty="0"/>
          </a:p>
          <a:p>
            <a:pPr eaLnBrk="1" hangingPunct="1">
              <a:defRPr/>
            </a:pPr>
            <a:endParaRPr lang="en-US" dirty="0"/>
          </a:p>
        </p:txBody>
      </p:sp>
      <p:pic>
        <p:nvPicPr>
          <p:cNvPr id="6" name="Picture 5" descr="Florida Department of Agriculture and Consumer Services Banner">
            <a:extLst>
              <a:ext uri="{FF2B5EF4-FFF2-40B4-BE49-F238E27FC236}">
                <a16:creationId xmlns:a16="http://schemas.microsoft.com/office/drawing/2014/main" id="{7CE1CFF3-7D3F-4AD7-B5E7-4FA8476C58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3122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110">
                                            <p:txEl>
                                              <p:pRg st="0" end="0"/>
                                            </p:txEl>
                                          </p:spTgt>
                                        </p:tgtEl>
                                        <p:attrNameLst>
                                          <p:attrName>style.visibility</p:attrName>
                                        </p:attrNameLst>
                                      </p:cBhvr>
                                      <p:to>
                                        <p:strVal val="visible"/>
                                      </p:to>
                                    </p:set>
                                    <p:anim calcmode="lin" valueType="num">
                                      <p:cBhvr additive="base">
                                        <p:cTn id="7" dur="500" fill="hold"/>
                                        <p:tgtEl>
                                          <p:spTgt spid="471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7110">
                                            <p:txEl>
                                              <p:pRg st="1" end="1"/>
                                            </p:txEl>
                                          </p:spTgt>
                                        </p:tgtEl>
                                        <p:attrNameLst>
                                          <p:attrName>style.visibility</p:attrName>
                                        </p:attrNameLst>
                                      </p:cBhvr>
                                      <p:to>
                                        <p:strVal val="visible"/>
                                      </p:to>
                                    </p:set>
                                    <p:anim calcmode="lin" valueType="num">
                                      <p:cBhvr additive="base">
                                        <p:cTn id="13" dur="500" fill="hold"/>
                                        <p:tgtEl>
                                          <p:spTgt spid="4711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1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7110">
                                            <p:txEl>
                                              <p:pRg st="2" end="2"/>
                                            </p:txEl>
                                          </p:spTgt>
                                        </p:tgtEl>
                                        <p:attrNameLst>
                                          <p:attrName>style.visibility</p:attrName>
                                        </p:attrNameLst>
                                      </p:cBhvr>
                                      <p:to>
                                        <p:strVal val="visible"/>
                                      </p:to>
                                    </p:set>
                                    <p:anim calcmode="lin" valueType="num">
                                      <p:cBhvr additive="base">
                                        <p:cTn id="19" dur="500" fill="hold"/>
                                        <p:tgtEl>
                                          <p:spTgt spid="4711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7110">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7110">
                                            <p:txEl>
                                              <p:pRg st="3" end="3"/>
                                            </p:txEl>
                                          </p:spTgt>
                                        </p:tgtEl>
                                        <p:attrNameLst>
                                          <p:attrName>style.visibility</p:attrName>
                                        </p:attrNameLst>
                                      </p:cBhvr>
                                      <p:to>
                                        <p:strVal val="visible"/>
                                      </p:to>
                                    </p:set>
                                    <p:anim calcmode="lin" valueType="num">
                                      <p:cBhvr additive="base">
                                        <p:cTn id="23" dur="500" fill="hold"/>
                                        <p:tgtEl>
                                          <p:spTgt spid="47110">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7110">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7110">
                                            <p:txEl>
                                              <p:pRg st="4" end="4"/>
                                            </p:txEl>
                                          </p:spTgt>
                                        </p:tgtEl>
                                        <p:attrNameLst>
                                          <p:attrName>style.visibility</p:attrName>
                                        </p:attrNameLst>
                                      </p:cBhvr>
                                      <p:to>
                                        <p:strVal val="visible"/>
                                      </p:to>
                                    </p:set>
                                    <p:anim calcmode="lin" valueType="num">
                                      <p:cBhvr additive="base">
                                        <p:cTn id="27" dur="500" fill="hold"/>
                                        <p:tgtEl>
                                          <p:spTgt spid="47110">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71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7110">
                                            <p:txEl>
                                              <p:pRg st="5" end="5"/>
                                            </p:txEl>
                                          </p:spTgt>
                                        </p:tgtEl>
                                        <p:attrNameLst>
                                          <p:attrName>style.visibility</p:attrName>
                                        </p:attrNameLst>
                                      </p:cBhvr>
                                      <p:to>
                                        <p:strVal val="visible"/>
                                      </p:to>
                                    </p:set>
                                    <p:anim calcmode="lin" valueType="num">
                                      <p:cBhvr additive="base">
                                        <p:cTn id="33" dur="500" fill="hold"/>
                                        <p:tgtEl>
                                          <p:spTgt spid="47110">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7110">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7110">
                                            <p:txEl>
                                              <p:pRg st="6" end="6"/>
                                            </p:txEl>
                                          </p:spTgt>
                                        </p:tgtEl>
                                        <p:attrNameLst>
                                          <p:attrName>style.visibility</p:attrName>
                                        </p:attrNameLst>
                                      </p:cBhvr>
                                      <p:to>
                                        <p:strVal val="visible"/>
                                      </p:to>
                                    </p:set>
                                    <p:anim calcmode="lin" valueType="num">
                                      <p:cBhvr additive="base">
                                        <p:cTn id="37" dur="500" fill="hold"/>
                                        <p:tgtEl>
                                          <p:spTgt spid="47110">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7110">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7110">
                                            <p:txEl>
                                              <p:pRg st="7" end="7"/>
                                            </p:txEl>
                                          </p:spTgt>
                                        </p:tgtEl>
                                        <p:attrNameLst>
                                          <p:attrName>style.visibility</p:attrName>
                                        </p:attrNameLst>
                                      </p:cBhvr>
                                      <p:to>
                                        <p:strVal val="visible"/>
                                      </p:to>
                                    </p:set>
                                    <p:anim calcmode="lin" valueType="num">
                                      <p:cBhvr additive="base">
                                        <p:cTn id="41" dur="500" fill="hold"/>
                                        <p:tgtEl>
                                          <p:spTgt spid="47110">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7110">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7110">
                                            <p:txEl>
                                              <p:pRg st="8" end="8"/>
                                            </p:txEl>
                                          </p:spTgt>
                                        </p:tgtEl>
                                        <p:attrNameLst>
                                          <p:attrName>style.visibility</p:attrName>
                                        </p:attrNameLst>
                                      </p:cBhvr>
                                      <p:to>
                                        <p:strVal val="visible"/>
                                      </p:to>
                                    </p:set>
                                    <p:anim calcmode="lin" valueType="num">
                                      <p:cBhvr additive="base">
                                        <p:cTn id="45" dur="500" fill="hold"/>
                                        <p:tgtEl>
                                          <p:spTgt spid="47110">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7110">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7110">
                                            <p:txEl>
                                              <p:pRg st="9" end="9"/>
                                            </p:txEl>
                                          </p:spTgt>
                                        </p:tgtEl>
                                        <p:attrNameLst>
                                          <p:attrName>style.visibility</p:attrName>
                                        </p:attrNameLst>
                                      </p:cBhvr>
                                      <p:to>
                                        <p:strVal val="visible"/>
                                      </p:to>
                                    </p:set>
                                    <p:anim calcmode="lin" valueType="num">
                                      <p:cBhvr additive="base">
                                        <p:cTn id="49" dur="500" fill="hold"/>
                                        <p:tgtEl>
                                          <p:spTgt spid="47110">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711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7110">
                                            <p:txEl>
                                              <p:pRg st="10" end="10"/>
                                            </p:txEl>
                                          </p:spTgt>
                                        </p:tgtEl>
                                        <p:attrNameLst>
                                          <p:attrName>style.visibility</p:attrName>
                                        </p:attrNameLst>
                                      </p:cBhvr>
                                      <p:to>
                                        <p:strVal val="visible"/>
                                      </p:to>
                                    </p:set>
                                    <p:anim calcmode="lin" valueType="num">
                                      <p:cBhvr additive="base">
                                        <p:cTn id="55" dur="500" fill="hold"/>
                                        <p:tgtEl>
                                          <p:spTgt spid="47110">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7110">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7110">
                                            <p:txEl>
                                              <p:pRg st="11" end="11"/>
                                            </p:txEl>
                                          </p:spTgt>
                                        </p:tgtEl>
                                        <p:attrNameLst>
                                          <p:attrName>style.visibility</p:attrName>
                                        </p:attrNameLst>
                                      </p:cBhvr>
                                      <p:to>
                                        <p:strVal val="visible"/>
                                      </p:to>
                                    </p:set>
                                    <p:anim calcmode="lin" valueType="num">
                                      <p:cBhvr additive="base">
                                        <p:cTn id="61" dur="500" fill="hold"/>
                                        <p:tgtEl>
                                          <p:spTgt spid="47110">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7110">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7110">
                                            <p:txEl>
                                              <p:pRg st="12" end="12"/>
                                            </p:txEl>
                                          </p:spTgt>
                                        </p:tgtEl>
                                        <p:attrNameLst>
                                          <p:attrName>style.visibility</p:attrName>
                                        </p:attrNameLst>
                                      </p:cBhvr>
                                      <p:to>
                                        <p:strVal val="visible"/>
                                      </p:to>
                                    </p:set>
                                    <p:anim calcmode="lin" valueType="num">
                                      <p:cBhvr additive="base">
                                        <p:cTn id="67" dur="500" fill="hold"/>
                                        <p:tgtEl>
                                          <p:spTgt spid="47110">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7110">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7110">
                                            <p:txEl>
                                              <p:pRg st="13" end="13"/>
                                            </p:txEl>
                                          </p:spTgt>
                                        </p:tgtEl>
                                        <p:attrNameLst>
                                          <p:attrName>style.visibility</p:attrName>
                                        </p:attrNameLst>
                                      </p:cBhvr>
                                      <p:to>
                                        <p:strVal val="visible"/>
                                      </p:to>
                                    </p:set>
                                    <p:anim calcmode="lin" valueType="num">
                                      <p:cBhvr additive="base">
                                        <p:cTn id="73" dur="500" fill="hold"/>
                                        <p:tgtEl>
                                          <p:spTgt spid="47110">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7110">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0"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Grp="1" noChangeArrowheads="1"/>
          </p:cNvSpPr>
          <p:nvPr>
            <p:ph type="title"/>
          </p:nvPr>
        </p:nvSpPr>
        <p:spPr>
          <a:xfrm>
            <a:off x="384048" y="475088"/>
            <a:ext cx="8229600" cy="1013587"/>
          </a:xfrm>
        </p:spPr>
        <p:txBody>
          <a:bodyPr>
            <a:normAutofit/>
          </a:bodyPr>
          <a:lstStyle/>
          <a:p>
            <a:pPr algn="ctr" eaLnBrk="1" hangingPunct="1">
              <a:defRPr/>
            </a:pPr>
            <a:r>
              <a:rPr lang="en-US" sz="4800" dirty="0">
                <a:latin typeface="+mn-lt"/>
              </a:rPr>
              <a:t>Aquaculture in Florida</a:t>
            </a:r>
          </a:p>
        </p:txBody>
      </p:sp>
      <p:sp>
        <p:nvSpPr>
          <p:cNvPr id="3" name="Content Placeholder 2"/>
          <p:cNvSpPr>
            <a:spLocks noGrp="1"/>
          </p:cNvSpPr>
          <p:nvPr>
            <p:ph idx="1"/>
          </p:nvPr>
        </p:nvSpPr>
        <p:spPr>
          <a:xfrm>
            <a:off x="3770654" y="1731451"/>
            <a:ext cx="5178436" cy="1254125"/>
          </a:xfrm>
        </p:spPr>
        <p:txBody>
          <a:bodyPr>
            <a:normAutofit/>
          </a:bodyPr>
          <a:lstStyle/>
          <a:p>
            <a:pPr marL="0" indent="0" algn="ctr">
              <a:lnSpc>
                <a:spcPct val="120000"/>
              </a:lnSpc>
              <a:buNone/>
              <a:defRPr/>
            </a:pPr>
            <a:r>
              <a:rPr lang="en-US" sz="2000" dirty="0"/>
              <a:t>Let’s take a look at the many different aquaculture products that come from Florida.</a:t>
            </a:r>
          </a:p>
          <a:p>
            <a:pPr marL="0" indent="0">
              <a:lnSpc>
                <a:spcPct val="120000"/>
              </a:lnSpc>
              <a:buNone/>
              <a:defRPr/>
            </a:pPr>
            <a:endParaRPr lang="en-US" sz="2200" dirty="0"/>
          </a:p>
          <a:p>
            <a:endParaRPr lang="en-US" dirty="0"/>
          </a:p>
        </p:txBody>
      </p:sp>
      <p:sp>
        <p:nvSpPr>
          <p:cNvPr id="8" name="Content Placeholder 2"/>
          <p:cNvSpPr txBox="1">
            <a:spLocks/>
          </p:cNvSpPr>
          <p:nvPr/>
        </p:nvSpPr>
        <p:spPr>
          <a:xfrm>
            <a:off x="3919890" y="2757660"/>
            <a:ext cx="5029200" cy="3235359"/>
          </a:xfrm>
          <a:prstGeom prst="rect">
            <a:avLst/>
          </a:prstGeom>
        </p:spPr>
        <p:txBody>
          <a:bodyPr vert="horz" lIns="91435" tIns="45718" rIns="91435" bIns="45718">
            <a:normAutofit lnSpcReduction="10000"/>
          </a:bodyPr>
          <a:lstStyle>
            <a:lvl1pPr marL="274306" indent="-274306"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47" indent="-246875"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353" indent="-246875"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659" indent="-210301"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965" indent="-210301"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203200" indent="-203200" defTabSz="914400">
              <a:lnSpc>
                <a:spcPct val="120000"/>
              </a:lnSpc>
              <a:defRPr/>
            </a:pPr>
            <a:r>
              <a:rPr lang="en-US" sz="2200" dirty="0"/>
              <a:t>~750 commercial farms </a:t>
            </a:r>
          </a:p>
          <a:p>
            <a:pPr marL="203200" indent="-203200" defTabSz="914400">
              <a:lnSpc>
                <a:spcPct val="120000"/>
              </a:lnSpc>
              <a:defRPr/>
            </a:pPr>
            <a:r>
              <a:rPr lang="en-US" sz="2200" dirty="0"/>
              <a:t>2013 sales: $77.9 million </a:t>
            </a:r>
          </a:p>
          <a:p>
            <a:pPr marL="203200" indent="-203200" defTabSz="914400">
              <a:lnSpc>
                <a:spcPct val="120000"/>
              </a:lnSpc>
              <a:defRPr/>
            </a:pPr>
            <a:r>
              <a:rPr lang="en-US" sz="2200" dirty="0"/>
              <a:t>Products with the highest value of sales.</a:t>
            </a:r>
          </a:p>
          <a:p>
            <a:pPr marL="1092200" lvl="3" indent="-533400" defTabSz="914400">
              <a:lnSpc>
                <a:spcPct val="120000"/>
              </a:lnSpc>
              <a:buFont typeface="Wingdings 2"/>
              <a:buNone/>
              <a:tabLst>
                <a:tab pos="863600" algn="l"/>
              </a:tabLst>
              <a:defRPr/>
            </a:pPr>
            <a:r>
              <a:rPr lang="en-US" sz="1900" dirty="0"/>
              <a:t>1)	Ornamental fish (#1 in the nation!)</a:t>
            </a:r>
          </a:p>
          <a:p>
            <a:pPr marL="1092200" lvl="3" indent="-533400" defTabSz="914400">
              <a:lnSpc>
                <a:spcPct val="120000"/>
              </a:lnSpc>
              <a:buFont typeface="Wingdings 2"/>
              <a:buNone/>
              <a:tabLst>
                <a:tab pos="863600" algn="l"/>
              </a:tabLst>
              <a:defRPr/>
            </a:pPr>
            <a:r>
              <a:rPr lang="en-US" sz="1900" dirty="0"/>
              <a:t>2)	Shellfish (clams and oysters)</a:t>
            </a:r>
          </a:p>
          <a:p>
            <a:pPr marL="1092200" lvl="3" indent="-533400" defTabSz="914400">
              <a:lnSpc>
                <a:spcPct val="120000"/>
              </a:lnSpc>
              <a:buNone/>
              <a:tabLst>
                <a:tab pos="863600" algn="l"/>
              </a:tabLst>
              <a:defRPr/>
            </a:pPr>
            <a:r>
              <a:rPr lang="en-US" sz="1900" dirty="0"/>
              <a:t>3) Alligators</a:t>
            </a:r>
          </a:p>
          <a:p>
            <a:pPr marL="1092200" lvl="3" indent="-533400" defTabSz="914400">
              <a:lnSpc>
                <a:spcPct val="120000"/>
              </a:lnSpc>
              <a:buNone/>
              <a:tabLst>
                <a:tab pos="863600" algn="l"/>
              </a:tabLst>
              <a:defRPr/>
            </a:pPr>
            <a:r>
              <a:rPr lang="en-US" sz="1900" dirty="0"/>
              <a:t>4)	Aquatic plants</a:t>
            </a:r>
          </a:p>
          <a:p>
            <a:pPr defTabSz="914400"/>
            <a:endParaRPr lang="en-US" dirty="0"/>
          </a:p>
        </p:txBody>
      </p:sp>
      <p:graphicFrame>
        <p:nvGraphicFramePr>
          <p:cNvPr id="5" name="Object 4" descr="Map of Florida showing regional hotspots of some of the common species cultured in the state. " title="Map of Florida with species cultured"/>
          <p:cNvGraphicFramePr>
            <a:graphicFrameLocks noChangeAspect="1"/>
          </p:cNvGraphicFramePr>
          <p:nvPr>
            <p:extLst/>
          </p:nvPr>
        </p:nvGraphicFramePr>
        <p:xfrm>
          <a:off x="433898" y="1672112"/>
          <a:ext cx="3141846" cy="4011473"/>
        </p:xfrm>
        <a:graphic>
          <a:graphicData uri="http://schemas.openxmlformats.org/presentationml/2006/ole">
            <mc:AlternateContent xmlns:mc="http://schemas.openxmlformats.org/markup-compatibility/2006">
              <mc:Choice xmlns:v="urn:schemas-microsoft-com:vml" Requires="v">
                <p:oleObj spid="_x0000_s4108" name="CorelDRAW" r:id="rId4" imgW="4549579" imgH="5832270" progId="CorelDRAW.Graphic.13">
                  <p:embed/>
                </p:oleObj>
              </mc:Choice>
              <mc:Fallback>
                <p:oleObj name="CorelDRAW" r:id="rId4" imgW="4549579" imgH="5832270" progId="CorelDRAW.Graphic.13">
                  <p:embed/>
                  <p:pic>
                    <p:nvPicPr>
                      <p:cNvPr id="5" name="Object 4" descr="Map of Florida showing regional hotspots of some of the common species cultured in the state. " title="Map of Florida with species cultured"/>
                      <p:cNvPicPr/>
                      <p:nvPr/>
                    </p:nvPicPr>
                    <p:blipFill>
                      <a:blip r:embed="rId5"/>
                      <a:stretch>
                        <a:fillRect/>
                      </a:stretch>
                    </p:blipFill>
                    <p:spPr>
                      <a:xfrm>
                        <a:off x="433898" y="1672112"/>
                        <a:ext cx="3141846" cy="4011473"/>
                      </a:xfrm>
                      <a:prstGeom prst="rect">
                        <a:avLst/>
                      </a:prstGeom>
                    </p:spPr>
                  </p:pic>
                </p:oleObj>
              </mc:Fallback>
            </mc:AlternateContent>
          </a:graphicData>
        </a:graphic>
      </p:graphicFrame>
      <p:pic>
        <p:nvPicPr>
          <p:cNvPr id="9" name="Picture 8" descr="Florida Department of Agriculture and Consumer Services Banner">
            <a:extLst>
              <a:ext uri="{FF2B5EF4-FFF2-40B4-BE49-F238E27FC236}">
                <a16:creationId xmlns:a16="http://schemas.microsoft.com/office/drawing/2014/main" id="{C61BD66C-7C6D-4709-A71A-13EBE7E7EA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118943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anim calcmode="lin" valueType="num">
                                      <p:cBhvr additive="base">
                                        <p:cTn id="2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 calcmode="lin" valueType="num">
                                      <p:cBhvr additive="base">
                                        <p:cTn id="2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anim calcmode="lin" valueType="num">
                                      <p:cBhvr additive="base">
                                        <p:cTn id="3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anim calcmode="lin" valueType="num">
                                      <p:cBhvr additive="base">
                                        <p:cTn id="35"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Florida Department of Agriculture and Consumer Services Banner">
            <a:extLst>
              <a:ext uri="{FF2B5EF4-FFF2-40B4-BE49-F238E27FC236}">
                <a16:creationId xmlns:a16="http://schemas.microsoft.com/office/drawing/2014/main" id="{B6182C62-1276-481A-974A-0E0F8193C2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
        <p:nvSpPr>
          <p:cNvPr id="47109" name="Rectangle 5"/>
          <p:cNvSpPr>
            <a:spLocks noGrp="1" noChangeArrowheads="1"/>
          </p:cNvSpPr>
          <p:nvPr>
            <p:ph type="title"/>
          </p:nvPr>
        </p:nvSpPr>
        <p:spPr>
          <a:xfrm>
            <a:off x="364425" y="629820"/>
            <a:ext cx="8229600" cy="1013587"/>
          </a:xfrm>
        </p:spPr>
        <p:txBody>
          <a:bodyPr>
            <a:normAutofit/>
          </a:bodyPr>
          <a:lstStyle/>
          <a:p>
            <a:pPr algn="ctr" eaLnBrk="1" hangingPunct="1">
              <a:defRPr/>
            </a:pPr>
            <a:r>
              <a:rPr lang="en-US" sz="4800" dirty="0">
                <a:latin typeface="+mn-lt"/>
              </a:rPr>
              <a:t>Aquaculture in Florida</a:t>
            </a:r>
          </a:p>
        </p:txBody>
      </p:sp>
      <p:sp>
        <p:nvSpPr>
          <p:cNvPr id="3" name="Content Placeholder 2"/>
          <p:cNvSpPr>
            <a:spLocks noGrp="1"/>
          </p:cNvSpPr>
          <p:nvPr>
            <p:ph idx="1"/>
          </p:nvPr>
        </p:nvSpPr>
        <p:spPr>
          <a:xfrm>
            <a:off x="212025" y="1750595"/>
            <a:ext cx="8699500" cy="4389120"/>
          </a:xfrm>
        </p:spPr>
        <p:txBody>
          <a:bodyPr>
            <a:normAutofit/>
          </a:bodyPr>
          <a:lstStyle/>
          <a:p>
            <a:pPr marL="0" indent="0">
              <a:lnSpc>
                <a:spcPct val="120000"/>
              </a:lnSpc>
              <a:buNone/>
              <a:defRPr/>
            </a:pPr>
            <a:r>
              <a:rPr lang="en-US" dirty="0"/>
              <a:t>Ornamental fish produced in Florida...hundreds of marine and freshwater species! Too many to name them all!</a:t>
            </a:r>
          </a:p>
        </p:txBody>
      </p:sp>
      <p:grpSp>
        <p:nvGrpSpPr>
          <p:cNvPr id="5" name="Group 4" title="Blue tang"/>
          <p:cNvGrpSpPr/>
          <p:nvPr/>
        </p:nvGrpSpPr>
        <p:grpSpPr>
          <a:xfrm>
            <a:off x="-16576" y="-58319"/>
            <a:ext cx="2896683" cy="2568630"/>
            <a:chOff x="-15509" y="549"/>
            <a:chExt cx="2896683" cy="2488619"/>
          </a:xfrm>
        </p:grpSpPr>
        <p:pic>
          <p:nvPicPr>
            <p:cNvPr id="4" name="Picture 3" title="Blue tang"/>
            <p:cNvPicPr>
              <a:picLocks noChangeAspect="1"/>
            </p:cNvPicPr>
            <p:nvPr/>
          </p:nvPicPr>
          <p:blipFill rotWithShape="1">
            <a:blip r:embed="rId4">
              <a:extLst>
                <a:ext uri="{28A0092B-C50C-407E-A947-70E740481C1C}">
                  <a14:useLocalDpi xmlns:a14="http://schemas.microsoft.com/office/drawing/2010/main" val="0"/>
                </a:ext>
              </a:extLst>
            </a:blip>
            <a:srcRect l="33000" t="1375" r="4000" b="-1375"/>
            <a:stretch/>
          </p:blipFill>
          <p:spPr>
            <a:xfrm>
              <a:off x="-15509" y="549"/>
              <a:ext cx="2896683" cy="2488619"/>
            </a:xfrm>
            <a:prstGeom prst="rect">
              <a:avLst/>
            </a:prstGeom>
          </p:spPr>
        </p:pic>
        <p:sp>
          <p:nvSpPr>
            <p:cNvPr id="2" name="TextBox 1"/>
            <p:cNvSpPr txBox="1"/>
            <p:nvPr/>
          </p:nvSpPr>
          <p:spPr>
            <a:xfrm>
              <a:off x="670832" y="2008"/>
              <a:ext cx="1524000" cy="369332"/>
            </a:xfrm>
            <a:prstGeom prst="rect">
              <a:avLst/>
            </a:prstGeom>
            <a:noFill/>
          </p:spPr>
          <p:txBody>
            <a:bodyPr wrap="square" rtlCol="0">
              <a:spAutoFit/>
            </a:bodyPr>
            <a:lstStyle/>
            <a:p>
              <a:pPr algn="ctr"/>
              <a:r>
                <a:rPr lang="en-US" dirty="0">
                  <a:solidFill>
                    <a:schemeClr val="bg1"/>
                  </a:solidFill>
                </a:rPr>
                <a:t>Blue Tang</a:t>
              </a:r>
            </a:p>
          </p:txBody>
        </p:sp>
      </p:grpSp>
      <p:grpSp>
        <p:nvGrpSpPr>
          <p:cNvPr id="23" name="Group 22" title="Golden damsel"/>
          <p:cNvGrpSpPr/>
          <p:nvPr/>
        </p:nvGrpSpPr>
        <p:grpSpPr>
          <a:xfrm>
            <a:off x="5804436" y="-59733"/>
            <a:ext cx="3354005" cy="2596379"/>
            <a:chOff x="5805503" y="0"/>
            <a:chExt cx="3354005" cy="2515504"/>
          </a:xfrm>
        </p:grpSpPr>
        <p:pic>
          <p:nvPicPr>
            <p:cNvPr id="8" name="Picture 11" descr="Golden-damselfis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5503" y="0"/>
              <a:ext cx="3354005" cy="251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6531689" y="29448"/>
              <a:ext cx="1905335" cy="369332"/>
            </a:xfrm>
            <a:prstGeom prst="rect">
              <a:avLst/>
            </a:prstGeom>
            <a:noFill/>
          </p:spPr>
          <p:txBody>
            <a:bodyPr wrap="square" rtlCol="0">
              <a:spAutoFit/>
            </a:bodyPr>
            <a:lstStyle/>
            <a:p>
              <a:pPr algn="ctr"/>
              <a:r>
                <a:rPr lang="en-US" dirty="0">
                  <a:solidFill>
                    <a:schemeClr val="bg1"/>
                  </a:solidFill>
                </a:rPr>
                <a:t>Golden Damsel</a:t>
              </a:r>
            </a:p>
          </p:txBody>
        </p:sp>
      </p:grpSp>
      <p:grpSp>
        <p:nvGrpSpPr>
          <p:cNvPr id="26" name="Group 25" title="Yellow tang"/>
          <p:cNvGrpSpPr/>
          <p:nvPr/>
        </p:nvGrpSpPr>
        <p:grpSpPr>
          <a:xfrm>
            <a:off x="6456550" y="4820820"/>
            <a:ext cx="2698383" cy="2073275"/>
            <a:chOff x="6461125" y="4800600"/>
            <a:chExt cx="2698383" cy="2073275"/>
          </a:xfrm>
        </p:grpSpPr>
        <p:pic>
          <p:nvPicPr>
            <p:cNvPr id="11" name="Picture 12" descr="yellowta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1125" y="4800600"/>
              <a:ext cx="2698383"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7162800" y="6408135"/>
              <a:ext cx="1524000" cy="369332"/>
            </a:xfrm>
            <a:prstGeom prst="rect">
              <a:avLst/>
            </a:prstGeom>
            <a:noFill/>
          </p:spPr>
          <p:txBody>
            <a:bodyPr wrap="square" rtlCol="0">
              <a:spAutoFit/>
            </a:bodyPr>
            <a:lstStyle/>
            <a:p>
              <a:pPr algn="ctr"/>
              <a:r>
                <a:rPr lang="en-US" dirty="0">
                  <a:solidFill>
                    <a:schemeClr val="bg1"/>
                  </a:solidFill>
                </a:rPr>
                <a:t>Yellow Tang</a:t>
              </a:r>
            </a:p>
          </p:txBody>
        </p:sp>
      </p:grpSp>
      <p:grpSp>
        <p:nvGrpSpPr>
          <p:cNvPr id="6" name="Group 5" title="Angelfish"/>
          <p:cNvGrpSpPr/>
          <p:nvPr/>
        </p:nvGrpSpPr>
        <p:grpSpPr>
          <a:xfrm>
            <a:off x="2683166" y="-76200"/>
            <a:ext cx="3298548" cy="2615377"/>
            <a:chOff x="2684233" y="-15875"/>
            <a:chExt cx="3298548" cy="2533910"/>
          </a:xfrm>
        </p:grpSpPr>
        <p:pic>
          <p:nvPicPr>
            <p:cNvPr id="14" name="Picture 6" descr="angelfish"/>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84233" y="2531"/>
              <a:ext cx="3298548" cy="251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3595161" y="-15875"/>
              <a:ext cx="1524000" cy="369332"/>
            </a:xfrm>
            <a:prstGeom prst="rect">
              <a:avLst/>
            </a:prstGeom>
            <a:noFill/>
          </p:spPr>
          <p:txBody>
            <a:bodyPr wrap="square" rtlCol="0">
              <a:spAutoFit/>
            </a:bodyPr>
            <a:lstStyle/>
            <a:p>
              <a:pPr algn="ctr"/>
              <a:r>
                <a:rPr lang="en-US" dirty="0">
                  <a:solidFill>
                    <a:schemeClr val="bg1"/>
                  </a:solidFill>
                </a:rPr>
                <a:t>Angelfish</a:t>
              </a:r>
            </a:p>
          </p:txBody>
        </p:sp>
      </p:grpSp>
      <p:grpSp>
        <p:nvGrpSpPr>
          <p:cNvPr id="29" name="Group 28" title="Swordtail"/>
          <p:cNvGrpSpPr/>
          <p:nvPr/>
        </p:nvGrpSpPr>
        <p:grpSpPr>
          <a:xfrm>
            <a:off x="-16576" y="2445888"/>
            <a:ext cx="3173983" cy="2089182"/>
            <a:chOff x="-1" y="2425668"/>
            <a:chExt cx="3173983" cy="2089182"/>
          </a:xfrm>
        </p:grpSpPr>
        <p:pic>
          <p:nvPicPr>
            <p:cNvPr id="7" name="Picture 7" descr="swordtail"/>
            <p:cNvPicPr>
              <a:picLocks noChangeAspect="1" noChangeArrowheads="1"/>
            </p:cNvPicPr>
            <p:nvPr/>
          </p:nvPicPr>
          <p:blipFill>
            <a:blip r:embed="rId8">
              <a:extLst>
                <a:ext uri="{28A0092B-C50C-407E-A947-70E740481C1C}">
                  <a14:useLocalDpi xmlns:a14="http://schemas.microsoft.com/office/drawing/2010/main" val="0"/>
                </a:ext>
              </a:extLst>
            </a:blip>
            <a:srcRect t="4462" r="4688"/>
            <a:stretch>
              <a:fillRect/>
            </a:stretch>
          </p:blipFill>
          <p:spPr bwMode="auto">
            <a:xfrm>
              <a:off x="-1" y="2425668"/>
              <a:ext cx="3173983" cy="2089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24990" y="3953994"/>
              <a:ext cx="1524000" cy="369332"/>
            </a:xfrm>
            <a:prstGeom prst="rect">
              <a:avLst/>
            </a:prstGeom>
            <a:noFill/>
          </p:spPr>
          <p:txBody>
            <a:bodyPr wrap="square" rtlCol="0">
              <a:spAutoFit/>
            </a:bodyPr>
            <a:lstStyle/>
            <a:p>
              <a:pPr algn="ctr"/>
              <a:r>
                <a:rPr lang="en-US" dirty="0">
                  <a:solidFill>
                    <a:schemeClr val="bg1"/>
                  </a:solidFill>
                </a:rPr>
                <a:t>Swordtail</a:t>
              </a:r>
            </a:p>
          </p:txBody>
        </p:sp>
      </p:grpSp>
      <p:grpSp>
        <p:nvGrpSpPr>
          <p:cNvPr id="25" name="Group 24" title="Clownfish"/>
          <p:cNvGrpSpPr/>
          <p:nvPr/>
        </p:nvGrpSpPr>
        <p:grpSpPr>
          <a:xfrm>
            <a:off x="3120326" y="2535724"/>
            <a:ext cx="3335630" cy="2418446"/>
            <a:chOff x="3136901" y="2515504"/>
            <a:chExt cx="3335630" cy="2418446"/>
          </a:xfrm>
        </p:grpSpPr>
        <p:pic>
          <p:nvPicPr>
            <p:cNvPr id="10" name="Picture 9" descr="db_Clownfish_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6901" y="2515504"/>
              <a:ext cx="3335630" cy="241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p:nvPr/>
          </p:nvSpPr>
          <p:spPr>
            <a:xfrm>
              <a:off x="4063872" y="4443460"/>
              <a:ext cx="1524000" cy="369332"/>
            </a:xfrm>
            <a:prstGeom prst="rect">
              <a:avLst/>
            </a:prstGeom>
            <a:noFill/>
          </p:spPr>
          <p:txBody>
            <a:bodyPr wrap="square" rtlCol="0">
              <a:spAutoFit/>
            </a:bodyPr>
            <a:lstStyle/>
            <a:p>
              <a:pPr algn="ctr"/>
              <a:r>
                <a:rPr lang="en-US" dirty="0">
                  <a:solidFill>
                    <a:schemeClr val="bg1"/>
                  </a:solidFill>
                </a:rPr>
                <a:t>Clownfish</a:t>
              </a:r>
            </a:p>
          </p:txBody>
        </p:sp>
      </p:grpSp>
      <p:grpSp>
        <p:nvGrpSpPr>
          <p:cNvPr id="27" name="Group 26" title="Lemon yellow cichilid"/>
          <p:cNvGrpSpPr/>
          <p:nvPr/>
        </p:nvGrpSpPr>
        <p:grpSpPr>
          <a:xfrm>
            <a:off x="3100240" y="4947185"/>
            <a:ext cx="3441700" cy="1924050"/>
            <a:chOff x="3048000" y="4933950"/>
            <a:chExt cx="3441700" cy="1924050"/>
          </a:xfrm>
        </p:grpSpPr>
        <p:pic>
          <p:nvPicPr>
            <p:cNvPr id="12" name="Picture 8" descr="yellowlab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8000" y="4933950"/>
              <a:ext cx="34417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3616668" y="6408135"/>
              <a:ext cx="2418408" cy="369332"/>
            </a:xfrm>
            <a:prstGeom prst="rect">
              <a:avLst/>
            </a:prstGeom>
            <a:noFill/>
          </p:spPr>
          <p:txBody>
            <a:bodyPr wrap="square" rtlCol="0">
              <a:spAutoFit/>
            </a:bodyPr>
            <a:lstStyle/>
            <a:p>
              <a:pPr algn="ctr"/>
              <a:r>
                <a:rPr lang="en-US" dirty="0">
                  <a:solidFill>
                    <a:schemeClr val="bg1"/>
                  </a:solidFill>
                </a:rPr>
                <a:t>Lemon Yellow Cichlid</a:t>
              </a:r>
            </a:p>
          </p:txBody>
        </p:sp>
      </p:grpSp>
      <p:grpSp>
        <p:nvGrpSpPr>
          <p:cNvPr id="24" name="Group 23" title="Bala Shark"/>
          <p:cNvGrpSpPr/>
          <p:nvPr/>
        </p:nvGrpSpPr>
        <p:grpSpPr>
          <a:xfrm>
            <a:off x="6444549" y="2498308"/>
            <a:ext cx="2682876" cy="2322512"/>
            <a:chOff x="6461124" y="2478088"/>
            <a:chExt cx="2682876" cy="2322512"/>
          </a:xfrm>
        </p:grpSpPr>
        <p:pic>
          <p:nvPicPr>
            <p:cNvPr id="9" name="Picture 10" descr="shark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61124" y="2478088"/>
              <a:ext cx="2682876" cy="2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p:cNvSpPr txBox="1"/>
            <p:nvPr/>
          </p:nvSpPr>
          <p:spPr>
            <a:xfrm>
              <a:off x="7163544" y="4313277"/>
              <a:ext cx="1524000" cy="369332"/>
            </a:xfrm>
            <a:prstGeom prst="rect">
              <a:avLst/>
            </a:prstGeom>
            <a:noFill/>
          </p:spPr>
          <p:txBody>
            <a:bodyPr wrap="square" rtlCol="0">
              <a:spAutoFit/>
            </a:bodyPr>
            <a:lstStyle/>
            <a:p>
              <a:pPr algn="ctr"/>
              <a:r>
                <a:rPr lang="en-US" dirty="0" err="1">
                  <a:solidFill>
                    <a:schemeClr val="bg1"/>
                  </a:solidFill>
                </a:rPr>
                <a:t>Bala</a:t>
              </a:r>
              <a:r>
                <a:rPr lang="en-US" dirty="0">
                  <a:solidFill>
                    <a:schemeClr val="bg1"/>
                  </a:solidFill>
                </a:rPr>
                <a:t> Shark</a:t>
              </a:r>
            </a:p>
          </p:txBody>
        </p:sp>
      </p:grpSp>
      <p:grpSp>
        <p:nvGrpSpPr>
          <p:cNvPr id="28" name="Group 27" title="Flame tetra"/>
          <p:cNvGrpSpPr/>
          <p:nvPr/>
        </p:nvGrpSpPr>
        <p:grpSpPr>
          <a:xfrm>
            <a:off x="0" y="4528085"/>
            <a:ext cx="3152409" cy="2343150"/>
            <a:chOff x="-15509" y="4514850"/>
            <a:chExt cx="3152409" cy="2343150"/>
          </a:xfrm>
        </p:grpSpPr>
        <p:pic>
          <p:nvPicPr>
            <p:cNvPr id="13" name="Picture 5" descr="P3160012x"/>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509" y="4514850"/>
              <a:ext cx="3152409"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a:off x="798695" y="6470911"/>
              <a:ext cx="1524000" cy="369332"/>
            </a:xfrm>
            <a:prstGeom prst="rect">
              <a:avLst/>
            </a:prstGeom>
            <a:noFill/>
          </p:spPr>
          <p:txBody>
            <a:bodyPr wrap="square" rtlCol="0">
              <a:spAutoFit/>
            </a:bodyPr>
            <a:lstStyle/>
            <a:p>
              <a:pPr algn="ctr"/>
              <a:r>
                <a:rPr lang="en-US" dirty="0">
                  <a:solidFill>
                    <a:schemeClr val="bg1"/>
                  </a:solidFill>
                </a:rPr>
                <a:t>Flame tetra</a:t>
              </a:r>
            </a:p>
          </p:txBody>
        </p:sp>
      </p:grpSp>
    </p:spTree>
    <p:extLst>
      <p:ext uri="{BB962C8B-B14F-4D97-AF65-F5344CB8AC3E}">
        <p14:creationId xmlns:p14="http://schemas.microsoft.com/office/powerpoint/2010/main" val="3663328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Grp="1" noChangeArrowheads="1"/>
          </p:cNvSpPr>
          <p:nvPr>
            <p:ph type="title"/>
          </p:nvPr>
        </p:nvSpPr>
        <p:spPr>
          <a:xfrm>
            <a:off x="381000" y="609600"/>
            <a:ext cx="8229600" cy="1013587"/>
          </a:xfrm>
        </p:spPr>
        <p:txBody>
          <a:bodyPr>
            <a:normAutofit/>
          </a:bodyPr>
          <a:lstStyle/>
          <a:p>
            <a:pPr algn="ctr" eaLnBrk="1" hangingPunct="1">
              <a:defRPr/>
            </a:pPr>
            <a:r>
              <a:rPr lang="en-US" sz="4800" dirty="0">
                <a:latin typeface="+mn-lt"/>
              </a:rPr>
              <a:t>Aquaculture in Florida</a:t>
            </a:r>
          </a:p>
        </p:txBody>
      </p:sp>
      <p:sp>
        <p:nvSpPr>
          <p:cNvPr id="3" name="Content Placeholder 2"/>
          <p:cNvSpPr>
            <a:spLocks noGrp="1"/>
          </p:cNvSpPr>
          <p:nvPr>
            <p:ph idx="1"/>
          </p:nvPr>
        </p:nvSpPr>
        <p:spPr>
          <a:xfrm>
            <a:off x="685800" y="1779333"/>
            <a:ext cx="8229600" cy="3758738"/>
          </a:xfrm>
        </p:spPr>
        <p:txBody>
          <a:bodyPr>
            <a:normAutofit lnSpcReduction="10000"/>
          </a:bodyPr>
          <a:lstStyle/>
          <a:p>
            <a:pPr marL="0" indent="0">
              <a:lnSpc>
                <a:spcPct val="120000"/>
              </a:lnSpc>
              <a:buNone/>
              <a:defRPr/>
            </a:pPr>
            <a:r>
              <a:rPr lang="en-US" dirty="0"/>
              <a:t>Examples of food fish produced in Florida</a:t>
            </a:r>
          </a:p>
          <a:p>
            <a:pPr>
              <a:lnSpc>
                <a:spcPct val="120000"/>
              </a:lnSpc>
              <a:defRPr/>
            </a:pPr>
            <a:r>
              <a:rPr lang="en-US" dirty="0"/>
              <a:t>Tilapia</a:t>
            </a:r>
          </a:p>
          <a:p>
            <a:pPr>
              <a:lnSpc>
                <a:spcPct val="120000"/>
              </a:lnSpc>
              <a:defRPr/>
            </a:pPr>
            <a:r>
              <a:rPr lang="en-US" dirty="0"/>
              <a:t>Catfish</a:t>
            </a:r>
          </a:p>
          <a:p>
            <a:pPr>
              <a:lnSpc>
                <a:spcPct val="120000"/>
              </a:lnSpc>
              <a:defRPr/>
            </a:pPr>
            <a:r>
              <a:rPr lang="en-US" dirty="0"/>
              <a:t>Pompano</a:t>
            </a:r>
          </a:p>
          <a:p>
            <a:pPr>
              <a:lnSpc>
                <a:spcPct val="120000"/>
              </a:lnSpc>
              <a:defRPr/>
            </a:pPr>
            <a:r>
              <a:rPr lang="en-US" dirty="0"/>
              <a:t>Cobia</a:t>
            </a:r>
          </a:p>
          <a:p>
            <a:pPr>
              <a:lnSpc>
                <a:spcPct val="120000"/>
              </a:lnSpc>
              <a:defRPr/>
            </a:pPr>
            <a:r>
              <a:rPr lang="en-US" dirty="0"/>
              <a:t>Hybrid Striped Bass</a:t>
            </a:r>
          </a:p>
          <a:p>
            <a:pPr>
              <a:lnSpc>
                <a:spcPct val="120000"/>
              </a:lnSpc>
              <a:defRPr/>
            </a:pPr>
            <a:r>
              <a:rPr lang="en-US" dirty="0"/>
              <a:t>Sturgeon  </a:t>
            </a:r>
          </a:p>
        </p:txBody>
      </p:sp>
      <p:pic>
        <p:nvPicPr>
          <p:cNvPr id="4" name="Picture 3" title="Tilapia"/>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5108448" y="2290976"/>
            <a:ext cx="3273552" cy="4102712"/>
          </a:xfrm>
          <a:prstGeom prst="rect">
            <a:avLst/>
          </a:prstGeom>
        </p:spPr>
      </p:pic>
      <p:pic>
        <p:nvPicPr>
          <p:cNvPr id="6" name="Picture 5" title="Catfish"/>
          <p:cNvPicPr>
            <a:picLocks/>
          </p:cNvPicPr>
          <p:nvPr/>
        </p:nvPicPr>
        <p:blipFill rotWithShape="1">
          <a:blip r:embed="rId4">
            <a:extLst>
              <a:ext uri="{28A0092B-C50C-407E-A947-70E740481C1C}">
                <a14:useLocalDpi xmlns:a14="http://schemas.microsoft.com/office/drawing/2010/main" val="0"/>
              </a:ext>
            </a:extLst>
          </a:blip>
          <a:srcRect l="13438" r="29375" b="5035"/>
          <a:stretch/>
        </p:blipFill>
        <p:spPr>
          <a:xfrm>
            <a:off x="5108448" y="2278888"/>
            <a:ext cx="3273552" cy="4114800"/>
          </a:xfrm>
          <a:prstGeom prst="rect">
            <a:avLst/>
          </a:prstGeom>
        </p:spPr>
      </p:pic>
      <p:pic>
        <p:nvPicPr>
          <p:cNvPr id="7" name="Picture 6" title="Pompano"/>
          <p:cNvPicPr>
            <a:picLocks/>
          </p:cNvPicPr>
          <p:nvPr/>
        </p:nvPicPr>
        <p:blipFill rotWithShape="1">
          <a:blip r:embed="rId5" cstate="print">
            <a:extLst>
              <a:ext uri="{28A0092B-C50C-407E-A947-70E740481C1C}">
                <a14:useLocalDpi xmlns:a14="http://schemas.microsoft.com/office/drawing/2010/main" val="0"/>
              </a:ext>
            </a:extLst>
          </a:blip>
          <a:srcRect l="3332" r="4445"/>
          <a:stretch/>
        </p:blipFill>
        <p:spPr>
          <a:xfrm>
            <a:off x="5106634" y="2278888"/>
            <a:ext cx="3273552" cy="4114800"/>
          </a:xfrm>
          <a:prstGeom prst="rect">
            <a:avLst/>
          </a:prstGeom>
        </p:spPr>
      </p:pic>
      <p:pic>
        <p:nvPicPr>
          <p:cNvPr id="8" name="Picture 7" title="Cobia"/>
          <p:cNvPicPr>
            <a:picLocks/>
          </p:cNvPicPr>
          <p:nvPr/>
        </p:nvPicPr>
        <p:blipFill rotWithShape="1">
          <a:blip r:embed="rId6">
            <a:extLst>
              <a:ext uri="{28A0092B-C50C-407E-A947-70E740481C1C}">
                <a14:useLocalDpi xmlns:a14="http://schemas.microsoft.com/office/drawing/2010/main" val="0"/>
              </a:ext>
            </a:extLst>
          </a:blip>
          <a:srcRect l="16197" r="18310"/>
          <a:stretch/>
        </p:blipFill>
        <p:spPr>
          <a:xfrm>
            <a:off x="5113166" y="2269363"/>
            <a:ext cx="3273552" cy="4114800"/>
          </a:xfrm>
          <a:prstGeom prst="rect">
            <a:avLst/>
          </a:prstGeom>
        </p:spPr>
      </p:pic>
      <p:pic>
        <p:nvPicPr>
          <p:cNvPr id="12" name="Picture 3" descr="HSB Picture" title="Hybrid striped bas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5116650" y="2264456"/>
            <a:ext cx="3276600" cy="41183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title="Siberian sturgeon"/>
          <p:cNvPicPr>
            <a:picLocks/>
          </p:cNvPicPr>
          <p:nvPr/>
        </p:nvPicPr>
        <p:blipFill rotWithShape="1">
          <a:blip r:embed="rId8">
            <a:extLst>
              <a:ext uri="{28A0092B-C50C-407E-A947-70E740481C1C}">
                <a14:useLocalDpi xmlns:a14="http://schemas.microsoft.com/office/drawing/2010/main" val="0"/>
              </a:ext>
            </a:extLst>
          </a:blip>
          <a:srcRect l="16092" r="26167"/>
          <a:stretch/>
        </p:blipFill>
        <p:spPr>
          <a:xfrm>
            <a:off x="5119698" y="2278888"/>
            <a:ext cx="3273552" cy="4114800"/>
          </a:xfrm>
          <a:prstGeom prst="rect">
            <a:avLst/>
          </a:prstGeom>
        </p:spPr>
      </p:pic>
      <p:pic>
        <p:nvPicPr>
          <p:cNvPr id="13" name="Picture 12" descr="Florida Department of Agriculture and Consumer Services Banner">
            <a:extLst>
              <a:ext uri="{FF2B5EF4-FFF2-40B4-BE49-F238E27FC236}">
                <a16:creationId xmlns:a16="http://schemas.microsoft.com/office/drawing/2014/main" id="{61D4583E-6206-4535-B8DD-616DDB67B3D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09482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 calcmode="lin" valueType="num">
                                      <p:cBhvr additive="base">
                                        <p:cTn id="5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additive="base">
                                        <p:cTn id="6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Grp="1" noChangeArrowheads="1"/>
          </p:cNvSpPr>
          <p:nvPr>
            <p:ph type="title"/>
          </p:nvPr>
        </p:nvSpPr>
        <p:spPr>
          <a:xfrm>
            <a:off x="361950" y="402336"/>
            <a:ext cx="8229600" cy="1013587"/>
          </a:xfrm>
        </p:spPr>
        <p:txBody>
          <a:bodyPr>
            <a:normAutofit fontScale="90000"/>
          </a:bodyPr>
          <a:lstStyle/>
          <a:p>
            <a:pPr algn="ctr" eaLnBrk="1" hangingPunct="1">
              <a:defRPr/>
            </a:pPr>
            <a:r>
              <a:rPr lang="en-US" dirty="0">
                <a:latin typeface="+mn-lt"/>
              </a:rPr>
              <a:t>Shellfish Aquaculture in Florida</a:t>
            </a:r>
          </a:p>
        </p:txBody>
      </p:sp>
      <p:sp>
        <p:nvSpPr>
          <p:cNvPr id="3" name="Content Placeholder 2"/>
          <p:cNvSpPr>
            <a:spLocks noGrp="1"/>
          </p:cNvSpPr>
          <p:nvPr>
            <p:ph idx="1"/>
          </p:nvPr>
        </p:nvSpPr>
        <p:spPr>
          <a:xfrm>
            <a:off x="666750" y="1639951"/>
            <a:ext cx="1143000" cy="655320"/>
          </a:xfrm>
        </p:spPr>
        <p:txBody>
          <a:bodyPr>
            <a:normAutofit/>
          </a:bodyPr>
          <a:lstStyle/>
          <a:p>
            <a:pPr marL="0" indent="0">
              <a:buNone/>
            </a:pPr>
            <a:r>
              <a:rPr lang="en-US" dirty="0"/>
              <a:t>Clams</a:t>
            </a:r>
          </a:p>
        </p:txBody>
      </p:sp>
      <p:sp>
        <p:nvSpPr>
          <p:cNvPr id="5" name="Content Placeholder 2"/>
          <p:cNvSpPr txBox="1">
            <a:spLocks/>
          </p:cNvSpPr>
          <p:nvPr/>
        </p:nvSpPr>
        <p:spPr>
          <a:xfrm>
            <a:off x="3867150" y="1639951"/>
            <a:ext cx="1371600" cy="655320"/>
          </a:xfrm>
          <a:prstGeom prst="rect">
            <a:avLst/>
          </a:prstGeom>
        </p:spPr>
        <p:txBody>
          <a:bodyPr vert="horz" lIns="91435" tIns="45718" rIns="91435" bIns="45718">
            <a:noAutofit/>
          </a:bodyPr>
          <a:lstStyle>
            <a:lvl1pPr marL="274306" indent="-274306"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47" indent="-246875"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353" indent="-246875"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659" indent="-210301"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965" indent="-210301"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defTabSz="914400">
              <a:buFont typeface="Wingdings 2"/>
              <a:buNone/>
            </a:pPr>
            <a:r>
              <a:rPr lang="en-US" dirty="0"/>
              <a:t>Oysters</a:t>
            </a:r>
          </a:p>
        </p:txBody>
      </p:sp>
      <p:sp>
        <p:nvSpPr>
          <p:cNvPr id="6" name="Content Placeholder 2"/>
          <p:cNvSpPr txBox="1">
            <a:spLocks/>
          </p:cNvSpPr>
          <p:nvPr/>
        </p:nvSpPr>
        <p:spPr>
          <a:xfrm>
            <a:off x="6457950" y="1639951"/>
            <a:ext cx="2133600" cy="655320"/>
          </a:xfrm>
          <a:prstGeom prst="rect">
            <a:avLst/>
          </a:prstGeom>
        </p:spPr>
        <p:txBody>
          <a:bodyPr vert="horz" lIns="91435" tIns="45718" rIns="91435" bIns="45718">
            <a:noAutofit/>
          </a:bodyPr>
          <a:lstStyle>
            <a:lvl1pPr marL="274306" indent="-274306"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47" indent="-246875"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353" indent="-246875"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659" indent="-210301"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965" indent="-210301"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defTabSz="914400">
              <a:buFont typeface="Wingdings 2"/>
              <a:buNone/>
            </a:pPr>
            <a:r>
              <a:rPr lang="en-US" dirty="0"/>
              <a:t>Sunray Venus</a:t>
            </a:r>
          </a:p>
        </p:txBody>
      </p:sp>
      <p:pic>
        <p:nvPicPr>
          <p:cNvPr id="4" name="Picture 3" title="Oysters on halfshe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6950" y="2231136"/>
            <a:ext cx="5486400" cy="2743200"/>
          </a:xfrm>
          <a:prstGeom prst="rect">
            <a:avLst/>
          </a:prstGeom>
        </p:spPr>
      </p:pic>
      <p:pic>
        <p:nvPicPr>
          <p:cNvPr id="7" name="Picture 3" title="Clams in net"/>
          <p:cNvPicPr>
            <a:picLocks noChangeAspect="1" noChangeArrowheads="1"/>
          </p:cNvPicPr>
          <p:nvPr/>
        </p:nvPicPr>
        <p:blipFill rotWithShape="1">
          <a:blip r:embed="rId4">
            <a:extLst>
              <a:ext uri="{28A0092B-C50C-407E-A947-70E740481C1C}">
                <a14:useLocalDpi xmlns:a14="http://schemas.microsoft.com/office/drawing/2010/main" val="0"/>
              </a:ext>
            </a:extLst>
          </a:blip>
          <a:srcRect l="16299" t="14562" r="11986" b="19909"/>
          <a:stretch/>
        </p:blipFill>
        <p:spPr bwMode="auto">
          <a:xfrm>
            <a:off x="-19050" y="2231136"/>
            <a:ext cx="3048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title="Sunray Venus clams"/>
          <p:cNvPicPr>
            <a:picLocks/>
          </p:cNvPicPr>
          <p:nvPr/>
        </p:nvPicPr>
        <p:blipFill>
          <a:blip r:embed="rId5">
            <a:extLst>
              <a:ext uri="{28A0092B-C50C-407E-A947-70E740481C1C}">
                <a14:useLocalDpi xmlns:a14="http://schemas.microsoft.com/office/drawing/2010/main" val="0"/>
              </a:ext>
            </a:extLst>
          </a:blip>
          <a:stretch>
            <a:fillRect/>
          </a:stretch>
        </p:blipFill>
        <p:spPr>
          <a:xfrm>
            <a:off x="6153150" y="2231136"/>
            <a:ext cx="2971800" cy="2743200"/>
          </a:xfrm>
          <a:prstGeom prst="rect">
            <a:avLst/>
          </a:prstGeom>
        </p:spPr>
      </p:pic>
      <p:sp>
        <p:nvSpPr>
          <p:cNvPr id="8" name="TextBox 7"/>
          <p:cNvSpPr txBox="1"/>
          <p:nvPr/>
        </p:nvSpPr>
        <p:spPr>
          <a:xfrm>
            <a:off x="79375" y="4953000"/>
            <a:ext cx="8947150" cy="1015663"/>
          </a:xfrm>
          <a:prstGeom prst="rect">
            <a:avLst/>
          </a:prstGeom>
          <a:noFill/>
        </p:spPr>
        <p:txBody>
          <a:bodyPr wrap="square" rtlCol="0">
            <a:spAutoFit/>
          </a:bodyPr>
          <a:lstStyle/>
          <a:p>
            <a:pPr algn="ctr"/>
            <a:r>
              <a:rPr lang="en-US" sz="2000" dirty="0"/>
              <a:t>Considered the most sustainable protein source on the planet, shellfish remove detrimental nutrients from the coastal waters where they are grown and provide habitat to dozens of juvenile fish and invertebrate species. </a:t>
            </a:r>
          </a:p>
        </p:txBody>
      </p:sp>
      <p:pic>
        <p:nvPicPr>
          <p:cNvPr id="12" name="Picture 11" descr="Florida Department of Agriculture and Consumer Services Banner">
            <a:extLst>
              <a:ext uri="{FF2B5EF4-FFF2-40B4-BE49-F238E27FC236}">
                <a16:creationId xmlns:a16="http://schemas.microsoft.com/office/drawing/2014/main" id="{0AC838F5-436E-408C-9844-2F585CD701E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8242142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ctr"/>
            <a:r>
              <a:rPr lang="en-US" sz="4400" dirty="0">
                <a:latin typeface="+mn-lt"/>
              </a:rPr>
              <a:t>Shrimp Aquaculture in Florida</a:t>
            </a:r>
          </a:p>
        </p:txBody>
      </p:sp>
      <p:pic>
        <p:nvPicPr>
          <p:cNvPr id="4" name="Content Placeholder 3" title="White shrimp in farmers hand"/>
          <p:cNvPicPr>
            <a:picLocks noGrp="1" noChangeAspect="1"/>
          </p:cNvPicPr>
          <p:nvPr>
            <p:ph idx="1"/>
          </p:nvPr>
        </p:nvPicPr>
        <p:blipFill rotWithShape="1">
          <a:blip r:embed="rId2">
            <a:extLst>
              <a:ext uri="{28A0092B-C50C-407E-A947-70E740481C1C}">
                <a14:useLocalDpi xmlns:a14="http://schemas.microsoft.com/office/drawing/2010/main" val="0"/>
              </a:ext>
            </a:extLst>
          </a:blip>
          <a:srcRect t="6388" b="7126"/>
          <a:stretch/>
        </p:blipFill>
        <p:spPr>
          <a:xfrm>
            <a:off x="4724400" y="2209800"/>
            <a:ext cx="4419600" cy="3398520"/>
          </a:xfrm>
        </p:spPr>
      </p:pic>
      <p:pic>
        <p:nvPicPr>
          <p:cNvPr id="5" name="Picture 4" title="Indoor recirculating shrimp tanks"/>
          <p:cNvPicPr>
            <a:picLocks noChangeAspect="1"/>
          </p:cNvPicPr>
          <p:nvPr/>
        </p:nvPicPr>
        <p:blipFill rotWithShape="1">
          <a:blip r:embed="rId3">
            <a:extLst>
              <a:ext uri="{28A0092B-C50C-407E-A947-70E740481C1C}">
                <a14:useLocalDpi xmlns:a14="http://schemas.microsoft.com/office/drawing/2010/main" val="0"/>
              </a:ext>
            </a:extLst>
          </a:blip>
          <a:srcRect b="12249"/>
          <a:stretch/>
        </p:blipFill>
        <p:spPr>
          <a:xfrm>
            <a:off x="0" y="2209801"/>
            <a:ext cx="4953000" cy="3398520"/>
          </a:xfrm>
          <a:prstGeom prst="rect">
            <a:avLst/>
          </a:prstGeom>
        </p:spPr>
      </p:pic>
      <p:sp>
        <p:nvSpPr>
          <p:cNvPr id="6" name="Content Placeholder 2"/>
          <p:cNvSpPr txBox="1">
            <a:spLocks/>
          </p:cNvSpPr>
          <p:nvPr/>
        </p:nvSpPr>
        <p:spPr>
          <a:xfrm>
            <a:off x="457200" y="1371600"/>
            <a:ext cx="8229600" cy="4389120"/>
          </a:xfrm>
          <a:prstGeom prst="rect">
            <a:avLst/>
          </a:prstGeom>
        </p:spPr>
        <p:txBody>
          <a:bodyPr vert="horz" lIns="91435" tIns="45718" rIns="91435" bIns="45718">
            <a:normAutofit/>
          </a:bodyPr>
          <a:lstStyle>
            <a:lvl1pPr marL="274306" indent="-274306"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47" indent="-246875"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353" indent="-246875"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659" indent="-210301"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965" indent="-210301"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defTabSz="914400">
              <a:lnSpc>
                <a:spcPct val="120000"/>
              </a:lnSpc>
              <a:spcBef>
                <a:spcPts val="0"/>
              </a:spcBef>
              <a:buFont typeface="Wingdings 2"/>
              <a:buNone/>
              <a:defRPr/>
            </a:pPr>
            <a:r>
              <a:rPr lang="en-US" sz="2000" dirty="0"/>
              <a:t>Marine shrimp are grown quickly and sustainably in large, </a:t>
            </a:r>
          </a:p>
          <a:p>
            <a:pPr marL="0" indent="0" algn="ctr" defTabSz="914400">
              <a:lnSpc>
                <a:spcPct val="120000"/>
              </a:lnSpc>
              <a:spcBef>
                <a:spcPts val="0"/>
              </a:spcBef>
              <a:buFont typeface="Wingdings 2"/>
              <a:buNone/>
              <a:defRPr/>
            </a:pPr>
            <a:r>
              <a:rPr lang="en-US" sz="2000" dirty="0"/>
              <a:t>in-door tank facilities. </a:t>
            </a:r>
          </a:p>
        </p:txBody>
      </p:sp>
      <p:pic>
        <p:nvPicPr>
          <p:cNvPr id="8" name="Picture 7" descr="Florida Department of Agriculture and Consumer Services Banner">
            <a:extLst>
              <a:ext uri="{FF2B5EF4-FFF2-40B4-BE49-F238E27FC236}">
                <a16:creationId xmlns:a16="http://schemas.microsoft.com/office/drawing/2014/main" id="{469CAE27-3CD9-4F13-AA3F-00AB86C42B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8852896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Grp="1" noChangeArrowheads="1"/>
          </p:cNvSpPr>
          <p:nvPr>
            <p:ph type="title"/>
          </p:nvPr>
        </p:nvSpPr>
        <p:spPr>
          <a:xfrm>
            <a:off x="381000" y="462851"/>
            <a:ext cx="8229600" cy="1013587"/>
          </a:xfrm>
        </p:spPr>
        <p:txBody>
          <a:bodyPr>
            <a:normAutofit fontScale="90000"/>
          </a:bodyPr>
          <a:lstStyle/>
          <a:p>
            <a:pPr algn="ctr" eaLnBrk="1" hangingPunct="1">
              <a:defRPr/>
            </a:pPr>
            <a:r>
              <a:rPr lang="en-US" dirty="0">
                <a:latin typeface="+mn-lt"/>
              </a:rPr>
              <a:t>Alligator Aquaculture in Florida</a:t>
            </a:r>
          </a:p>
        </p:txBody>
      </p:sp>
      <p:sp>
        <p:nvSpPr>
          <p:cNvPr id="4" name="Content Placeholder 3"/>
          <p:cNvSpPr>
            <a:spLocks noGrp="1"/>
          </p:cNvSpPr>
          <p:nvPr>
            <p:ph idx="1"/>
          </p:nvPr>
        </p:nvSpPr>
        <p:spPr>
          <a:xfrm>
            <a:off x="533400" y="1511904"/>
            <a:ext cx="8229600" cy="4389120"/>
          </a:xfrm>
        </p:spPr>
        <p:txBody>
          <a:bodyPr/>
          <a:lstStyle/>
          <a:p>
            <a:pPr marL="0" indent="0" algn="ctr">
              <a:buNone/>
            </a:pPr>
            <a:r>
              <a:rPr lang="en-US" dirty="0"/>
              <a:t>Alligators are a major aquaculture product in Florida. </a:t>
            </a:r>
          </a:p>
        </p:txBody>
      </p:sp>
      <p:pic>
        <p:nvPicPr>
          <p:cNvPr id="8" name="Picture 8" title="Juvenile alligators"/>
          <p:cNvPicPr>
            <a:picLocks noChangeAspect="1" noChangeArrowheads="1"/>
          </p:cNvPicPr>
          <p:nvPr/>
        </p:nvPicPr>
        <p:blipFill rotWithShape="1">
          <a:blip r:embed="rId3">
            <a:extLst>
              <a:ext uri="{28A0092B-C50C-407E-A947-70E740481C1C}">
                <a14:useLocalDpi xmlns:a14="http://schemas.microsoft.com/office/drawing/2010/main" val="0"/>
              </a:ext>
            </a:extLst>
          </a:blip>
          <a:srcRect b="15480"/>
          <a:stretch/>
        </p:blipFill>
        <p:spPr bwMode="auto">
          <a:xfrm>
            <a:off x="4543425" y="2031588"/>
            <a:ext cx="4191000" cy="215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title="Adult alligators"/>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044" t="19875" b="13773"/>
          <a:stretch/>
        </p:blipFill>
        <p:spPr bwMode="auto">
          <a:xfrm>
            <a:off x="561975" y="2031588"/>
            <a:ext cx="3988210" cy="215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title="Baby alligators"/>
          <p:cNvPicPr>
            <a:picLocks noChangeAspect="1" noChangeArrowheads="1"/>
          </p:cNvPicPr>
          <p:nvPr/>
        </p:nvPicPr>
        <p:blipFill rotWithShape="1">
          <a:blip r:embed="rId5">
            <a:extLst>
              <a:ext uri="{28A0092B-C50C-407E-A947-70E740481C1C}">
                <a14:useLocalDpi xmlns:a14="http://schemas.microsoft.com/office/drawing/2010/main" val="0"/>
              </a:ext>
            </a:extLst>
          </a:blip>
          <a:srcRect l="6545" r="6542"/>
          <a:stretch/>
        </p:blipFill>
        <p:spPr bwMode="auto">
          <a:xfrm>
            <a:off x="1104900" y="4186587"/>
            <a:ext cx="7086600" cy="153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Florida Department of Agriculture and Consumer Services Banner">
            <a:extLst>
              <a:ext uri="{FF2B5EF4-FFF2-40B4-BE49-F238E27FC236}">
                <a16:creationId xmlns:a16="http://schemas.microsoft.com/office/drawing/2014/main" id="{1C26C756-F3C5-494D-BFF6-B09A4E8961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9380518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Grp="1" noChangeArrowheads="1"/>
          </p:cNvSpPr>
          <p:nvPr>
            <p:ph type="title"/>
          </p:nvPr>
        </p:nvSpPr>
        <p:spPr>
          <a:xfrm>
            <a:off x="381000" y="374935"/>
            <a:ext cx="8229600" cy="1013587"/>
          </a:xfrm>
        </p:spPr>
        <p:txBody>
          <a:bodyPr>
            <a:noAutofit/>
          </a:bodyPr>
          <a:lstStyle/>
          <a:p>
            <a:pPr algn="ctr" eaLnBrk="1" hangingPunct="1">
              <a:defRPr/>
            </a:pPr>
            <a:r>
              <a:rPr lang="en-US" sz="4000" dirty="0">
                <a:latin typeface="+mn-lt"/>
              </a:rPr>
              <a:t>Aquatic Plant Aquaculture in Florida</a:t>
            </a:r>
          </a:p>
        </p:txBody>
      </p:sp>
      <p:sp>
        <p:nvSpPr>
          <p:cNvPr id="7" name="Content Placeholder 2"/>
          <p:cNvSpPr txBox="1">
            <a:spLocks/>
          </p:cNvSpPr>
          <p:nvPr/>
        </p:nvSpPr>
        <p:spPr>
          <a:xfrm>
            <a:off x="533400" y="1295400"/>
            <a:ext cx="8229600" cy="4389120"/>
          </a:xfrm>
          <a:prstGeom prst="rect">
            <a:avLst/>
          </a:prstGeom>
        </p:spPr>
        <p:txBody>
          <a:bodyPr vert="horz" lIns="91435" tIns="45718" rIns="91435" bIns="45718">
            <a:normAutofit/>
          </a:bodyPr>
          <a:lstStyle>
            <a:lvl1pPr marL="274306" indent="-274306"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47" indent="-246875"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353" indent="-246875"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659" indent="-210301"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965" indent="-210301"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defTabSz="914400">
              <a:lnSpc>
                <a:spcPct val="120000"/>
              </a:lnSpc>
              <a:buFont typeface="Wingdings 2"/>
              <a:buNone/>
              <a:defRPr/>
            </a:pPr>
            <a:r>
              <a:rPr lang="en-US" dirty="0"/>
              <a:t>Dozens of aquatic plants species are grown in the state.</a:t>
            </a:r>
          </a:p>
        </p:txBody>
      </p:sp>
      <p:pic>
        <p:nvPicPr>
          <p:cNvPr id="3" name="Picture 2" title="Aquatic plant farm greenhous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799" y="3162300"/>
            <a:ext cx="4190999" cy="3314700"/>
          </a:xfrm>
          <a:prstGeom prst="rect">
            <a:avLst/>
          </a:prstGeom>
        </p:spPr>
      </p:pic>
      <p:pic>
        <p:nvPicPr>
          <p:cNvPr id="4" name="Picture 3" title="Native aquatic plant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39028" y="2432202"/>
            <a:ext cx="3694175" cy="2770632"/>
          </a:xfrm>
          <a:prstGeom prst="rect">
            <a:avLst/>
          </a:prstGeom>
        </p:spPr>
      </p:pic>
      <p:pic>
        <p:nvPicPr>
          <p:cNvPr id="9" name="Picture 8" descr="Water lily at plant farm" title="Water lily"/>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970430"/>
            <a:ext cx="3556000" cy="2667000"/>
          </a:xfrm>
          <a:prstGeom prst="rect">
            <a:avLst/>
          </a:prstGeom>
        </p:spPr>
      </p:pic>
      <p:pic>
        <p:nvPicPr>
          <p:cNvPr id="10" name="Picture 9" descr="Florida Department of Agriculture and Consumer Services Banner">
            <a:extLst>
              <a:ext uri="{FF2B5EF4-FFF2-40B4-BE49-F238E27FC236}">
                <a16:creationId xmlns:a16="http://schemas.microsoft.com/office/drawing/2014/main" id="{B8B34AA0-F7F4-4741-8BBE-060770CD74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0810754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lorida Department of Agriculture and Consumer Services Banner">
            <a:extLst>
              <a:ext uri="{FF2B5EF4-FFF2-40B4-BE49-F238E27FC236}">
                <a16:creationId xmlns:a16="http://schemas.microsoft.com/office/drawing/2014/main" id="{4E461B40-1E11-44F2-B1D7-0DD858F121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
        <p:nvSpPr>
          <p:cNvPr id="47109" name="Rectangle 5"/>
          <p:cNvSpPr>
            <a:spLocks noGrp="1" noChangeArrowheads="1"/>
          </p:cNvSpPr>
          <p:nvPr>
            <p:ph type="title"/>
          </p:nvPr>
        </p:nvSpPr>
        <p:spPr>
          <a:xfrm>
            <a:off x="152400" y="435006"/>
            <a:ext cx="8229600" cy="1013587"/>
          </a:xfrm>
        </p:spPr>
        <p:txBody>
          <a:bodyPr>
            <a:normAutofit/>
          </a:bodyPr>
          <a:lstStyle/>
          <a:p>
            <a:pPr algn="ctr" eaLnBrk="1" hangingPunct="1">
              <a:defRPr/>
            </a:pPr>
            <a:r>
              <a:rPr lang="en-US" sz="4800" dirty="0">
                <a:latin typeface="+mn-lt"/>
              </a:rPr>
              <a:t>Aquaponics in Florida</a:t>
            </a:r>
          </a:p>
        </p:txBody>
      </p:sp>
      <p:sp>
        <p:nvSpPr>
          <p:cNvPr id="7" name="Content Placeholder 2"/>
          <p:cNvSpPr txBox="1">
            <a:spLocks/>
          </p:cNvSpPr>
          <p:nvPr/>
        </p:nvSpPr>
        <p:spPr>
          <a:xfrm>
            <a:off x="533400" y="1600200"/>
            <a:ext cx="8229600" cy="4389120"/>
          </a:xfrm>
          <a:prstGeom prst="rect">
            <a:avLst/>
          </a:prstGeom>
        </p:spPr>
        <p:txBody>
          <a:bodyPr vert="horz" lIns="91435" tIns="45718" rIns="91435" bIns="45718">
            <a:normAutofit/>
          </a:bodyPr>
          <a:lstStyle>
            <a:lvl1pPr marL="274306" indent="-274306"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47" indent="-246875"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353" indent="-246875"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659" indent="-210301"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965" indent="-210301"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defTabSz="914400">
              <a:lnSpc>
                <a:spcPct val="120000"/>
              </a:lnSpc>
              <a:defRPr/>
            </a:pPr>
            <a:r>
              <a:rPr lang="en-US" sz="1800" dirty="0"/>
              <a:t>Aquaponics is the </a:t>
            </a:r>
            <a:r>
              <a:rPr lang="en-US" sz="1800" b="1" dirty="0"/>
              <a:t>symbiotic</a:t>
            </a:r>
            <a:r>
              <a:rPr lang="en-US" sz="1800" dirty="0"/>
              <a:t> cultivation of </a:t>
            </a:r>
            <a:r>
              <a:rPr lang="en-US" sz="1800" b="1" dirty="0"/>
              <a:t>plants</a:t>
            </a:r>
            <a:r>
              <a:rPr lang="en-US" sz="1800" dirty="0"/>
              <a:t> and </a:t>
            </a:r>
            <a:r>
              <a:rPr lang="en-US" sz="1800" b="1" dirty="0"/>
              <a:t>aquatic animals</a:t>
            </a:r>
            <a:r>
              <a:rPr lang="en-US" sz="1800" dirty="0"/>
              <a:t>. </a:t>
            </a:r>
          </a:p>
          <a:p>
            <a:pPr defTabSz="914400">
              <a:lnSpc>
                <a:spcPct val="120000"/>
              </a:lnSpc>
              <a:defRPr/>
            </a:pPr>
            <a:r>
              <a:rPr lang="en-US" sz="1800" dirty="0"/>
              <a:t>Plants can be grown using the nutrient rich water from aquatic animal waste. </a:t>
            </a:r>
          </a:p>
          <a:p>
            <a:pPr defTabSz="914400">
              <a:lnSpc>
                <a:spcPct val="120000"/>
              </a:lnSpc>
              <a:defRPr/>
            </a:pPr>
            <a:r>
              <a:rPr lang="en-US" sz="1800" dirty="0"/>
              <a:t>In turn, the plants return much needed oxygen to the water, allowing the animals to thrive.</a:t>
            </a:r>
          </a:p>
          <a:p>
            <a:pPr marL="0" indent="0" defTabSz="914400">
              <a:lnSpc>
                <a:spcPct val="120000"/>
              </a:lnSpc>
              <a:buNone/>
              <a:defRPr/>
            </a:pPr>
            <a:endParaRPr lang="en-US" sz="2400" dirty="0">
              <a:latin typeface="Arial" charset="0"/>
            </a:endParaRPr>
          </a:p>
          <a:p>
            <a:pPr marL="0" indent="0" defTabSz="914400">
              <a:lnSpc>
                <a:spcPct val="120000"/>
              </a:lnSpc>
              <a:buNone/>
              <a:defRPr/>
            </a:pPr>
            <a:r>
              <a:rPr lang="en-US" sz="2400" b="1" dirty="0">
                <a:solidFill>
                  <a:srgbClr val="CCECFF"/>
                </a:solidFill>
                <a:latin typeface="Arial" charset="0"/>
              </a:rPr>
              <a:t> </a:t>
            </a:r>
            <a:endParaRPr lang="en-US" dirty="0"/>
          </a:p>
        </p:txBody>
      </p:sp>
      <p:pic>
        <p:nvPicPr>
          <p:cNvPr id="3" name="Picture 2" title="Aquaponic lettuce b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5109" y="3145313"/>
            <a:ext cx="4808891" cy="3200400"/>
          </a:xfrm>
          <a:prstGeom prst="rect">
            <a:avLst/>
          </a:prstGeom>
        </p:spPr>
      </p:pic>
      <p:pic>
        <p:nvPicPr>
          <p:cNvPr id="2" name="Picture 1" descr="Aquaponic system with tilapia tank and hanging grow tower for plants" title="Aquaponic tilapia system"/>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3883" y="3145314"/>
            <a:ext cx="2591226" cy="3200400"/>
          </a:xfrm>
          <a:prstGeom prst="rect">
            <a:avLst/>
          </a:prstGeom>
        </p:spPr>
      </p:pic>
      <p:pic>
        <p:nvPicPr>
          <p:cNvPr id="9" name="Picture 8" descr="Lettuce grow in aquaponics greenhosue on floating rafts. " title="Aquaponic lettuce bed"/>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5400"/>
            <a:ext cx="9144000" cy="6883400"/>
          </a:xfrm>
          <a:prstGeom prst="rect">
            <a:avLst/>
          </a:prstGeom>
        </p:spPr>
      </p:pic>
    </p:spTree>
    <p:extLst>
      <p:ext uri="{BB962C8B-B14F-4D97-AF65-F5344CB8AC3E}">
        <p14:creationId xmlns:p14="http://schemas.microsoft.com/office/powerpoint/2010/main" val="1433460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9936"/>
            <a:ext cx="8229600" cy="1143000"/>
          </a:xfrm>
        </p:spPr>
        <p:txBody>
          <a:bodyPr>
            <a:normAutofit/>
          </a:bodyPr>
          <a:lstStyle/>
          <a:p>
            <a:pPr algn="ctr"/>
            <a:r>
              <a:rPr lang="en-US" sz="4800" dirty="0">
                <a:latin typeface="+mn-lt"/>
              </a:rPr>
              <a:t>Aquaculture Education </a:t>
            </a:r>
          </a:p>
        </p:txBody>
      </p:sp>
      <p:sp>
        <p:nvSpPr>
          <p:cNvPr id="3" name="Content Placeholder 2"/>
          <p:cNvSpPr>
            <a:spLocks noGrp="1"/>
          </p:cNvSpPr>
          <p:nvPr>
            <p:ph idx="1"/>
          </p:nvPr>
        </p:nvSpPr>
        <p:spPr>
          <a:xfrm>
            <a:off x="228600" y="1295400"/>
            <a:ext cx="8696452" cy="1075943"/>
          </a:xfrm>
        </p:spPr>
        <p:txBody>
          <a:bodyPr>
            <a:noAutofit/>
          </a:bodyPr>
          <a:lstStyle/>
          <a:p>
            <a:pPr marL="0" indent="0" algn="ctr">
              <a:buNone/>
            </a:pPr>
            <a:r>
              <a:rPr lang="en-US" altLang="en-US" sz="1800" dirty="0"/>
              <a:t>Aquaculture is growing at a rapid pace, and aquaculture education plays a key role in the future of the industry and the future of food production globally.</a:t>
            </a:r>
            <a:endParaRPr lang="en-US" sz="1800" dirty="0"/>
          </a:p>
        </p:txBody>
      </p:sp>
      <p:pic>
        <p:nvPicPr>
          <p:cNvPr id="5" name="Picture 11" descr="Student hold large mutton snapper in tank." title="Student hold large snapper in tan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15148" y="4119753"/>
            <a:ext cx="2928852" cy="2196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descr="Student laces live rock in experimental saltwater tank." title="Student places live rock in saltwater ta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5043" y="1989328"/>
            <a:ext cx="2935561" cy="220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Student with fish in a net" title="Student with fish in a ne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787" y="2078210"/>
            <a:ext cx="2648397" cy="1867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2743200" y="2209800"/>
            <a:ext cx="3358896" cy="2862322"/>
          </a:xfrm>
          <a:prstGeom prst="rect">
            <a:avLst/>
          </a:prstGeom>
          <a:noFill/>
        </p:spPr>
        <p:txBody>
          <a:bodyPr wrap="square" rtlCol="0">
            <a:spAutoFit/>
          </a:bodyPr>
          <a:lstStyle/>
          <a:p>
            <a:pPr algn="ctr"/>
            <a:r>
              <a:rPr lang="en-US" dirty="0"/>
              <a:t>There is an increasing demand for skilled aquaculture professionals in the U.S.A. and globally. </a:t>
            </a:r>
          </a:p>
          <a:p>
            <a:pPr algn="ctr"/>
            <a:endParaRPr lang="en-US" dirty="0"/>
          </a:p>
          <a:p>
            <a:pPr algn="ctr"/>
            <a:endParaRPr lang="en-US" dirty="0"/>
          </a:p>
          <a:p>
            <a:pPr algn="ctr"/>
            <a:endParaRPr lang="en-US" dirty="0"/>
          </a:p>
          <a:p>
            <a:pPr algn="ctr"/>
            <a:r>
              <a:rPr lang="en-US" dirty="0"/>
              <a:t>Education plays a vital role in preparing young adults for the innovations of tomorrow.</a:t>
            </a:r>
          </a:p>
        </p:txBody>
      </p:sp>
      <p:pic>
        <p:nvPicPr>
          <p:cNvPr id="4" name="Picture 13" descr="Students net fish for experiment" title="Students netting fish for experiment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262" y="3734810"/>
            <a:ext cx="2648397" cy="1867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Florida Department of Agriculture and Consumer Services Banner">
            <a:extLst>
              <a:ext uri="{FF2B5EF4-FFF2-40B4-BE49-F238E27FC236}">
                <a16:creationId xmlns:a16="http://schemas.microsoft.com/office/drawing/2014/main" id="{80FFE3AB-FFAC-405F-9FF3-20D4A0A6F0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81459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09600" y="838200"/>
            <a:ext cx="8229600" cy="1143000"/>
          </a:xfrm>
          <a:prstGeom prst="rect">
            <a:avLst/>
          </a:prstGeom>
        </p:spPr>
        <p:txBody>
          <a:bodyPr vert="horz" lIns="0" tIns="45718"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defTabSz="914400"/>
            <a:r>
              <a:rPr lang="en-US" sz="4000" dirty="0">
                <a:latin typeface="Constantia" panose="02030602050306030303" pitchFamily="18" charset="0"/>
              </a:rPr>
              <a:t>Conclusions  </a:t>
            </a:r>
            <a:br>
              <a:rPr lang="en-US" sz="3600" dirty="0">
                <a:latin typeface="Constantia" panose="02030602050306030303" pitchFamily="18" charset="0"/>
              </a:rPr>
            </a:br>
            <a:endParaRPr lang="en-US" sz="3600" dirty="0">
              <a:latin typeface="Constantia" panose="02030602050306030303" pitchFamily="18" charset="0"/>
            </a:endParaRPr>
          </a:p>
        </p:txBody>
      </p:sp>
      <p:sp>
        <p:nvSpPr>
          <p:cNvPr id="9" name="TextBox 8"/>
          <p:cNvSpPr txBox="1"/>
          <p:nvPr/>
        </p:nvSpPr>
        <p:spPr>
          <a:xfrm>
            <a:off x="228600" y="1981200"/>
            <a:ext cx="8763000" cy="2954655"/>
          </a:xfrm>
          <a:prstGeom prst="rect">
            <a:avLst/>
          </a:prstGeom>
          <a:noFill/>
        </p:spPr>
        <p:txBody>
          <a:bodyPr wrap="square" rtlCol="0">
            <a:spAutoFit/>
          </a:bodyPr>
          <a:lstStyle/>
          <a:p>
            <a:pPr algn="ctr"/>
            <a:r>
              <a:rPr lang="en-US" sz="2400" dirty="0"/>
              <a:t>For questions about this presentation or aquaculture in Florida please contact the Division at: </a:t>
            </a:r>
          </a:p>
          <a:p>
            <a:pPr algn="ctr"/>
            <a:endParaRPr lang="en-US" sz="2400" dirty="0"/>
          </a:p>
          <a:p>
            <a:r>
              <a:rPr lang="en-US" dirty="0"/>
              <a:t> </a:t>
            </a:r>
          </a:p>
          <a:p>
            <a:pPr marL="2514600" indent="-971550"/>
            <a:r>
              <a:rPr lang="en-US" sz="2400" dirty="0"/>
              <a:t>Tallahassee Office: (850) 617-7600 </a:t>
            </a:r>
          </a:p>
          <a:p>
            <a:pPr marL="2514600" indent="-971550"/>
            <a:r>
              <a:rPr lang="en-US" sz="2400" dirty="0"/>
              <a:t>Bartow Office: (863) 578-1870 </a:t>
            </a:r>
          </a:p>
          <a:p>
            <a:pPr marL="2514600" indent="-971550"/>
            <a:r>
              <a:rPr lang="en-US" sz="2400" dirty="0"/>
              <a:t>Email: </a:t>
            </a:r>
            <a:r>
              <a:rPr lang="en-US" sz="2400" dirty="0">
                <a:solidFill>
                  <a:schemeClr val="accent1"/>
                </a:solidFill>
              </a:rPr>
              <a:t>aquaculture_web@FreshFromFlorida.com</a:t>
            </a:r>
            <a:r>
              <a:rPr lang="en-US" sz="2400" dirty="0"/>
              <a:t> </a:t>
            </a:r>
          </a:p>
          <a:p>
            <a:pPr marL="2514600" indent="-971550"/>
            <a:r>
              <a:rPr lang="en-US" sz="2400" dirty="0"/>
              <a:t>Website: FreshFromFlorida.com </a:t>
            </a:r>
            <a:endParaRPr lang="en-US" sz="3200" dirty="0"/>
          </a:p>
        </p:txBody>
      </p:sp>
      <p:sp>
        <p:nvSpPr>
          <p:cNvPr id="2" name="Title 1" hidden="1"/>
          <p:cNvSpPr>
            <a:spLocks noGrp="1"/>
          </p:cNvSpPr>
          <p:nvPr>
            <p:ph type="title"/>
          </p:nvPr>
        </p:nvSpPr>
        <p:spPr/>
        <p:txBody>
          <a:bodyPr>
            <a:normAutofit fontScale="90000"/>
          </a:bodyPr>
          <a:lstStyle/>
          <a:p>
            <a:r>
              <a:rPr lang="en-US" sz="5400" dirty="0">
                <a:latin typeface="Constantia" panose="02030602050306030303" pitchFamily="18" charset="0"/>
              </a:rPr>
              <a:t>Conclusions  </a:t>
            </a:r>
            <a:br>
              <a:rPr lang="en-US" sz="4800" dirty="0">
                <a:latin typeface="Constantia" panose="02030602050306030303" pitchFamily="18" charset="0"/>
              </a:rPr>
            </a:br>
            <a:br>
              <a:rPr lang="en-US" sz="4800" dirty="0">
                <a:latin typeface="Constantia" panose="02030602050306030303" pitchFamily="18" charset="0"/>
              </a:rPr>
            </a:br>
            <a:endParaRPr lang="en-US" dirty="0"/>
          </a:p>
        </p:txBody>
      </p:sp>
      <p:pic>
        <p:nvPicPr>
          <p:cNvPr id="8" name="Picture 7" descr="Florida Department of Agriculture and Consumer Services Banner">
            <a:extLst>
              <a:ext uri="{FF2B5EF4-FFF2-40B4-BE49-F238E27FC236}">
                <a16:creationId xmlns:a16="http://schemas.microsoft.com/office/drawing/2014/main" id="{8918F851-A132-48F8-9B06-6BA27D23CF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2436465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3.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3735</TotalTime>
  <Words>1364</Words>
  <Application>Microsoft Office PowerPoint</Application>
  <PresentationFormat>On-screen Show (4:3)</PresentationFormat>
  <Paragraphs>289</Paragraphs>
  <Slides>45</Slides>
  <Notes>39</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2" baseType="lpstr">
      <vt:lpstr>Arial</vt:lpstr>
      <vt:lpstr>Calibri</vt:lpstr>
      <vt:lpstr>Constantia</vt:lpstr>
      <vt:lpstr>Times New Roman</vt:lpstr>
      <vt:lpstr>Wingdings 2</vt:lpstr>
      <vt:lpstr>Flow</vt:lpstr>
      <vt:lpstr>CorelDRAW</vt:lpstr>
      <vt:lpstr>Introduction to aquaculture for students</vt:lpstr>
      <vt:lpstr>What is agriculture?</vt:lpstr>
      <vt:lpstr>What is aquaculture?</vt:lpstr>
      <vt:lpstr>Main categories of aquaculture</vt:lpstr>
      <vt:lpstr>Main categories of aquaculture</vt:lpstr>
      <vt:lpstr>Examples of modern aquaculture</vt:lpstr>
      <vt:lpstr>Why is aquaculture needed?</vt:lpstr>
      <vt:lpstr>Global Population Growth  </vt:lpstr>
      <vt:lpstr>Wild fisheries maximized. </vt:lpstr>
      <vt:lpstr>Problem: Capture fisheries at maximum harvest rate</vt:lpstr>
      <vt:lpstr>Aquaculture will soon be the norm</vt:lpstr>
      <vt:lpstr>Feed conversion ratios</vt:lpstr>
      <vt:lpstr>Do you know your cultured fishes? (Half time quiz!)</vt:lpstr>
      <vt:lpstr>Salmon</vt:lpstr>
      <vt:lpstr>Eel</vt:lpstr>
      <vt:lpstr>Tilapia</vt:lpstr>
      <vt:lpstr>Freshwater prawn</vt:lpstr>
      <vt:lpstr>Catfish</vt:lpstr>
      <vt:lpstr>Cobia</vt:lpstr>
      <vt:lpstr>Seabass</vt:lpstr>
      <vt:lpstr>Stugeon</vt:lpstr>
      <vt:lpstr>sturgeon</vt:lpstr>
      <vt:lpstr>Aquaculture production examples:</vt:lpstr>
      <vt:lpstr>Collecting Broodstock </vt:lpstr>
      <vt:lpstr>Stripping eggs from female for fertilization.  </vt:lpstr>
      <vt:lpstr>Flounder Hatchery </vt:lpstr>
      <vt:lpstr>Incubation and hatching of eggs in controlled hatching jars.</vt:lpstr>
      <vt:lpstr>Nursery and Growout </vt:lpstr>
      <vt:lpstr>Productio units</vt:lpstr>
      <vt:lpstr>SHELLFISH AQUACULTURE IN OPEN WATER </vt:lpstr>
      <vt:lpstr>Offshore cage culture</vt:lpstr>
      <vt:lpstr>Medical Research  </vt:lpstr>
      <vt:lpstr>Aquaponics</vt:lpstr>
      <vt:lpstr>Fish transport</vt:lpstr>
      <vt:lpstr>Careers in Aquaculture</vt:lpstr>
      <vt:lpstr>Aquaculture in Florida</vt:lpstr>
      <vt:lpstr>Aquaculture in Florida</vt:lpstr>
      <vt:lpstr>Aquaculture in Florida</vt:lpstr>
      <vt:lpstr>Shellfish Aquaculture in Florida</vt:lpstr>
      <vt:lpstr>Shrimp Aquaculture in Florida</vt:lpstr>
      <vt:lpstr>Alligator Aquaculture in Florida</vt:lpstr>
      <vt:lpstr>Aquatic Plant Aquaculture in Florida</vt:lpstr>
      <vt:lpstr>Aquaponics in Florida</vt:lpstr>
      <vt:lpstr>Aquaculture Education </vt:lpstr>
      <vt:lpstr>Conclusions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Aquaculture  and  Related  Careers</dc:title>
  <dc:creator>Peter Allen</dc:creator>
  <cp:lastModifiedBy>Bayliss, Katrina</cp:lastModifiedBy>
  <cp:revision>190</cp:revision>
  <dcterms:created xsi:type="dcterms:W3CDTF">2013-10-22T12:44:55Z</dcterms:created>
  <dcterms:modified xsi:type="dcterms:W3CDTF">2019-01-18T14:10:26Z</dcterms:modified>
</cp:coreProperties>
</file>