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sldIdLst>
    <p:sldId id="257" r:id="rId2"/>
    <p:sldId id="276" r:id="rId3"/>
    <p:sldId id="258" r:id="rId4"/>
    <p:sldId id="263" r:id="rId5"/>
    <p:sldId id="260" r:id="rId6"/>
    <p:sldId id="259" r:id="rId7"/>
    <p:sldId id="262" r:id="rId8"/>
    <p:sldId id="261" r:id="rId9"/>
    <p:sldId id="264" r:id="rId10"/>
    <p:sldId id="265" r:id="rId11"/>
    <p:sldId id="266" r:id="rId12"/>
    <p:sldId id="267" r:id="rId13"/>
    <p:sldId id="275" r:id="rId14"/>
    <p:sldId id="273" r:id="rId15"/>
    <p:sldId id="268" r:id="rId16"/>
    <p:sldId id="269" r:id="rId17"/>
    <p:sldId id="270" r:id="rId18"/>
    <p:sldId id="271" r:id="rId19"/>
    <p:sldId id="272" r:id="rId20"/>
    <p:sldId id="274" r:id="rId21"/>
    <p:sldId id="277" r:id="rId22"/>
  </p:sldIdLst>
  <p:sldSz cx="9144000" cy="6858000" type="screen4x3"/>
  <p:notesSz cx="6858000" cy="9144000"/>
  <p:defaultTextStyle>
    <a:defPPr>
      <a:defRPr lang="en-US"/>
    </a:defPPr>
    <a:lvl1pPr marL="0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77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53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30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06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83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060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236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413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5BD4A"/>
    <a:srgbClr val="E33A29"/>
    <a:srgbClr val="88459D"/>
    <a:srgbClr val="FF85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651" autoAdjust="0"/>
    <p:restoredTop sz="96370" autoAdjust="0"/>
  </p:normalViewPr>
  <p:slideViewPr>
    <p:cSldViewPr>
      <p:cViewPr varScale="1">
        <p:scale>
          <a:sx n="110" d="100"/>
          <a:sy n="110" d="100"/>
        </p:scale>
        <p:origin x="1872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1546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861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culpepc\Desktop\alligator%20stats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Alligator Aquaculture Value (1977-2015)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Sheet1!$C$2:$C$40</c:f>
              <c:numCache>
                <c:formatCode>General</c:formatCode>
                <c:ptCount val="39"/>
                <c:pt idx="0">
                  <c:v>1977</c:v>
                </c:pt>
                <c:pt idx="1">
                  <c:v>1978</c:v>
                </c:pt>
                <c:pt idx="2">
                  <c:v>1979</c:v>
                </c:pt>
                <c:pt idx="3">
                  <c:v>1980</c:v>
                </c:pt>
                <c:pt idx="4">
                  <c:v>1981</c:v>
                </c:pt>
                <c:pt idx="5">
                  <c:v>1982</c:v>
                </c:pt>
                <c:pt idx="6">
                  <c:v>1983</c:v>
                </c:pt>
                <c:pt idx="7">
                  <c:v>1984</c:v>
                </c:pt>
                <c:pt idx="8">
                  <c:v>1985</c:v>
                </c:pt>
                <c:pt idx="9">
                  <c:v>1986</c:v>
                </c:pt>
                <c:pt idx="10">
                  <c:v>1987</c:v>
                </c:pt>
                <c:pt idx="11">
                  <c:v>1988</c:v>
                </c:pt>
                <c:pt idx="12">
                  <c:v>1989</c:v>
                </c:pt>
                <c:pt idx="13">
                  <c:v>1990</c:v>
                </c:pt>
                <c:pt idx="14">
                  <c:v>1991</c:v>
                </c:pt>
                <c:pt idx="15">
                  <c:v>1992</c:v>
                </c:pt>
                <c:pt idx="16">
                  <c:v>1993</c:v>
                </c:pt>
                <c:pt idx="17">
                  <c:v>1994</c:v>
                </c:pt>
                <c:pt idx="18">
                  <c:v>1995</c:v>
                </c:pt>
                <c:pt idx="19">
                  <c:v>1996</c:v>
                </c:pt>
                <c:pt idx="20">
                  <c:v>1997</c:v>
                </c:pt>
                <c:pt idx="21">
                  <c:v>1998</c:v>
                </c:pt>
                <c:pt idx="22">
                  <c:v>1999</c:v>
                </c:pt>
                <c:pt idx="23">
                  <c:v>2000</c:v>
                </c:pt>
                <c:pt idx="24">
                  <c:v>2001</c:v>
                </c:pt>
                <c:pt idx="25">
                  <c:v>2002</c:v>
                </c:pt>
                <c:pt idx="26">
                  <c:v>2003</c:v>
                </c:pt>
                <c:pt idx="27">
                  <c:v>2004</c:v>
                </c:pt>
                <c:pt idx="28">
                  <c:v>2005</c:v>
                </c:pt>
                <c:pt idx="29">
                  <c:v>2006</c:v>
                </c:pt>
                <c:pt idx="30">
                  <c:v>2007</c:v>
                </c:pt>
                <c:pt idx="31">
                  <c:v>2008</c:v>
                </c:pt>
                <c:pt idx="32">
                  <c:v>2009</c:v>
                </c:pt>
                <c:pt idx="33">
                  <c:v>2010</c:v>
                </c:pt>
                <c:pt idx="34">
                  <c:v>2011</c:v>
                </c:pt>
                <c:pt idx="35">
                  <c:v>2012</c:v>
                </c:pt>
                <c:pt idx="36">
                  <c:v>2013</c:v>
                </c:pt>
                <c:pt idx="37">
                  <c:v>2014</c:v>
                </c:pt>
                <c:pt idx="38">
                  <c:v>2015</c:v>
                </c:pt>
              </c:numCache>
            </c:numRef>
          </c:cat>
          <c:val>
            <c:numRef>
              <c:f>Sheet1!$D$2:$D$40</c:f>
              <c:numCache>
                <c:formatCode>"$"#,##0</c:formatCode>
                <c:ptCount val="39"/>
                <c:pt idx="0">
                  <c:v>0</c:v>
                </c:pt>
                <c:pt idx="1">
                  <c:v>19159</c:v>
                </c:pt>
                <c:pt idx="2">
                  <c:v>16402</c:v>
                </c:pt>
                <c:pt idx="3">
                  <c:v>12403</c:v>
                </c:pt>
                <c:pt idx="4">
                  <c:v>52824</c:v>
                </c:pt>
                <c:pt idx="5">
                  <c:v>51313</c:v>
                </c:pt>
                <c:pt idx="6">
                  <c:v>19620</c:v>
                </c:pt>
                <c:pt idx="7">
                  <c:v>115225</c:v>
                </c:pt>
                <c:pt idx="8">
                  <c:v>291445</c:v>
                </c:pt>
                <c:pt idx="9">
                  <c:v>780503</c:v>
                </c:pt>
                <c:pt idx="10">
                  <c:v>1473184</c:v>
                </c:pt>
                <c:pt idx="11">
                  <c:v>1701304</c:v>
                </c:pt>
                <c:pt idx="12">
                  <c:v>3555148</c:v>
                </c:pt>
                <c:pt idx="13">
                  <c:v>4406541</c:v>
                </c:pt>
                <c:pt idx="14">
                  <c:v>3554643</c:v>
                </c:pt>
                <c:pt idx="15">
                  <c:v>3584362</c:v>
                </c:pt>
                <c:pt idx="16">
                  <c:v>3089821</c:v>
                </c:pt>
                <c:pt idx="17">
                  <c:v>4366379</c:v>
                </c:pt>
                <c:pt idx="18">
                  <c:v>3776929</c:v>
                </c:pt>
                <c:pt idx="19">
                  <c:v>3359750</c:v>
                </c:pt>
                <c:pt idx="20">
                  <c:v>3328966</c:v>
                </c:pt>
                <c:pt idx="21">
                  <c:v>3698761</c:v>
                </c:pt>
                <c:pt idx="22">
                  <c:v>3011603</c:v>
                </c:pt>
                <c:pt idx="23">
                  <c:v>4264329</c:v>
                </c:pt>
                <c:pt idx="24">
                  <c:v>3882664</c:v>
                </c:pt>
                <c:pt idx="25">
                  <c:v>3941416</c:v>
                </c:pt>
                <c:pt idx="26">
                  <c:v>3143619</c:v>
                </c:pt>
                <c:pt idx="27">
                  <c:v>3543909</c:v>
                </c:pt>
                <c:pt idx="28">
                  <c:v>4065792</c:v>
                </c:pt>
                <c:pt idx="29">
                  <c:v>5710838</c:v>
                </c:pt>
                <c:pt idx="30">
                  <c:v>6800998</c:v>
                </c:pt>
                <c:pt idx="31">
                  <c:v>6977487</c:v>
                </c:pt>
                <c:pt idx="32">
                  <c:v>2343281</c:v>
                </c:pt>
                <c:pt idx="33">
                  <c:v>2571391</c:v>
                </c:pt>
                <c:pt idx="34">
                  <c:v>7604180</c:v>
                </c:pt>
                <c:pt idx="35">
                  <c:v>8931305</c:v>
                </c:pt>
                <c:pt idx="36">
                  <c:v>5948616</c:v>
                </c:pt>
                <c:pt idx="37">
                  <c:v>9777080</c:v>
                </c:pt>
                <c:pt idx="38">
                  <c:v>8566584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128-4A19-A3C2-DEA75F1DA6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9333032"/>
        <c:axId val="319333360"/>
      </c:lineChart>
      <c:catAx>
        <c:axId val="319333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9333360"/>
        <c:crosses val="autoZero"/>
        <c:auto val="1"/>
        <c:lblAlgn val="ctr"/>
        <c:lblOffset val="100"/>
        <c:noMultiLvlLbl val="0"/>
      </c:catAx>
      <c:valAx>
        <c:axId val="319333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$&quot;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93330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Alligator Product</a:t>
            </a:r>
            <a:r>
              <a:rPr lang="en-US" baseline="0" dirty="0"/>
              <a:t> Production (1977-2015) 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1"/>
          <c:order val="0"/>
          <c:tx>
            <c:strRef>
              <c:f>Sheet1!$E$1</c:f>
              <c:strCache>
                <c:ptCount val="1"/>
                <c:pt idx="0">
                  <c:v>Hides (ft)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Sheet1!$C$2:$C$40</c:f>
              <c:numCache>
                <c:formatCode>General</c:formatCode>
                <c:ptCount val="39"/>
                <c:pt idx="0">
                  <c:v>1977</c:v>
                </c:pt>
                <c:pt idx="1">
                  <c:v>1978</c:v>
                </c:pt>
                <c:pt idx="2">
                  <c:v>1979</c:v>
                </c:pt>
                <c:pt idx="3">
                  <c:v>1980</c:v>
                </c:pt>
                <c:pt idx="4">
                  <c:v>1981</c:v>
                </c:pt>
                <c:pt idx="5">
                  <c:v>1982</c:v>
                </c:pt>
                <c:pt idx="6">
                  <c:v>1983</c:v>
                </c:pt>
                <c:pt idx="7">
                  <c:v>1984</c:v>
                </c:pt>
                <c:pt idx="8">
                  <c:v>1985</c:v>
                </c:pt>
                <c:pt idx="9">
                  <c:v>1986</c:v>
                </c:pt>
                <c:pt idx="10">
                  <c:v>1987</c:v>
                </c:pt>
                <c:pt idx="11">
                  <c:v>1988</c:v>
                </c:pt>
                <c:pt idx="12">
                  <c:v>1989</c:v>
                </c:pt>
                <c:pt idx="13">
                  <c:v>1990</c:v>
                </c:pt>
                <c:pt idx="14">
                  <c:v>1991</c:v>
                </c:pt>
                <c:pt idx="15">
                  <c:v>1992</c:v>
                </c:pt>
                <c:pt idx="16">
                  <c:v>1993</c:v>
                </c:pt>
                <c:pt idx="17">
                  <c:v>1994</c:v>
                </c:pt>
                <c:pt idx="18">
                  <c:v>1995</c:v>
                </c:pt>
                <c:pt idx="19">
                  <c:v>1996</c:v>
                </c:pt>
                <c:pt idx="20">
                  <c:v>1997</c:v>
                </c:pt>
                <c:pt idx="21">
                  <c:v>1998</c:v>
                </c:pt>
                <c:pt idx="22">
                  <c:v>1999</c:v>
                </c:pt>
                <c:pt idx="23">
                  <c:v>2000</c:v>
                </c:pt>
                <c:pt idx="24">
                  <c:v>2001</c:v>
                </c:pt>
                <c:pt idx="25">
                  <c:v>2002</c:v>
                </c:pt>
                <c:pt idx="26">
                  <c:v>2003</c:v>
                </c:pt>
                <c:pt idx="27">
                  <c:v>2004</c:v>
                </c:pt>
                <c:pt idx="28">
                  <c:v>2005</c:v>
                </c:pt>
                <c:pt idx="29">
                  <c:v>2006</c:v>
                </c:pt>
                <c:pt idx="30">
                  <c:v>2007</c:v>
                </c:pt>
                <c:pt idx="31">
                  <c:v>2008</c:v>
                </c:pt>
                <c:pt idx="32">
                  <c:v>2009</c:v>
                </c:pt>
                <c:pt idx="33">
                  <c:v>2010</c:v>
                </c:pt>
                <c:pt idx="34">
                  <c:v>2011</c:v>
                </c:pt>
                <c:pt idx="35">
                  <c:v>2012</c:v>
                </c:pt>
                <c:pt idx="36">
                  <c:v>2013</c:v>
                </c:pt>
                <c:pt idx="37">
                  <c:v>2014</c:v>
                </c:pt>
                <c:pt idx="38">
                  <c:v>2015</c:v>
                </c:pt>
              </c:numCache>
            </c:numRef>
          </c:cat>
          <c:val>
            <c:numRef>
              <c:f>Sheet1!$E$2:$E$44</c:f>
              <c:numCache>
                <c:formatCode>General</c:formatCode>
                <c:ptCount val="43"/>
                <c:pt idx="0">
                  <c:v>0</c:v>
                </c:pt>
                <c:pt idx="1">
                  <c:v>2345</c:v>
                </c:pt>
                <c:pt idx="2">
                  <c:v>1430</c:v>
                </c:pt>
                <c:pt idx="3">
                  <c:v>534</c:v>
                </c:pt>
                <c:pt idx="4">
                  <c:v>1704</c:v>
                </c:pt>
                <c:pt idx="5">
                  <c:v>1464</c:v>
                </c:pt>
                <c:pt idx="6">
                  <c:v>1012</c:v>
                </c:pt>
                <c:pt idx="7">
                  <c:v>4059</c:v>
                </c:pt>
                <c:pt idx="8">
                  <c:v>7365</c:v>
                </c:pt>
                <c:pt idx="9">
                  <c:v>21566</c:v>
                </c:pt>
                <c:pt idx="10">
                  <c:v>35635</c:v>
                </c:pt>
                <c:pt idx="11">
                  <c:v>41410</c:v>
                </c:pt>
                <c:pt idx="12">
                  <c:v>81925</c:v>
                </c:pt>
                <c:pt idx="13">
                  <c:v>100035</c:v>
                </c:pt>
                <c:pt idx="14">
                  <c:v>90460</c:v>
                </c:pt>
                <c:pt idx="15">
                  <c:v>166095</c:v>
                </c:pt>
                <c:pt idx="16">
                  <c:v>173273</c:v>
                </c:pt>
                <c:pt idx="17">
                  <c:v>167009</c:v>
                </c:pt>
                <c:pt idx="18">
                  <c:v>122864</c:v>
                </c:pt>
                <c:pt idx="19">
                  <c:v>111878</c:v>
                </c:pt>
                <c:pt idx="20">
                  <c:v>133771</c:v>
                </c:pt>
                <c:pt idx="21">
                  <c:v>147787</c:v>
                </c:pt>
                <c:pt idx="22">
                  <c:v>120331</c:v>
                </c:pt>
                <c:pt idx="23">
                  <c:v>140375</c:v>
                </c:pt>
                <c:pt idx="24">
                  <c:v>129065</c:v>
                </c:pt>
                <c:pt idx="25">
                  <c:v>140662</c:v>
                </c:pt>
                <c:pt idx="26">
                  <c:v>112230</c:v>
                </c:pt>
                <c:pt idx="27">
                  <c:v>103013</c:v>
                </c:pt>
                <c:pt idx="28">
                  <c:v>126072</c:v>
                </c:pt>
                <c:pt idx="29">
                  <c:v>104308</c:v>
                </c:pt>
                <c:pt idx="30">
                  <c:v>130630</c:v>
                </c:pt>
                <c:pt idx="31">
                  <c:v>140513</c:v>
                </c:pt>
                <c:pt idx="32">
                  <c:v>93078</c:v>
                </c:pt>
                <c:pt idx="33">
                  <c:v>102138</c:v>
                </c:pt>
                <c:pt idx="34">
                  <c:v>109677</c:v>
                </c:pt>
                <c:pt idx="35">
                  <c:v>95738</c:v>
                </c:pt>
                <c:pt idx="36">
                  <c:v>79699</c:v>
                </c:pt>
                <c:pt idx="37">
                  <c:v>132597</c:v>
                </c:pt>
                <c:pt idx="38">
                  <c:v>115640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065-418F-A71F-BE0475586F93}"/>
            </c:ext>
          </c:extLst>
        </c:ser>
        <c:ser>
          <c:idx val="2"/>
          <c:order val="1"/>
          <c:tx>
            <c:strRef>
              <c:f>Sheet1!$F$1</c:f>
              <c:strCache>
                <c:ptCount val="1"/>
                <c:pt idx="0">
                  <c:v>Meat (lbs)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Sheet1!$C$2:$C$40</c:f>
              <c:numCache>
                <c:formatCode>General</c:formatCode>
                <c:ptCount val="39"/>
                <c:pt idx="0">
                  <c:v>1977</c:v>
                </c:pt>
                <c:pt idx="1">
                  <c:v>1978</c:v>
                </c:pt>
                <c:pt idx="2">
                  <c:v>1979</c:v>
                </c:pt>
                <c:pt idx="3">
                  <c:v>1980</c:v>
                </c:pt>
                <c:pt idx="4">
                  <c:v>1981</c:v>
                </c:pt>
                <c:pt idx="5">
                  <c:v>1982</c:v>
                </c:pt>
                <c:pt idx="6">
                  <c:v>1983</c:v>
                </c:pt>
                <c:pt idx="7">
                  <c:v>1984</c:v>
                </c:pt>
                <c:pt idx="8">
                  <c:v>1985</c:v>
                </c:pt>
                <c:pt idx="9">
                  <c:v>1986</c:v>
                </c:pt>
                <c:pt idx="10">
                  <c:v>1987</c:v>
                </c:pt>
                <c:pt idx="11">
                  <c:v>1988</c:v>
                </c:pt>
                <c:pt idx="12">
                  <c:v>1989</c:v>
                </c:pt>
                <c:pt idx="13">
                  <c:v>1990</c:v>
                </c:pt>
                <c:pt idx="14">
                  <c:v>1991</c:v>
                </c:pt>
                <c:pt idx="15">
                  <c:v>1992</c:v>
                </c:pt>
                <c:pt idx="16">
                  <c:v>1993</c:v>
                </c:pt>
                <c:pt idx="17">
                  <c:v>1994</c:v>
                </c:pt>
                <c:pt idx="18">
                  <c:v>1995</c:v>
                </c:pt>
                <c:pt idx="19">
                  <c:v>1996</c:v>
                </c:pt>
                <c:pt idx="20">
                  <c:v>1997</c:v>
                </c:pt>
                <c:pt idx="21">
                  <c:v>1998</c:v>
                </c:pt>
                <c:pt idx="22">
                  <c:v>1999</c:v>
                </c:pt>
                <c:pt idx="23">
                  <c:v>2000</c:v>
                </c:pt>
                <c:pt idx="24">
                  <c:v>2001</c:v>
                </c:pt>
                <c:pt idx="25">
                  <c:v>2002</c:v>
                </c:pt>
                <c:pt idx="26">
                  <c:v>2003</c:v>
                </c:pt>
                <c:pt idx="27">
                  <c:v>2004</c:v>
                </c:pt>
                <c:pt idx="28">
                  <c:v>2005</c:v>
                </c:pt>
                <c:pt idx="29">
                  <c:v>2006</c:v>
                </c:pt>
                <c:pt idx="30">
                  <c:v>2007</c:v>
                </c:pt>
                <c:pt idx="31">
                  <c:v>2008</c:v>
                </c:pt>
                <c:pt idx="32">
                  <c:v>2009</c:v>
                </c:pt>
                <c:pt idx="33">
                  <c:v>2010</c:v>
                </c:pt>
                <c:pt idx="34">
                  <c:v>2011</c:v>
                </c:pt>
                <c:pt idx="35">
                  <c:v>2012</c:v>
                </c:pt>
                <c:pt idx="36">
                  <c:v>2013</c:v>
                </c:pt>
                <c:pt idx="37">
                  <c:v>2014</c:v>
                </c:pt>
                <c:pt idx="38">
                  <c:v>2015</c:v>
                </c:pt>
              </c:numCache>
            </c:numRef>
          </c:cat>
          <c:val>
            <c:numRef>
              <c:f>Sheet1!$F$2:$F$44</c:f>
              <c:numCache>
                <c:formatCode>General</c:formatCode>
                <c:ptCount val="4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1349</c:v>
                </c:pt>
                <c:pt idx="4">
                  <c:v>4304</c:v>
                </c:pt>
                <c:pt idx="5">
                  <c:v>3698</c:v>
                </c:pt>
                <c:pt idx="6">
                  <c:v>2054</c:v>
                </c:pt>
                <c:pt idx="7">
                  <c:v>8238</c:v>
                </c:pt>
                <c:pt idx="8">
                  <c:v>27962</c:v>
                </c:pt>
                <c:pt idx="9">
                  <c:v>58107</c:v>
                </c:pt>
                <c:pt idx="10">
                  <c:v>69997</c:v>
                </c:pt>
                <c:pt idx="11">
                  <c:v>71099</c:v>
                </c:pt>
                <c:pt idx="12">
                  <c:v>128379</c:v>
                </c:pt>
                <c:pt idx="13">
                  <c:v>130490</c:v>
                </c:pt>
                <c:pt idx="14">
                  <c:v>135342</c:v>
                </c:pt>
                <c:pt idx="15">
                  <c:v>182401</c:v>
                </c:pt>
                <c:pt idx="16">
                  <c:v>184953</c:v>
                </c:pt>
                <c:pt idx="17">
                  <c:v>178267</c:v>
                </c:pt>
                <c:pt idx="18">
                  <c:v>131146</c:v>
                </c:pt>
                <c:pt idx="19">
                  <c:v>140466</c:v>
                </c:pt>
                <c:pt idx="20">
                  <c:v>182390</c:v>
                </c:pt>
                <c:pt idx="21">
                  <c:v>185550</c:v>
                </c:pt>
                <c:pt idx="22">
                  <c:v>151079</c:v>
                </c:pt>
                <c:pt idx="23">
                  <c:v>207303</c:v>
                </c:pt>
                <c:pt idx="24">
                  <c:v>190601</c:v>
                </c:pt>
                <c:pt idx="25">
                  <c:v>207727</c:v>
                </c:pt>
                <c:pt idx="26">
                  <c:v>153079</c:v>
                </c:pt>
                <c:pt idx="27">
                  <c:v>129335</c:v>
                </c:pt>
                <c:pt idx="28">
                  <c:v>133071</c:v>
                </c:pt>
                <c:pt idx="29">
                  <c:v>110099</c:v>
                </c:pt>
                <c:pt idx="30">
                  <c:v>150605</c:v>
                </c:pt>
                <c:pt idx="31">
                  <c:v>207508</c:v>
                </c:pt>
                <c:pt idx="32">
                  <c:v>170203</c:v>
                </c:pt>
                <c:pt idx="33">
                  <c:v>188699</c:v>
                </c:pt>
                <c:pt idx="34">
                  <c:v>249538</c:v>
                </c:pt>
                <c:pt idx="35">
                  <c:v>233466</c:v>
                </c:pt>
                <c:pt idx="36">
                  <c:v>147452</c:v>
                </c:pt>
                <c:pt idx="37">
                  <c:v>211573</c:v>
                </c:pt>
                <c:pt idx="38">
                  <c:v>188942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065-418F-A71F-BE0475586F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4818120"/>
        <c:axId val="324818448"/>
      </c:lineChart>
      <c:catAx>
        <c:axId val="324818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818448"/>
        <c:crosses val="autoZero"/>
        <c:auto val="1"/>
        <c:lblAlgn val="ctr"/>
        <c:lblOffset val="100"/>
        <c:noMultiLvlLbl val="0"/>
      </c:catAx>
      <c:valAx>
        <c:axId val="324818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818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Value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5011908233693009"/>
          <c:y val="0.2698076923076923"/>
          <c:w val="0.68197968309516865"/>
          <c:h val="0.5814854633555420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Sheet1!$P$1</c:f>
              <c:strCache>
                <c:ptCount val="1"/>
                <c:pt idx="0">
                  <c:v>Value ($)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Sheet1!$O$2:$O$3</c:f>
              <c:strCache>
                <c:ptCount val="2"/>
                <c:pt idx="0">
                  <c:v>Hide (ft)</c:v>
                </c:pt>
                <c:pt idx="1">
                  <c:v>Meat (lb)</c:v>
                </c:pt>
              </c:strCache>
            </c:strRef>
          </c:cat>
          <c:val>
            <c:numRef>
              <c:f>Sheet1!$P$2:$P$3</c:f>
              <c:numCache>
                <c:formatCode>"$"#,##0.00</c:formatCode>
                <c:ptCount val="2"/>
                <c:pt idx="0">
                  <c:v>59.38</c:v>
                </c:pt>
                <c:pt idx="1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4B2-4237-8B5D-BBF3FCD7D56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77715784"/>
        <c:axId val="277718736"/>
      </c:barChart>
      <c:catAx>
        <c:axId val="277715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718736"/>
        <c:crosses val="autoZero"/>
        <c:auto val="1"/>
        <c:lblAlgn val="ctr"/>
        <c:lblOffset val="100"/>
        <c:noMultiLvlLbl val="0"/>
      </c:catAx>
      <c:valAx>
        <c:axId val="277718736"/>
        <c:scaling>
          <c:orientation val="minMax"/>
          <c:max val="6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$&quot;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7157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985BCF-A00E-4D8F-8DCA-2F9D5CF6B85C}" type="datetimeFigureOut">
              <a:rPr lang="en-US" smtClean="0"/>
              <a:t>1/18/2019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910671-5736-4D88-B315-3625F5596A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4339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77" algn="l" defTabSz="9143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53" algn="l" defTabSz="9143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30" algn="l" defTabSz="9143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706" algn="l" defTabSz="9143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883" algn="l" defTabSz="9143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60" algn="l" defTabSz="9143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36" algn="l" defTabSz="9143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413" algn="l" defTabSz="9143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people to define aquaculture</a:t>
            </a:r>
          </a:p>
          <a:p>
            <a:r>
              <a:rPr lang="en-US" dirty="0"/>
              <a:t>Ask people</a:t>
            </a:r>
            <a:r>
              <a:rPr lang="en-US" baseline="0" dirty="0"/>
              <a:t> what they think of when they think of aquaculture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910671-5736-4D88-B315-3625F5596A5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7287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people to define aquaculture</a:t>
            </a:r>
          </a:p>
          <a:p>
            <a:r>
              <a:rPr lang="en-US" dirty="0"/>
              <a:t>Ask people</a:t>
            </a:r>
            <a:r>
              <a:rPr lang="en-US" baseline="0" dirty="0"/>
              <a:t> what they think of when they think of aquaculture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910671-5736-4D88-B315-3625F5596A5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18500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people to define aquaculture</a:t>
            </a:r>
          </a:p>
          <a:p>
            <a:r>
              <a:rPr lang="en-US" dirty="0"/>
              <a:t>Ask people</a:t>
            </a:r>
            <a:r>
              <a:rPr lang="en-US" baseline="0" dirty="0"/>
              <a:t> what they think of when they think of aquaculture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910671-5736-4D88-B315-3625F5596A5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5885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people to define aquaculture</a:t>
            </a:r>
          </a:p>
          <a:p>
            <a:r>
              <a:rPr lang="en-US" dirty="0"/>
              <a:t>Ask people</a:t>
            </a:r>
            <a:r>
              <a:rPr lang="en-US" baseline="0" dirty="0"/>
              <a:t> what they think of when they think of aquaculture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910671-5736-4D88-B315-3625F5596A5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2075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people to define aquaculture</a:t>
            </a:r>
          </a:p>
          <a:p>
            <a:r>
              <a:rPr lang="en-US" dirty="0"/>
              <a:t>Ask people</a:t>
            </a:r>
            <a:r>
              <a:rPr lang="en-US" baseline="0" dirty="0"/>
              <a:t> what they think of when they think of aquaculture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910671-5736-4D88-B315-3625F5596A5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75436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people to define aquaculture</a:t>
            </a:r>
          </a:p>
          <a:p>
            <a:r>
              <a:rPr lang="en-US" dirty="0"/>
              <a:t>Ask people</a:t>
            </a:r>
            <a:r>
              <a:rPr lang="en-US" baseline="0" dirty="0"/>
              <a:t> what they think of when they think of aquaculture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910671-5736-4D88-B315-3625F5596A5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5235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people to define aquaculture</a:t>
            </a:r>
          </a:p>
          <a:p>
            <a:r>
              <a:rPr lang="en-US" dirty="0"/>
              <a:t>Ask people</a:t>
            </a:r>
            <a:r>
              <a:rPr lang="en-US" baseline="0" dirty="0"/>
              <a:t> what they think of when they think of aquaculture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910671-5736-4D88-B315-3625F5596A5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9106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people to define aquaculture</a:t>
            </a:r>
          </a:p>
          <a:p>
            <a:r>
              <a:rPr lang="en-US" dirty="0"/>
              <a:t>Ask people</a:t>
            </a:r>
            <a:r>
              <a:rPr lang="en-US" baseline="0" dirty="0"/>
              <a:t> what they think of when they think of aquaculture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910671-5736-4D88-B315-3625F5596A5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80826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people to define aquaculture</a:t>
            </a:r>
          </a:p>
          <a:p>
            <a:r>
              <a:rPr lang="en-US" dirty="0"/>
              <a:t>Ask people</a:t>
            </a:r>
            <a:r>
              <a:rPr lang="en-US" baseline="0" dirty="0"/>
              <a:t> what they think of when they think of aquaculture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910671-5736-4D88-B315-3625F5596A5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4390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people to define aquaculture</a:t>
            </a:r>
          </a:p>
          <a:p>
            <a:r>
              <a:rPr lang="en-US" dirty="0"/>
              <a:t>Ask people</a:t>
            </a:r>
            <a:r>
              <a:rPr lang="en-US" baseline="0" dirty="0"/>
              <a:t> what they think of when they think of aquaculture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910671-5736-4D88-B315-3625F5596A5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3367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people to define aquaculture</a:t>
            </a:r>
          </a:p>
          <a:p>
            <a:r>
              <a:rPr lang="en-US" dirty="0"/>
              <a:t>Ask people</a:t>
            </a:r>
            <a:r>
              <a:rPr lang="en-US" baseline="0" dirty="0"/>
              <a:t> what they think of when they think of aquaculture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910671-5736-4D88-B315-3625F5596A5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12722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people to define aquaculture</a:t>
            </a:r>
          </a:p>
          <a:p>
            <a:r>
              <a:rPr lang="en-US" dirty="0"/>
              <a:t>Ask people</a:t>
            </a:r>
            <a:r>
              <a:rPr lang="en-US" baseline="0" dirty="0"/>
              <a:t> what they think of when they think of aquaculture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910671-5736-4D88-B315-3625F5596A5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3206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people to define aquaculture</a:t>
            </a:r>
          </a:p>
          <a:p>
            <a:r>
              <a:rPr lang="en-US" dirty="0"/>
              <a:t>Ask people</a:t>
            </a:r>
            <a:r>
              <a:rPr lang="en-US" baseline="0" dirty="0"/>
              <a:t> what they think of when they think of aquaculture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910671-5736-4D88-B315-3625F5596A5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4104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people to define aquaculture</a:t>
            </a:r>
          </a:p>
          <a:p>
            <a:r>
              <a:rPr lang="en-US" dirty="0"/>
              <a:t>Ask people</a:t>
            </a:r>
            <a:r>
              <a:rPr lang="en-US" baseline="0" dirty="0"/>
              <a:t> what they think of when they think of aquaculture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910671-5736-4D88-B315-3625F5596A5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32273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18AF17C-87A5-4A0A-AC29-D870F588E00D}" type="slidenum">
              <a:rPr lang="en-US" altLang="en-US"/>
              <a:pPr/>
              <a:t>15</a:t>
            </a:fld>
            <a:endParaRPr lang="en-US" altLang="en-US"/>
          </a:p>
        </p:txBody>
      </p:sp>
      <p:sp>
        <p:nvSpPr>
          <p:cNvPr id="80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3078827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people to define aquaculture</a:t>
            </a:r>
          </a:p>
          <a:p>
            <a:r>
              <a:rPr lang="en-US" dirty="0"/>
              <a:t>Ask people</a:t>
            </a:r>
            <a:r>
              <a:rPr lang="en-US" baseline="0" dirty="0"/>
              <a:t> what they think of when they think of aquaculture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910671-5736-4D88-B315-3625F5596A5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49586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people to define aquaculture</a:t>
            </a:r>
          </a:p>
          <a:p>
            <a:r>
              <a:rPr lang="en-US" dirty="0"/>
              <a:t>Ask people</a:t>
            </a:r>
            <a:r>
              <a:rPr lang="en-US" baseline="0" dirty="0"/>
              <a:t> what they think of when they think of aquaculture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910671-5736-4D88-B315-3625F5596A5B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72314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people to define aquaculture</a:t>
            </a:r>
          </a:p>
          <a:p>
            <a:r>
              <a:rPr lang="en-US" dirty="0"/>
              <a:t>Ask people</a:t>
            </a:r>
            <a:r>
              <a:rPr lang="en-US" baseline="0" dirty="0"/>
              <a:t> what they think of when they think of aquaculture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910671-5736-4D88-B315-3625F5596A5B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62824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people to define aquaculture</a:t>
            </a:r>
          </a:p>
          <a:p>
            <a:r>
              <a:rPr lang="en-US" dirty="0"/>
              <a:t>Ask people</a:t>
            </a:r>
            <a:r>
              <a:rPr lang="en-US" baseline="0" dirty="0"/>
              <a:t> what they think of when they think of aquaculture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910671-5736-4D88-B315-3625F5596A5B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22106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people to define aquaculture</a:t>
            </a:r>
          </a:p>
          <a:p>
            <a:r>
              <a:rPr lang="en-US" dirty="0"/>
              <a:t>Ask people</a:t>
            </a:r>
            <a:r>
              <a:rPr lang="en-US" baseline="0" dirty="0"/>
              <a:t> what they think of when they think of aquaculture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910671-5736-4D88-B315-3625F5596A5B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90503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7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7"/>
          <a:lstStyle>
            <a:lvl1pPr marL="0" marR="45718" indent="0" algn="r">
              <a:buNone/>
              <a:defRPr>
                <a:solidFill>
                  <a:schemeClr val="tx1"/>
                </a:solidFill>
              </a:defRPr>
            </a:lvl1pPr>
            <a:lvl2pPr marL="457177" indent="0" algn="ctr">
              <a:buNone/>
            </a:lvl2pPr>
            <a:lvl3pPr marL="914353" indent="0" algn="ctr">
              <a:buNone/>
            </a:lvl3pPr>
            <a:lvl4pPr marL="1371530" indent="0" algn="ctr">
              <a:buNone/>
            </a:lvl4pPr>
            <a:lvl5pPr marL="1828706" indent="0" algn="ctr">
              <a:buNone/>
            </a:lvl5pPr>
            <a:lvl6pPr marL="2285883" indent="0" algn="ctr">
              <a:buNone/>
            </a:lvl6pPr>
            <a:lvl7pPr marL="2743060" indent="0" algn="ctr">
              <a:buNone/>
            </a:lvl7pPr>
            <a:lvl8pPr marL="3200236" indent="0" algn="ctr">
              <a:buNone/>
            </a:lvl8pPr>
            <a:lvl9pPr marL="3657413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2453C-5D23-473D-9800-591434A6E7D4}" type="datetimeFigureOut">
              <a:rPr lang="en-US" smtClean="0"/>
              <a:t>1/18/2019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7769D-8B8A-406E-A325-D453C89DB297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2453C-5D23-473D-9800-591434A6E7D4}" type="datetimeFigureOut">
              <a:rPr lang="en-US" smtClean="0"/>
              <a:t>1/18/2019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7769D-8B8A-406E-A325-D453C89DB29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18" rIns="45718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2453C-5D23-473D-9800-591434A6E7D4}" type="datetimeFigureOut">
              <a:rPr lang="en-US" smtClean="0"/>
              <a:t>1/18/2019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7769D-8B8A-406E-A325-D453C89DB297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2453C-5D23-473D-9800-591434A6E7D4}" type="datetimeFigureOut">
              <a:rPr lang="en-US" smtClean="0"/>
              <a:t>1/18/2019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7769D-8B8A-406E-A325-D453C89DB29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18"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18" tIns="0" rIns="45718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1859758"/>
            <a:ext cx="4041775" cy="654843"/>
          </a:xfrm>
        </p:spPr>
        <p:txBody>
          <a:bodyPr lIns="45718" tIns="0" rIns="45718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2453C-5D23-473D-9800-591434A6E7D4}" type="datetimeFigureOut">
              <a:rPr lang="en-US" smtClean="0"/>
              <a:t>1/18/2019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7769D-8B8A-406E-A325-D453C89DB29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1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2453C-5D23-473D-9800-591434A6E7D4}" type="datetimeFigureOut">
              <a:rPr lang="en-US" smtClean="0"/>
              <a:t>1/18/2019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7769D-8B8A-406E-A325-D453C89DB29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2453C-5D23-473D-9800-591434A6E7D4}" type="datetimeFigureOut">
              <a:rPr lang="en-US" smtClean="0"/>
              <a:t>1/18/2019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7769D-8B8A-406E-A325-D453C89DB29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7" rIns="18287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2453C-5D23-473D-9800-591434A6E7D4}" type="datetimeFigureOut">
              <a:rPr lang="en-US" smtClean="0"/>
              <a:t>1/18/2019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7769D-8B8A-406E-A325-D453C89DB29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8" rIns="91435" bIns="45718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8" rIns="91435" bIns="45718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7"/>
            <a:ext cx="2212848" cy="1582621"/>
          </a:xfrm>
        </p:spPr>
        <p:txBody>
          <a:bodyPr vert="horz" lIns="45718" tIns="45718" rIns="45718" bIns="45718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2828785"/>
            <a:ext cx="2209800" cy="2179320"/>
          </a:xfrm>
        </p:spPr>
        <p:txBody>
          <a:bodyPr lIns="64005" rIns="45718" bIns="45718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2453C-5D23-473D-9800-591434A6E7D4}" type="datetimeFigureOut">
              <a:rPr lang="en-US" smtClean="0"/>
              <a:t>1/18/2019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1"/>
            <a:ext cx="609600" cy="365125"/>
          </a:xfrm>
        </p:spPr>
        <p:txBody>
          <a:bodyPr/>
          <a:lstStyle/>
          <a:p>
            <a:fld id="{84A7769D-8B8A-406E-A325-D453C89DB297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35" tIns="45718" rIns="91435" bIns="45718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6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35" tIns="45718" rIns="91435" bIns="45718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2453C-5D23-473D-9800-591434A6E7D4}" type="datetimeFigureOut">
              <a:rPr lang="en-US" smtClean="0"/>
              <a:t>1/18/2019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7769D-8B8A-406E-A325-D453C89DB29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2"/>
            <a:ext cx="2057400" cy="52117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2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2453C-5D23-473D-9800-591434A6E7D4}" type="datetimeFigureOut">
              <a:rPr lang="en-US" smtClean="0"/>
              <a:t>1/18/2019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7769D-8B8A-406E-A325-D453C89DB29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35" tIns="45718" rIns="91435" bIns="45718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3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35" tIns="45718" rIns="91435" bIns="45718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tIns="45718" rIns="0" bIns="0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 lIns="91435" tIns="45718" rIns="91435" bIns="45718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302453C-5D23-473D-9800-591434A6E7D4}" type="datetimeFigureOut">
              <a:rPr lang="en-US" smtClean="0"/>
              <a:t>1/18/2019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1" y="6356351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1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4A7769D-8B8A-406E-A325-D453C89DB297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06" indent="-274306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47" indent="-246875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indent="-246875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659" indent="-210301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965" indent="-210301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271" indent="-210301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141" indent="-182871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448" indent="-182871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754" indent="-182871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7.png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-152400" y="304800"/>
            <a:ext cx="9525000" cy="1600200"/>
          </a:xfrm>
          <a:prstGeom prst="rect">
            <a:avLst/>
          </a:prstGeom>
        </p:spPr>
        <p:txBody>
          <a:bodyPr vert="horz" lIns="0" tIns="45718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 defTabSz="914400">
              <a:lnSpc>
                <a:spcPct val="17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4400" dirty="0">
                <a:latin typeface="+mn-lt"/>
              </a:rPr>
              <a:t>Florida Aquaculture Reptiles</a:t>
            </a:r>
            <a:br>
              <a:rPr lang="en-US" sz="1800" dirty="0"/>
            </a:br>
            <a:endParaRPr lang="en-US" sz="1400" dirty="0"/>
          </a:p>
        </p:txBody>
      </p:sp>
      <p:sp>
        <p:nvSpPr>
          <p:cNvPr id="8" name="TextBox 7"/>
          <p:cNvSpPr txBox="1"/>
          <p:nvPr/>
        </p:nvSpPr>
        <p:spPr>
          <a:xfrm>
            <a:off x="1714500" y="5410200"/>
            <a:ext cx="579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Produced by the Division of Aquaculture - 2017</a:t>
            </a:r>
          </a:p>
        </p:txBody>
      </p:sp>
      <p:pic>
        <p:nvPicPr>
          <p:cNvPr id="10" name="Picture 9" title="alligator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1485900"/>
            <a:ext cx="5029200" cy="3771900"/>
          </a:xfrm>
          <a:prstGeom prst="rect">
            <a:avLst/>
          </a:prstGeom>
        </p:spPr>
      </p:pic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5400" dirty="0"/>
              <a:t>Florida Aquaculture Reptiles</a:t>
            </a:r>
            <a:br>
              <a:rPr lang="en-US" sz="2400" dirty="0"/>
            </a:br>
            <a:br>
              <a:rPr lang="en-US" sz="1800" dirty="0"/>
            </a:br>
            <a:endParaRPr lang="en-US" dirty="0"/>
          </a:p>
        </p:txBody>
      </p:sp>
      <p:pic>
        <p:nvPicPr>
          <p:cNvPr id="11" name="Picture 10" descr="Florida Department of Agriculture and Consumer Services Banner">
            <a:extLst>
              <a:ext uri="{FF2B5EF4-FFF2-40B4-BE49-F238E27FC236}">
                <a16:creationId xmlns:a16="http://schemas.microsoft.com/office/drawing/2014/main" id="{2E06636E-F9C4-4CEA-BE57-5DB174A9F9A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91200"/>
            <a:ext cx="9153592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3304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/>
          <a:lstStyle/>
          <a:p>
            <a:pPr algn="ctr"/>
            <a:r>
              <a:rPr lang="en-US" dirty="0">
                <a:latin typeface="+mn-lt"/>
              </a:rPr>
              <a:t>Introduction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725573"/>
            <a:ext cx="4267200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Clr>
                <a:schemeClr val="tx2"/>
              </a:buClr>
              <a:buSzPct val="135000"/>
              <a:buFont typeface="Arial" panose="020B0604020202020204" pitchFamily="34" charset="0"/>
              <a:buChar char="•"/>
            </a:pPr>
            <a:r>
              <a:rPr lang="en-US" sz="2800" dirty="0"/>
              <a:t>This presentation will cover…..</a:t>
            </a:r>
          </a:p>
          <a:p>
            <a:pPr marL="742927" lvl="1" indent="-285750">
              <a:spcAft>
                <a:spcPts val="600"/>
              </a:spcAft>
              <a:buClr>
                <a:schemeClr val="accent3"/>
              </a:buClr>
              <a:buSzPct val="135000"/>
              <a:buFont typeface="Arial" panose="020B0604020202020204" pitchFamily="34" charset="0"/>
              <a:buChar char="•"/>
            </a:pPr>
            <a:r>
              <a:rPr lang="en-US" sz="2400" dirty="0"/>
              <a:t>History of Alligators farms in Florida</a:t>
            </a:r>
          </a:p>
          <a:p>
            <a:pPr marL="742927" lvl="1" indent="-285750">
              <a:spcAft>
                <a:spcPts val="600"/>
              </a:spcAft>
              <a:buClr>
                <a:schemeClr val="accent3"/>
              </a:buClr>
              <a:buSzPct val="135000"/>
              <a:buFont typeface="Arial" panose="020B0604020202020204" pitchFamily="34" charset="0"/>
              <a:buChar char="•"/>
            </a:pPr>
            <a:r>
              <a:rPr lang="en-US" sz="2400" dirty="0"/>
              <a:t>Reptile aquaculture in the U.S.</a:t>
            </a:r>
          </a:p>
          <a:p>
            <a:pPr marL="742927" lvl="1" indent="-285750">
              <a:spcAft>
                <a:spcPts val="600"/>
              </a:spcAft>
              <a:buClr>
                <a:schemeClr val="accent3"/>
              </a:buClr>
              <a:buSzPct val="135000"/>
              <a:buFont typeface="Arial" panose="020B0604020202020204" pitchFamily="34" charset="0"/>
              <a:buChar char="•"/>
            </a:pPr>
            <a:r>
              <a:rPr lang="en-US" sz="2400" dirty="0"/>
              <a:t>Reptile aquaculture in Florida</a:t>
            </a:r>
          </a:p>
          <a:p>
            <a:pPr marL="1200103" lvl="2" indent="-285750">
              <a:spcAft>
                <a:spcPts val="600"/>
              </a:spcAft>
              <a:buClr>
                <a:schemeClr val="accent3"/>
              </a:buClr>
              <a:buSzPct val="135000"/>
              <a:buFont typeface="Arial" panose="020B0604020202020204" pitchFamily="34" charset="0"/>
              <a:buChar char="•"/>
            </a:pPr>
            <a:r>
              <a:rPr lang="en-US" sz="2400" dirty="0"/>
              <a:t>Alligator culture</a:t>
            </a:r>
          </a:p>
          <a:p>
            <a:pPr marL="1200103" lvl="2" indent="-285750">
              <a:spcAft>
                <a:spcPts val="600"/>
              </a:spcAft>
              <a:buClr>
                <a:schemeClr val="accent3"/>
              </a:buClr>
              <a:buSzPct val="135000"/>
              <a:buFont typeface="Arial" panose="020B0604020202020204" pitchFamily="34" charset="0"/>
              <a:buChar char="•"/>
            </a:pPr>
            <a:r>
              <a:rPr lang="en-US" sz="2400" dirty="0"/>
              <a:t>Turtle culture</a:t>
            </a:r>
          </a:p>
        </p:txBody>
      </p:sp>
      <p:pic>
        <p:nvPicPr>
          <p:cNvPr id="5" name="Picture 6" descr="misc 04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2286000"/>
            <a:ext cx="4419600" cy="3313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Florida Department of Agriculture and Consumer Services Banner">
            <a:extLst>
              <a:ext uri="{FF2B5EF4-FFF2-40B4-BE49-F238E27FC236}">
                <a16:creationId xmlns:a16="http://schemas.microsoft.com/office/drawing/2014/main" id="{2E06636E-F9C4-4CEA-BE57-5DB174A9F9A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89047"/>
            <a:ext cx="9153592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69537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title="Alligator farm historic images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1849" y="3620577"/>
            <a:ext cx="3609109" cy="26555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9372600" cy="1143000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latin typeface="+mn-lt"/>
              </a:rPr>
              <a:t>History of Alligator Farms in Florida</a:t>
            </a: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457200" y="1447800"/>
            <a:ext cx="8458200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457200" indent="-457200">
              <a:buClr>
                <a:schemeClr val="tx2"/>
              </a:buClr>
              <a:buSzPct val="135000"/>
              <a:buFont typeface="Arial" panose="020B0604020202020204" pitchFamily="34" charset="0"/>
              <a:buChar char="•"/>
            </a:pPr>
            <a:r>
              <a:rPr lang="en-US" altLang="en-US" sz="1600" dirty="0"/>
              <a:t>Alligators have been hunted for their leather and meat for centuries. </a:t>
            </a:r>
          </a:p>
          <a:p>
            <a:pPr marL="457200" indent="-457200">
              <a:buClr>
                <a:schemeClr val="tx2"/>
              </a:buClr>
              <a:buSzPct val="135000"/>
              <a:buFont typeface="Arial" panose="020B0604020202020204" pitchFamily="34" charset="0"/>
              <a:buChar char="•"/>
            </a:pPr>
            <a:r>
              <a:rPr lang="en-US" altLang="en-US" sz="1600" dirty="0"/>
              <a:t>Alligator leather was used to make boots for confederate troops during the civil war.</a:t>
            </a:r>
          </a:p>
          <a:p>
            <a:pPr marL="457200" indent="-457200">
              <a:buClr>
                <a:schemeClr val="tx2"/>
              </a:buClr>
              <a:buSzPct val="135000"/>
              <a:buFont typeface="Arial" panose="020B0604020202020204" pitchFamily="34" charset="0"/>
              <a:buChar char="•"/>
            </a:pPr>
            <a:r>
              <a:rPr lang="en-US" altLang="en-US" sz="1600" dirty="0"/>
              <a:t>First commercial alligator farm in Florida opened in 1891!</a:t>
            </a:r>
          </a:p>
        </p:txBody>
      </p:sp>
      <p:pic>
        <p:nvPicPr>
          <p:cNvPr id="7" name="Picture 6" title="St. Augustine alligator farm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87212"/>
            <a:ext cx="4038600" cy="3275304"/>
          </a:xfrm>
          <a:prstGeom prst="rect">
            <a:avLst/>
          </a:prstGeom>
        </p:spPr>
      </p:pic>
      <p:pic>
        <p:nvPicPr>
          <p:cNvPr id="9" name="Picture 8" title="St augustine alligator farm photo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2514600"/>
            <a:ext cx="4733925" cy="1381125"/>
          </a:xfrm>
          <a:prstGeom prst="rect">
            <a:avLst/>
          </a:prstGeom>
        </p:spPr>
      </p:pic>
      <p:pic>
        <p:nvPicPr>
          <p:cNvPr id="11" name="Picture 10" descr="Florida Department of Agriculture and Consumer Services Banner">
            <a:extLst>
              <a:ext uri="{FF2B5EF4-FFF2-40B4-BE49-F238E27FC236}">
                <a16:creationId xmlns:a16="http://schemas.microsoft.com/office/drawing/2014/main" id="{5A24758D-5895-4C52-AC91-83D3926D2EC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89047"/>
            <a:ext cx="9153592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5621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9372600" cy="1143000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latin typeface="+mn-lt"/>
              </a:rPr>
              <a:t>History of Alligator Farms in Florida</a:t>
            </a: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304800" y="1447676"/>
            <a:ext cx="8763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At the turn of the 20</a:t>
            </a:r>
            <a:r>
              <a:rPr lang="en-US" altLang="en-US" sz="2400" baseline="30000" dirty="0"/>
              <a:t>th</a:t>
            </a:r>
            <a:r>
              <a:rPr lang="en-US" altLang="en-US" sz="2400" dirty="0"/>
              <a:t> century, the farm became a tourist hotspot.</a:t>
            </a:r>
          </a:p>
        </p:txBody>
      </p:sp>
      <p:pic>
        <p:nvPicPr>
          <p:cNvPr id="4" name="Picture 3" title="Girl at alligator lagoons 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78622"/>
            <a:ext cx="4332455" cy="3461609"/>
          </a:xfrm>
          <a:prstGeom prst="rect">
            <a:avLst/>
          </a:prstGeom>
        </p:spPr>
      </p:pic>
      <p:pic>
        <p:nvPicPr>
          <p:cNvPr id="5" name="Picture 4" title="Man holding alligator mouth with his chin. 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5443" y="2666714"/>
            <a:ext cx="2618557" cy="3810000"/>
          </a:xfrm>
          <a:prstGeom prst="rect">
            <a:avLst/>
          </a:prstGeom>
        </p:spPr>
      </p:pic>
      <p:pic>
        <p:nvPicPr>
          <p:cNvPr id="3" name="Picture 2" title="Alligator slide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2286000"/>
            <a:ext cx="2613785" cy="4135735"/>
          </a:xfrm>
          <a:prstGeom prst="rect">
            <a:avLst/>
          </a:prstGeom>
        </p:spPr>
      </p:pic>
      <p:grpSp>
        <p:nvGrpSpPr>
          <p:cNvPr id="12" name="Group 11" title="Alligator slide"/>
          <p:cNvGrpSpPr/>
          <p:nvPr/>
        </p:nvGrpSpPr>
        <p:grpSpPr>
          <a:xfrm>
            <a:off x="5805332" y="1847773"/>
            <a:ext cx="3567268" cy="829729"/>
            <a:chOff x="5805332" y="2078622"/>
            <a:chExt cx="3567268" cy="829729"/>
          </a:xfrm>
        </p:grpSpPr>
        <p:sp>
          <p:nvSpPr>
            <p:cNvPr id="8" name="TextBox 7"/>
            <p:cNvSpPr txBox="1"/>
            <p:nvPr/>
          </p:nvSpPr>
          <p:spPr>
            <a:xfrm>
              <a:off x="7086600" y="2078622"/>
              <a:ext cx="22860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Yes, that’s a </a:t>
              </a:r>
            </a:p>
            <a:p>
              <a:r>
                <a:rPr lang="en-US" dirty="0"/>
                <a:t>gator slide!</a:t>
              </a:r>
            </a:p>
          </p:txBody>
        </p:sp>
        <p:sp>
          <p:nvSpPr>
            <p:cNvPr id="11" name="Arrow: Left 10"/>
            <p:cNvSpPr/>
            <p:nvPr/>
          </p:nvSpPr>
          <p:spPr>
            <a:xfrm rot="20338586">
              <a:off x="5805332" y="2620485"/>
              <a:ext cx="1271967" cy="287866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3" name="Picture 12" descr="Florida Department of Agriculture and Consumer Services Banner">
            <a:extLst>
              <a:ext uri="{FF2B5EF4-FFF2-40B4-BE49-F238E27FC236}">
                <a16:creationId xmlns:a16="http://schemas.microsoft.com/office/drawing/2014/main" id="{4812AB66-29FE-4400-82C5-3C361C2068B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89047"/>
            <a:ext cx="9153592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418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33400"/>
            <a:ext cx="9372600" cy="1143000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latin typeface="+mn-lt"/>
              </a:rPr>
              <a:t>Reptile Aquaculture in the U.S.</a:t>
            </a:r>
            <a:br>
              <a:rPr lang="en-US" sz="4000" dirty="0">
                <a:latin typeface="+mn-lt"/>
              </a:rPr>
            </a:br>
            <a:r>
              <a:rPr lang="en-US" sz="1600" i="1" dirty="0">
                <a:latin typeface="+mn-lt"/>
              </a:rPr>
              <a:t>(data from NASS Census of Aquaculture 2013)</a:t>
            </a:r>
            <a:endParaRPr lang="en-US" sz="4000" i="1" dirty="0">
              <a:latin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-265696" y="1846182"/>
            <a:ext cx="5029200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  <a:buClr>
                <a:schemeClr val="accent3"/>
              </a:buClr>
              <a:buSzPct val="135000"/>
            </a:pPr>
            <a:r>
              <a:rPr lang="en-US" b="1" dirty="0"/>
              <a:t>Primarily Alligator and Turtles</a:t>
            </a:r>
          </a:p>
          <a:p>
            <a:pPr marL="742927" lvl="1" indent="-285750"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135000"/>
              <a:buFont typeface="Arial" panose="020B0604020202020204" pitchFamily="34" charset="0"/>
              <a:buChar char="•"/>
            </a:pPr>
            <a:r>
              <a:rPr lang="en-US" b="1" dirty="0"/>
              <a:t>33 alligator farms</a:t>
            </a:r>
          </a:p>
          <a:p>
            <a:pPr marL="1200103" lvl="2" indent="-285750">
              <a:spcBef>
                <a:spcPts val="600"/>
              </a:spcBef>
              <a:spcAft>
                <a:spcPts val="600"/>
              </a:spcAft>
              <a:buClr>
                <a:schemeClr val="accent3"/>
              </a:buClr>
              <a:buSzPct val="135000"/>
              <a:buFont typeface="Arial" panose="020B0604020202020204" pitchFamily="34" charset="0"/>
              <a:buChar char="•"/>
            </a:pPr>
            <a:r>
              <a:rPr lang="en-US" dirty="0"/>
              <a:t>314,000 whole alligators sold </a:t>
            </a:r>
          </a:p>
          <a:p>
            <a:pPr marL="1200103" lvl="2" indent="-285750">
              <a:spcBef>
                <a:spcPts val="600"/>
              </a:spcBef>
              <a:spcAft>
                <a:spcPts val="600"/>
              </a:spcAft>
              <a:buClr>
                <a:schemeClr val="accent3"/>
              </a:buClr>
              <a:buSzPct val="135000"/>
              <a:buFont typeface="Arial" panose="020B0604020202020204" pitchFamily="34" charset="0"/>
              <a:buChar char="•"/>
            </a:pPr>
            <a:r>
              <a:rPr lang="en-US" dirty="0"/>
              <a:t>644,000 hides sold (Avg. $32/</a:t>
            </a:r>
            <a:r>
              <a:rPr lang="en-US" dirty="0" err="1"/>
              <a:t>lb</a:t>
            </a:r>
            <a:r>
              <a:rPr lang="en-US" dirty="0"/>
              <a:t>!)</a:t>
            </a:r>
          </a:p>
          <a:p>
            <a:pPr marL="1200103" lvl="2" indent="-285750">
              <a:spcBef>
                <a:spcPts val="600"/>
              </a:spcBef>
              <a:spcAft>
                <a:spcPts val="600"/>
              </a:spcAft>
              <a:buClr>
                <a:schemeClr val="accent3"/>
              </a:buClr>
              <a:buSzPct val="135000"/>
              <a:buFont typeface="Arial" panose="020B0604020202020204" pitchFamily="34" charset="0"/>
              <a:buChar char="•"/>
            </a:pPr>
            <a:r>
              <a:rPr lang="en-US" dirty="0"/>
              <a:t>1.15 million lbs. of meat produced</a:t>
            </a:r>
          </a:p>
          <a:p>
            <a:pPr marL="1200103" lvl="2" indent="-285750">
              <a:spcBef>
                <a:spcPts val="600"/>
              </a:spcBef>
              <a:spcAft>
                <a:spcPts val="600"/>
              </a:spcAft>
              <a:buClr>
                <a:schemeClr val="accent3"/>
              </a:buClr>
              <a:buSzPct val="135000"/>
              <a:buFont typeface="Arial" panose="020B0604020202020204" pitchFamily="34" charset="0"/>
              <a:buChar char="•"/>
            </a:pPr>
            <a:r>
              <a:rPr lang="en-US" dirty="0"/>
              <a:t>$62 million annual sales!</a:t>
            </a:r>
          </a:p>
        </p:txBody>
      </p:sp>
      <p:pic>
        <p:nvPicPr>
          <p:cNvPr id="3" name="Picture 2" title="Map of the U.S showing turtle farm locations. 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00" t="36317" r="11667" b="7707"/>
          <a:stretch/>
        </p:blipFill>
        <p:spPr>
          <a:xfrm>
            <a:off x="4810376" y="3200891"/>
            <a:ext cx="4380496" cy="281603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-291863" y="4267200"/>
            <a:ext cx="4848685" cy="15850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27" lvl="1" indent="-285750"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135000"/>
              <a:buFont typeface="Arial" panose="020B0604020202020204" pitchFamily="34" charset="0"/>
              <a:buChar char="•"/>
            </a:pPr>
            <a:r>
              <a:rPr lang="en-US" b="1" dirty="0"/>
              <a:t>78 turtles farms</a:t>
            </a:r>
          </a:p>
          <a:p>
            <a:pPr marL="1200103" lvl="2" indent="-285750">
              <a:spcBef>
                <a:spcPts val="600"/>
              </a:spcBef>
              <a:spcAft>
                <a:spcPts val="600"/>
              </a:spcAft>
              <a:buClr>
                <a:schemeClr val="accent3"/>
              </a:buClr>
              <a:buSzPct val="135000"/>
              <a:buFont typeface="Arial" panose="020B0604020202020204" pitchFamily="34" charset="0"/>
              <a:buChar char="•"/>
            </a:pPr>
            <a:r>
              <a:rPr lang="en-US" dirty="0"/>
              <a:t>3.5 million whole turtles sold</a:t>
            </a:r>
          </a:p>
          <a:p>
            <a:pPr marL="1200103" lvl="2" indent="-285750">
              <a:spcBef>
                <a:spcPts val="600"/>
              </a:spcBef>
              <a:spcAft>
                <a:spcPts val="600"/>
              </a:spcAft>
              <a:buClr>
                <a:schemeClr val="accent3"/>
              </a:buClr>
              <a:buSzPct val="135000"/>
              <a:buFont typeface="Arial" panose="020B0604020202020204" pitchFamily="34" charset="0"/>
              <a:buChar char="•"/>
            </a:pPr>
            <a:r>
              <a:rPr lang="en-US" dirty="0"/>
              <a:t>$8.6 million annual sales</a:t>
            </a:r>
          </a:p>
          <a:p>
            <a:endParaRPr lang="en-US" sz="1600" dirty="0"/>
          </a:p>
        </p:txBody>
      </p:sp>
      <p:grpSp>
        <p:nvGrpSpPr>
          <p:cNvPr id="15" name="Group 14" title="Map showing number of turtle farm locations. "/>
          <p:cNvGrpSpPr/>
          <p:nvPr/>
        </p:nvGrpSpPr>
        <p:grpSpPr>
          <a:xfrm>
            <a:off x="5145517" y="3258399"/>
            <a:ext cx="3302907" cy="2335111"/>
            <a:chOff x="5098645" y="4096599"/>
            <a:chExt cx="3302907" cy="2335111"/>
          </a:xfrm>
        </p:grpSpPr>
        <p:sp>
          <p:nvSpPr>
            <p:cNvPr id="5" name="Arrow: Right 4"/>
            <p:cNvSpPr/>
            <p:nvPr/>
          </p:nvSpPr>
          <p:spPr>
            <a:xfrm>
              <a:off x="5257800" y="6163573"/>
              <a:ext cx="755096" cy="125083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Arrow: Right 6"/>
            <p:cNvSpPr/>
            <p:nvPr/>
          </p:nvSpPr>
          <p:spPr>
            <a:xfrm rot="1753798">
              <a:off x="7311510" y="5436351"/>
              <a:ext cx="902917" cy="171985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Arrow: Right 7"/>
            <p:cNvSpPr/>
            <p:nvPr/>
          </p:nvSpPr>
          <p:spPr>
            <a:xfrm rot="1858473">
              <a:off x="6165871" y="5509240"/>
              <a:ext cx="644001" cy="153849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Arrow: Right 8"/>
            <p:cNvSpPr/>
            <p:nvPr/>
          </p:nvSpPr>
          <p:spPr>
            <a:xfrm rot="19498128">
              <a:off x="7852677" y="6021772"/>
              <a:ext cx="442424" cy="153838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5505952" y="4096599"/>
              <a:ext cx="2895600" cy="36662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2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Alligator Farms in U.S.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098645" y="6041448"/>
              <a:ext cx="235353" cy="36933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1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5902315" y="5181600"/>
              <a:ext cx="417352" cy="38100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17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7613245" y="6062378"/>
              <a:ext cx="387755" cy="36933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10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7278919" y="5125854"/>
              <a:ext cx="235353" cy="36933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5</a:t>
              </a:r>
            </a:p>
          </p:txBody>
        </p:sp>
      </p:grpSp>
      <p:pic>
        <p:nvPicPr>
          <p:cNvPr id="16" name="Picture 15" title="Map showing number of turtle farms in each state. 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00" t="15767" r="11667" b="7706"/>
          <a:stretch/>
        </p:blipFill>
        <p:spPr>
          <a:xfrm>
            <a:off x="4763504" y="2209800"/>
            <a:ext cx="4380496" cy="3807123"/>
          </a:xfrm>
          <a:prstGeom prst="rect">
            <a:avLst/>
          </a:prstGeom>
        </p:spPr>
      </p:pic>
      <p:grpSp>
        <p:nvGrpSpPr>
          <p:cNvPr id="33" name="Group 32" title="Turtle farms in each state. "/>
          <p:cNvGrpSpPr/>
          <p:nvPr/>
        </p:nvGrpSpPr>
        <p:grpSpPr>
          <a:xfrm>
            <a:off x="5203199" y="2333815"/>
            <a:ext cx="3183277" cy="3285248"/>
            <a:chOff x="5156327" y="3172015"/>
            <a:chExt cx="3183277" cy="3285248"/>
          </a:xfrm>
        </p:grpSpPr>
        <p:grpSp>
          <p:nvGrpSpPr>
            <p:cNvPr id="17" name="Group 16"/>
            <p:cNvGrpSpPr/>
            <p:nvPr/>
          </p:nvGrpSpPr>
          <p:grpSpPr>
            <a:xfrm>
              <a:off x="5444004" y="3172015"/>
              <a:ext cx="2895600" cy="3285248"/>
              <a:chOff x="5431693" y="3146462"/>
              <a:chExt cx="2895600" cy="3285248"/>
            </a:xfrm>
          </p:grpSpPr>
          <p:sp>
            <p:nvSpPr>
              <p:cNvPr id="18" name="Arrow: Right 17"/>
              <p:cNvSpPr/>
              <p:nvPr/>
            </p:nvSpPr>
            <p:spPr>
              <a:xfrm rot="8977911">
                <a:off x="7127165" y="5188213"/>
                <a:ext cx="755096" cy="125083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Arrow: Right 18"/>
              <p:cNvSpPr/>
              <p:nvPr/>
            </p:nvSpPr>
            <p:spPr>
              <a:xfrm rot="1753798">
                <a:off x="6169865" y="4965386"/>
                <a:ext cx="504509" cy="172418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Arrow: Right 19"/>
              <p:cNvSpPr/>
              <p:nvPr/>
            </p:nvSpPr>
            <p:spPr>
              <a:xfrm rot="1858473">
                <a:off x="6200433" y="5723199"/>
                <a:ext cx="644001" cy="153849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Arrow: Right 20"/>
              <p:cNvSpPr/>
              <p:nvPr/>
            </p:nvSpPr>
            <p:spPr>
              <a:xfrm rot="19498128">
                <a:off x="7852677" y="6021772"/>
                <a:ext cx="442424" cy="153838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5431693" y="3146462"/>
                <a:ext cx="2895600" cy="366622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2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Turtle Farms in U.S.</a:t>
                </a: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7677108" y="4835803"/>
                <a:ext cx="235353" cy="369332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2</a:t>
                </a: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6098680" y="5436839"/>
                <a:ext cx="417352" cy="381002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25</a:t>
                </a: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7514273" y="6062378"/>
                <a:ext cx="486728" cy="369332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26</a:t>
                </a:r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6093566" y="4797308"/>
                <a:ext cx="235353" cy="369332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6</a:t>
                </a:r>
              </a:p>
            </p:txBody>
          </p:sp>
        </p:grpSp>
        <p:sp>
          <p:nvSpPr>
            <p:cNvPr id="27" name="Arrow: Right 26"/>
            <p:cNvSpPr/>
            <p:nvPr/>
          </p:nvSpPr>
          <p:spPr>
            <a:xfrm>
              <a:off x="6003613" y="4096354"/>
              <a:ext cx="504509" cy="172418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5796932" y="3928276"/>
              <a:ext cx="365736" cy="36933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17</a:t>
              </a:r>
            </a:p>
          </p:txBody>
        </p:sp>
        <p:sp>
          <p:nvSpPr>
            <p:cNvPr id="29" name="Arrow: Right 28"/>
            <p:cNvSpPr/>
            <p:nvPr/>
          </p:nvSpPr>
          <p:spPr>
            <a:xfrm rot="8977911">
              <a:off x="6916886" y="4400678"/>
              <a:ext cx="755096" cy="125083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7466829" y="4048268"/>
              <a:ext cx="235353" cy="36933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1</a:t>
              </a:r>
            </a:p>
          </p:txBody>
        </p:sp>
        <p:sp>
          <p:nvSpPr>
            <p:cNvPr id="31" name="Arrow: Right 30"/>
            <p:cNvSpPr/>
            <p:nvPr/>
          </p:nvSpPr>
          <p:spPr>
            <a:xfrm>
              <a:off x="5249000" y="5097800"/>
              <a:ext cx="755096" cy="125083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5156327" y="4949559"/>
              <a:ext cx="235353" cy="36933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1</a:t>
              </a:r>
            </a:p>
          </p:txBody>
        </p:sp>
      </p:grpSp>
      <p:pic>
        <p:nvPicPr>
          <p:cNvPr id="35" name="Picture 34" descr="Florida Department of Agriculture and Consumer Services Banner">
            <a:extLst>
              <a:ext uri="{FF2B5EF4-FFF2-40B4-BE49-F238E27FC236}">
                <a16:creationId xmlns:a16="http://schemas.microsoft.com/office/drawing/2014/main" id="{329564DA-29F1-4C67-8702-B5CA10DBD3A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89047"/>
            <a:ext cx="9153592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9647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9372600" cy="1143000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latin typeface="+mn-lt"/>
              </a:rPr>
              <a:t>Alligator Aquaculture in Florida</a:t>
            </a:r>
          </a:p>
        </p:txBody>
      </p:sp>
      <p:graphicFrame>
        <p:nvGraphicFramePr>
          <p:cNvPr id="10" name="Chart 9" descr="Value has increased steadily since 1977. " title="Value of Cultured Alligators 1977-2015">
            <a:extLst>
              <a:ext uri="{FF2B5EF4-FFF2-40B4-BE49-F238E27FC236}">
                <a16:creationId xmlns:a16="http://schemas.microsoft.com/office/drawing/2014/main" id="{8DE1D33E-736A-4F9B-8A1B-95F636C1A86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45237237"/>
              </p:ext>
            </p:extLst>
          </p:nvPr>
        </p:nvGraphicFramePr>
        <p:xfrm>
          <a:off x="4343400" y="1394604"/>
          <a:ext cx="4136366" cy="25289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04800" y="1687273"/>
            <a:ext cx="3810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Value of Florida Industry</a:t>
            </a:r>
          </a:p>
          <a:p>
            <a:pPr marL="285750" indent="-285750">
              <a:buClr>
                <a:schemeClr val="tx2"/>
              </a:buClr>
              <a:buSzPct val="135000"/>
              <a:buFont typeface="Arial" panose="020B0604020202020204" pitchFamily="34" charset="0"/>
              <a:buChar char="•"/>
            </a:pPr>
            <a:r>
              <a:rPr lang="en-US" dirty="0"/>
              <a:t>$8,566,584 in 2015</a:t>
            </a:r>
          </a:p>
          <a:p>
            <a:pPr marL="742927" lvl="1" indent="-285750">
              <a:buClr>
                <a:schemeClr val="accent3"/>
              </a:buClr>
              <a:buSzPct val="135000"/>
              <a:buFont typeface="Arial" panose="020B0604020202020204" pitchFamily="34" charset="0"/>
              <a:buChar char="•"/>
            </a:pPr>
            <a:r>
              <a:rPr lang="en-US" dirty="0"/>
              <a:t>80% of value from hide sales</a:t>
            </a:r>
          </a:p>
          <a:p>
            <a:pPr marL="742927" lvl="1" indent="-285750">
              <a:buClr>
                <a:schemeClr val="accent3"/>
              </a:buClr>
              <a:buSzPct val="135000"/>
              <a:buFont typeface="Arial" panose="020B0604020202020204" pitchFamily="34" charset="0"/>
              <a:buChar char="•"/>
            </a:pPr>
            <a:r>
              <a:rPr lang="en-US" dirty="0"/>
              <a:t>20% of value from meat sales</a:t>
            </a:r>
          </a:p>
        </p:txBody>
      </p:sp>
      <p:grpSp>
        <p:nvGrpSpPr>
          <p:cNvPr id="19" name="Group 18" descr="Dramatic increase in productin around the mid-1980s when alligators were removed from the endangered species list. " title="Graph showing aligator production in the U.S. from 1977-2015. "/>
          <p:cNvGrpSpPr/>
          <p:nvPr/>
        </p:nvGrpSpPr>
        <p:grpSpPr>
          <a:xfrm>
            <a:off x="304800" y="3102128"/>
            <a:ext cx="8174966" cy="3348339"/>
            <a:chOff x="304800" y="3340163"/>
            <a:chExt cx="8174966" cy="3348339"/>
          </a:xfrm>
        </p:grpSpPr>
        <p:graphicFrame>
          <p:nvGraphicFramePr>
            <p:cNvPr id="13" name="Chart 12">
              <a:extLst>
                <a:ext uri="{FF2B5EF4-FFF2-40B4-BE49-F238E27FC236}">
                  <a16:creationId xmlns:a16="http://schemas.microsoft.com/office/drawing/2014/main" id="{0EC38BCF-EBCA-4122-B83D-FE601C8BE03E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002706292"/>
                </p:ext>
              </p:extLst>
            </p:nvPr>
          </p:nvGraphicFramePr>
          <p:xfrm>
            <a:off x="4343400" y="4138529"/>
            <a:ext cx="4136366" cy="25101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14" name="TextBox 13"/>
            <p:cNvSpPr txBox="1"/>
            <p:nvPr/>
          </p:nvSpPr>
          <p:spPr>
            <a:xfrm>
              <a:off x="304800" y="3340163"/>
              <a:ext cx="38100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Production in Florida Industry</a:t>
              </a:r>
            </a:p>
            <a:p>
              <a:pPr marL="285750" indent="-285750">
                <a:buClr>
                  <a:schemeClr val="tx2"/>
                </a:buClr>
                <a:buSzPct val="135000"/>
                <a:buFont typeface="Arial" panose="020B0604020202020204" pitchFamily="34" charset="0"/>
                <a:buChar char="•"/>
              </a:pPr>
              <a:r>
                <a:rPr lang="en-US" dirty="0"/>
                <a:t>21,696 alligators harvested in 2015</a:t>
              </a:r>
            </a:p>
            <a:p>
              <a:pPr marL="742927" lvl="1" indent="-285750">
                <a:buClr>
                  <a:schemeClr val="accent3"/>
                </a:buClr>
                <a:buSzPct val="135000"/>
                <a:buFont typeface="Arial" panose="020B0604020202020204" pitchFamily="34" charset="0"/>
                <a:buChar char="•"/>
              </a:pPr>
              <a:r>
                <a:rPr lang="en-US" dirty="0"/>
                <a:t>115,460 ft. of hide for leather</a:t>
              </a:r>
            </a:p>
            <a:p>
              <a:pPr marL="742927" lvl="1" indent="-285750">
                <a:buClr>
                  <a:schemeClr val="accent3"/>
                </a:buClr>
                <a:buSzPct val="135000"/>
                <a:buFont typeface="Arial" panose="020B0604020202020204" pitchFamily="34" charset="0"/>
                <a:buChar char="•"/>
              </a:pPr>
              <a:r>
                <a:rPr lang="en-US" dirty="0"/>
                <a:t>188,942 lbs. of meat</a:t>
              </a:r>
            </a:p>
          </p:txBody>
        </p:sp>
        <p:graphicFrame>
          <p:nvGraphicFramePr>
            <p:cNvPr id="17" name="Chart 16">
              <a:extLst>
                <a:ext uri="{FF2B5EF4-FFF2-40B4-BE49-F238E27FC236}">
                  <a16:creationId xmlns:a16="http://schemas.microsoft.com/office/drawing/2014/main" id="{845F6585-1BA8-447F-A433-081104B17ABA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485378875"/>
                </p:ext>
              </p:extLst>
            </p:nvPr>
          </p:nvGraphicFramePr>
          <p:xfrm>
            <a:off x="1752600" y="4707302"/>
            <a:ext cx="2057400" cy="19812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</p:grpSp>
      <p:sp>
        <p:nvSpPr>
          <p:cNvPr id="18" name="TextBox 17"/>
          <p:cNvSpPr txBox="1"/>
          <p:nvPr/>
        </p:nvSpPr>
        <p:spPr>
          <a:xfrm>
            <a:off x="4343400" y="6626156"/>
            <a:ext cx="51816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/>
              <a:t>Data from: Florida Fish and Wildlife Conservation Commission: Alligator Mgt. Team</a:t>
            </a:r>
          </a:p>
        </p:txBody>
      </p:sp>
      <p:grpSp>
        <p:nvGrpSpPr>
          <p:cNvPr id="22" name="Group 21" title="2009 economic recession drastically reduced hide demand "/>
          <p:cNvGrpSpPr/>
          <p:nvPr/>
        </p:nvGrpSpPr>
        <p:grpSpPr>
          <a:xfrm>
            <a:off x="5257800" y="2118154"/>
            <a:ext cx="2743200" cy="877581"/>
            <a:chOff x="5334000" y="1985513"/>
            <a:chExt cx="2743200" cy="877581"/>
          </a:xfrm>
        </p:grpSpPr>
        <p:sp>
          <p:nvSpPr>
            <p:cNvPr id="20" name="TextBox 19" title="2009 economic recession drastically reduced hide demand "/>
            <p:cNvSpPr txBox="1"/>
            <p:nvPr/>
          </p:nvSpPr>
          <p:spPr>
            <a:xfrm>
              <a:off x="5334000" y="1985513"/>
              <a:ext cx="27432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2009 economic recession drastically reduced hide demand </a:t>
              </a:r>
            </a:p>
          </p:txBody>
        </p:sp>
        <p:sp>
          <p:nvSpPr>
            <p:cNvPr id="21" name="Arrow: Down 20"/>
            <p:cNvSpPr/>
            <p:nvPr/>
          </p:nvSpPr>
          <p:spPr>
            <a:xfrm rot="17942582">
              <a:off x="7353070" y="2262929"/>
              <a:ext cx="152400" cy="1047929"/>
            </a:xfrm>
            <a:prstGeom prst="downArrow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6" name="Picture 15" descr="Florida Department of Agriculture and Consumer Services Banner">
            <a:extLst>
              <a:ext uri="{FF2B5EF4-FFF2-40B4-BE49-F238E27FC236}">
                <a16:creationId xmlns:a16="http://schemas.microsoft.com/office/drawing/2014/main" id="{92264781-E9CC-4D0E-8889-14B923B8C33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89047"/>
            <a:ext cx="9153592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167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9372600" cy="1143000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latin typeface="+mn-lt"/>
              </a:rPr>
              <a:t>Turtle Aquaculture in Florida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1600200"/>
            <a:ext cx="4339087" cy="2126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/>
              <a:t>Value of Florida Industry (2013)</a:t>
            </a:r>
          </a:p>
          <a:p>
            <a:pPr marL="285750" indent="-285750">
              <a:lnSpc>
                <a:spcPct val="150000"/>
              </a:lnSpc>
              <a:buClr>
                <a:schemeClr val="tx2"/>
              </a:buClr>
              <a:buSzPct val="135000"/>
              <a:buFont typeface="Arial" panose="020B0604020202020204" pitchFamily="34" charset="0"/>
              <a:buChar char="•"/>
            </a:pPr>
            <a:r>
              <a:rPr lang="en-US" dirty="0"/>
              <a:t>$3,073,000 sales</a:t>
            </a:r>
          </a:p>
          <a:p>
            <a:pPr marL="285750" indent="-285750">
              <a:lnSpc>
                <a:spcPct val="150000"/>
              </a:lnSpc>
              <a:buClr>
                <a:schemeClr val="tx2"/>
              </a:buClr>
              <a:buSzPct val="135000"/>
              <a:buFont typeface="Arial" panose="020B0604020202020204" pitchFamily="34" charset="0"/>
              <a:buChar char="•"/>
            </a:pPr>
            <a:r>
              <a:rPr lang="en-US" dirty="0"/>
              <a:t>26 farms in Florida</a:t>
            </a:r>
          </a:p>
          <a:p>
            <a:pPr marL="285750" indent="-285750">
              <a:lnSpc>
                <a:spcPct val="150000"/>
              </a:lnSpc>
              <a:buClr>
                <a:schemeClr val="tx2"/>
              </a:buClr>
              <a:buSzPct val="135000"/>
              <a:buFont typeface="Arial" panose="020B0604020202020204" pitchFamily="34" charset="0"/>
              <a:buChar char="•"/>
            </a:pPr>
            <a:r>
              <a:rPr lang="en-US" dirty="0"/>
              <a:t>822,000 whole turtles sold</a:t>
            </a:r>
          </a:p>
          <a:p>
            <a:pPr marL="285750" indent="-285750">
              <a:lnSpc>
                <a:spcPct val="150000"/>
              </a:lnSpc>
              <a:buClr>
                <a:schemeClr val="tx2"/>
              </a:buClr>
              <a:buSzPct val="135000"/>
              <a:buFont typeface="Arial" panose="020B0604020202020204" pitchFamily="34" charset="0"/>
              <a:buChar char="•"/>
            </a:pPr>
            <a:r>
              <a:rPr lang="en-US" dirty="0"/>
              <a:t>~1,079,000 turtle eggs sold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604242" y="3849975"/>
            <a:ext cx="35814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>
                <a:solidFill>
                  <a:schemeClr val="tx2"/>
                </a:solidFill>
              </a:rPr>
              <a:t>Where are all these turtles exported to?</a:t>
            </a:r>
          </a:p>
          <a:p>
            <a:r>
              <a:rPr lang="en-US" i="1" dirty="0"/>
              <a:t> </a:t>
            </a:r>
          </a:p>
        </p:txBody>
      </p:sp>
      <p:grpSp>
        <p:nvGrpSpPr>
          <p:cNvPr id="9" name="Group 8" descr="China is by far number 1." title="Graph show top nations imports reptiles from the U.S. "/>
          <p:cNvGrpSpPr/>
          <p:nvPr/>
        </p:nvGrpSpPr>
        <p:grpSpPr>
          <a:xfrm>
            <a:off x="1524000" y="4146475"/>
            <a:ext cx="5261842" cy="2509838"/>
            <a:chOff x="310765" y="4348162"/>
            <a:chExt cx="5261842" cy="2509838"/>
          </a:xfrm>
        </p:grpSpPr>
        <p:sp>
          <p:nvSpPr>
            <p:cNvPr id="18" name="TextBox 17"/>
            <p:cNvSpPr txBox="1"/>
            <p:nvPr/>
          </p:nvSpPr>
          <p:spPr>
            <a:xfrm>
              <a:off x="391007" y="6627168"/>
              <a:ext cx="518160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i="1" dirty="0"/>
                <a:t>Data from: USFWS: International Wildlife Trade Program – 1997</a:t>
              </a:r>
            </a:p>
          </p:txBody>
        </p:sp>
        <p:pic>
          <p:nvPicPr>
            <p:cNvPr id="6" name="Picture 5" title="Graph of nations recieving U.S. reptile exports. 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10765" y="4348162"/>
              <a:ext cx="3741884" cy="2281952"/>
            </a:xfrm>
            <a:prstGeom prst="rect">
              <a:avLst/>
            </a:prstGeom>
          </p:spPr>
        </p:pic>
      </p:grpSp>
      <p:grpSp>
        <p:nvGrpSpPr>
          <p:cNvPr id="10" name="Group 9" descr="Mainly Cooters and Sliders are exported. " title="Turtles exported from Florida by family. "/>
          <p:cNvGrpSpPr/>
          <p:nvPr/>
        </p:nvGrpSpPr>
        <p:grpSpPr>
          <a:xfrm>
            <a:off x="5298738" y="1371600"/>
            <a:ext cx="3939918" cy="2526656"/>
            <a:chOff x="5018167" y="1644116"/>
            <a:chExt cx="3447455" cy="2261018"/>
          </a:xfrm>
        </p:grpSpPr>
        <p:pic>
          <p:nvPicPr>
            <p:cNvPr id="4" name="Picture 3" title="Turtles exported from Florida by family. 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000" t="50000"/>
            <a:stretch/>
          </p:blipFill>
          <p:spPr>
            <a:xfrm>
              <a:off x="5018167" y="1644116"/>
              <a:ext cx="3363833" cy="2261018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7551222" y="2396925"/>
              <a:ext cx="91440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Sliders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7551222" y="2669065"/>
              <a:ext cx="91440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Softshell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7551222" y="2930675"/>
              <a:ext cx="91440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Cooters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7551222" y="3225297"/>
              <a:ext cx="91440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Snapping</a:t>
              </a:r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5298738" y="3648200"/>
            <a:ext cx="3429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From: Mali </a:t>
            </a:r>
            <a:r>
              <a:rPr lang="en-US" sz="800" i="1" dirty="0"/>
              <a:t>et al. </a:t>
            </a:r>
            <a:r>
              <a:rPr lang="en-US" sz="800" dirty="0"/>
              <a:t>2014</a:t>
            </a:r>
          </a:p>
        </p:txBody>
      </p:sp>
      <p:grpSp>
        <p:nvGrpSpPr>
          <p:cNvPr id="24" name="Group 23" title="Graph of nations recieving U.S. reptile exports. "/>
          <p:cNvGrpSpPr/>
          <p:nvPr/>
        </p:nvGrpSpPr>
        <p:grpSpPr>
          <a:xfrm>
            <a:off x="1822835" y="4313579"/>
            <a:ext cx="6185587" cy="2111902"/>
            <a:chOff x="609600" y="4515266"/>
            <a:chExt cx="6185587" cy="2111902"/>
          </a:xfrm>
        </p:grpSpPr>
        <p:sp>
          <p:nvSpPr>
            <p:cNvPr id="23" name="TextBox 22"/>
            <p:cNvSpPr txBox="1"/>
            <p:nvPr/>
          </p:nvSpPr>
          <p:spPr>
            <a:xfrm>
              <a:off x="4178508" y="5409461"/>
              <a:ext cx="261667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China purchases a large majority of U.S. exports</a:t>
              </a:r>
            </a:p>
          </p:txBody>
        </p:sp>
        <p:sp>
          <p:nvSpPr>
            <p:cNvPr id="15" name="Arrow: Left 14"/>
            <p:cNvSpPr/>
            <p:nvPr/>
          </p:nvSpPr>
          <p:spPr>
            <a:xfrm>
              <a:off x="1447801" y="5615076"/>
              <a:ext cx="2709356" cy="248841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609600" y="4515266"/>
              <a:ext cx="762000" cy="2111902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</p:grpSp>
      <p:pic>
        <p:nvPicPr>
          <p:cNvPr id="25" name="Picture 24" descr="Florida Department of Agriculture and Consumer Services Banner">
            <a:extLst>
              <a:ext uri="{FF2B5EF4-FFF2-40B4-BE49-F238E27FC236}">
                <a16:creationId xmlns:a16="http://schemas.microsoft.com/office/drawing/2014/main" id="{D152F2BC-59DA-4126-843C-E0905121A1B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89047"/>
            <a:ext cx="9153592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1720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52400" y="685800"/>
            <a:ext cx="9372600" cy="1143000"/>
          </a:xfrm>
        </p:spPr>
        <p:txBody>
          <a:bodyPr>
            <a:norm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sz="3600" dirty="0">
                <a:latin typeface="+mn-lt"/>
              </a:rPr>
              <a:t>Alligator Sustainable Use                   Management Program </a:t>
            </a:r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546866" y="2019999"/>
            <a:ext cx="5562600" cy="3939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en-US" b="1" dirty="0"/>
              <a:t>Endangered Species Listing </a:t>
            </a:r>
          </a:p>
          <a:p>
            <a:pPr>
              <a:buClr>
                <a:schemeClr val="tx2"/>
              </a:buClr>
              <a:buSzPct val="135000"/>
              <a:buFontTx/>
              <a:buChar char="•"/>
            </a:pPr>
            <a:r>
              <a:rPr lang="en-US" altLang="en-US" dirty="0"/>
              <a:t>Listed as endangered in 1967</a:t>
            </a:r>
          </a:p>
          <a:p>
            <a:pPr lvl="1">
              <a:spcAft>
                <a:spcPts val="600"/>
              </a:spcAft>
              <a:buClr>
                <a:schemeClr val="accent3"/>
              </a:buClr>
              <a:buSzPct val="135000"/>
              <a:buFontTx/>
              <a:buChar char="•"/>
            </a:pPr>
            <a:r>
              <a:rPr lang="en-US" altLang="en-US" dirty="0"/>
              <a:t>Only ~700,000 in wild</a:t>
            </a:r>
          </a:p>
          <a:p>
            <a:pPr>
              <a:spcAft>
                <a:spcPts val="600"/>
              </a:spcAft>
              <a:buClr>
                <a:schemeClr val="tx2"/>
              </a:buClr>
              <a:buSzPct val="135000"/>
              <a:buFontTx/>
              <a:buChar char="•"/>
            </a:pPr>
            <a:r>
              <a:rPr lang="en-US" altLang="en-US" dirty="0"/>
              <a:t>Populations began recovering</a:t>
            </a:r>
          </a:p>
          <a:p>
            <a:pPr lvl="1">
              <a:spcAft>
                <a:spcPts val="600"/>
              </a:spcAft>
              <a:buClr>
                <a:schemeClr val="accent3"/>
              </a:buClr>
              <a:buSzPct val="135000"/>
              <a:buFontTx/>
              <a:buChar char="•"/>
            </a:pPr>
            <a:r>
              <a:rPr lang="en-US" altLang="en-US" dirty="0"/>
              <a:t>1977: endangered </a:t>
            </a:r>
            <a:r>
              <a:rPr lang="en-US" altLang="en-US" dirty="0">
                <a:sym typeface="Wingdings" panose="05000000000000000000" pitchFamily="2" charset="2"/>
              </a:rPr>
              <a:t></a:t>
            </a:r>
            <a:r>
              <a:rPr lang="en-US" altLang="en-US" dirty="0"/>
              <a:t>threatened </a:t>
            </a:r>
          </a:p>
          <a:p>
            <a:pPr lvl="1">
              <a:spcAft>
                <a:spcPts val="600"/>
              </a:spcAft>
              <a:buClr>
                <a:schemeClr val="accent3"/>
              </a:buClr>
              <a:buSzPct val="135000"/>
              <a:buFontTx/>
              <a:buChar char="•"/>
            </a:pPr>
            <a:r>
              <a:rPr lang="en-US" altLang="en-US" dirty="0"/>
              <a:t>1987: removed from threatened list</a:t>
            </a:r>
          </a:p>
          <a:p>
            <a:pPr lvl="1">
              <a:spcAft>
                <a:spcPts val="600"/>
              </a:spcAft>
              <a:buClr>
                <a:schemeClr val="accent3"/>
              </a:buClr>
              <a:buSzPct val="135000"/>
              <a:buFontTx/>
              <a:buChar char="•"/>
            </a:pPr>
            <a:r>
              <a:rPr lang="en-US" altLang="en-US" dirty="0"/>
              <a:t>Currently, 2-3 million alligators in U.S.</a:t>
            </a:r>
          </a:p>
          <a:p>
            <a:pPr lvl="1">
              <a:spcAft>
                <a:spcPts val="600"/>
              </a:spcAft>
              <a:buClr>
                <a:schemeClr val="accent3"/>
              </a:buClr>
              <a:buSzPct val="135000"/>
              <a:buFontTx/>
              <a:buChar char="•"/>
            </a:pPr>
            <a:r>
              <a:rPr lang="en-US" altLang="en-US" dirty="0"/>
              <a:t>1.25 million in Florida! </a:t>
            </a:r>
          </a:p>
          <a:p>
            <a:pPr lvl="1">
              <a:spcAft>
                <a:spcPts val="600"/>
              </a:spcAft>
              <a:buFontTx/>
              <a:buChar char="•"/>
            </a:pPr>
            <a:endParaRPr lang="en-US" altLang="en-US" dirty="0"/>
          </a:p>
          <a:p>
            <a:pPr lvl="1">
              <a:spcAft>
                <a:spcPts val="600"/>
              </a:spcAft>
              <a:buFontTx/>
              <a:buChar char="•"/>
            </a:pPr>
            <a:endParaRPr lang="en-US" altLang="en-US" dirty="0"/>
          </a:p>
          <a:p>
            <a:endParaRPr lang="en-US" altLang="en-US" sz="3000" dirty="0"/>
          </a:p>
        </p:txBody>
      </p:sp>
      <p:pic>
        <p:nvPicPr>
          <p:cNvPr id="7" name="Picture 6" title="Smiling juvenile alligators. 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89"/>
          <a:stretch/>
        </p:blipFill>
        <p:spPr>
          <a:xfrm>
            <a:off x="5151863" y="2019999"/>
            <a:ext cx="3992137" cy="272796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828800" y="5052759"/>
            <a:ext cx="7418332" cy="1431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600"/>
              </a:spcAft>
              <a:buClr>
                <a:schemeClr val="tx2"/>
              </a:buClr>
              <a:buSzPct val="135000"/>
              <a:buFont typeface="Arial" panose="020B0604020202020204" pitchFamily="34" charset="0"/>
              <a:buChar char="•"/>
            </a:pPr>
            <a:r>
              <a:rPr lang="en-US" altLang="en-US" sz="1600" dirty="0"/>
              <a:t>The Fish and Wildlife Conservation Commission permits collection of a specific number of alligator eggs annually (&lt;2% annual recruitment). </a:t>
            </a:r>
          </a:p>
          <a:p>
            <a:pPr marL="342900" indent="-342900">
              <a:buClr>
                <a:schemeClr val="tx2"/>
              </a:buClr>
              <a:buSzPct val="135000"/>
              <a:buFont typeface="Arial" panose="020B0604020202020204" pitchFamily="34" charset="0"/>
              <a:buChar char="•"/>
            </a:pPr>
            <a:r>
              <a:rPr lang="en-US" altLang="en-US" sz="1600" dirty="0"/>
              <a:t>Farms grow &amp; harvest alligators sustainably, removing pressures from wild populations. </a:t>
            </a:r>
          </a:p>
          <a:p>
            <a:endParaRPr lang="en-US" dirty="0"/>
          </a:p>
        </p:txBody>
      </p:sp>
      <p:pic>
        <p:nvPicPr>
          <p:cNvPr id="8" name="Picture 7" descr="Florida Department of Agriculture and Consumer Services Banner">
            <a:extLst>
              <a:ext uri="{FF2B5EF4-FFF2-40B4-BE49-F238E27FC236}">
                <a16:creationId xmlns:a16="http://schemas.microsoft.com/office/drawing/2014/main" id="{AFF8CA78-E7A0-445B-A62E-673F9686353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89047"/>
            <a:ext cx="9153592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6086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76200" y="304800"/>
            <a:ext cx="9372600" cy="1143000"/>
          </a:xfrm>
        </p:spPr>
        <p:txBody>
          <a:bodyPr>
            <a:norm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sz="4000" dirty="0">
                <a:latin typeface="+mn-lt"/>
              </a:rPr>
              <a:t>Alligator Aquaculture Methods</a:t>
            </a:r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233162" y="2005409"/>
            <a:ext cx="3581400" cy="3647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112713" indent="-112713">
              <a:buClr>
                <a:schemeClr val="tx2"/>
              </a:buClr>
              <a:buSzPct val="135000"/>
              <a:buFontTx/>
              <a:buChar char="•"/>
            </a:pPr>
            <a:r>
              <a:rPr lang="en-US" altLang="en-US" sz="2400" dirty="0"/>
              <a:t>Alligators breed from       May-August </a:t>
            </a:r>
          </a:p>
          <a:p>
            <a:pPr marL="630238" lvl="1" indent="-173038">
              <a:buClr>
                <a:schemeClr val="accent3"/>
              </a:buClr>
              <a:buSzPct val="135000"/>
              <a:buFontTx/>
              <a:buChar char="•"/>
            </a:pPr>
            <a:r>
              <a:rPr lang="en-US" altLang="en-US" sz="2200" dirty="0"/>
              <a:t>Females rarely grow larger than 9 ft. </a:t>
            </a:r>
          </a:p>
          <a:p>
            <a:pPr lvl="1">
              <a:buClr>
                <a:schemeClr val="accent3"/>
              </a:buClr>
              <a:buSzPct val="135000"/>
              <a:buFontTx/>
              <a:buChar char="•"/>
            </a:pPr>
            <a:r>
              <a:rPr lang="en-US" altLang="en-US" sz="2200" dirty="0"/>
              <a:t>Males can reach 16 ft.!</a:t>
            </a:r>
          </a:p>
          <a:p>
            <a:pPr>
              <a:buFontTx/>
              <a:buChar char="•"/>
            </a:pPr>
            <a:endParaRPr lang="en-US" altLang="en-US" sz="2400" dirty="0"/>
          </a:p>
          <a:p>
            <a:pPr lvl="1">
              <a:buFontTx/>
              <a:buChar char="•"/>
            </a:pPr>
            <a:endParaRPr lang="en-US" altLang="en-US" sz="40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lvl="1">
              <a:spcAft>
                <a:spcPts val="600"/>
              </a:spcAft>
              <a:buFontTx/>
              <a:buChar char="•"/>
            </a:pPr>
            <a:endParaRPr lang="en-US" altLang="en-US" dirty="0"/>
          </a:p>
          <a:p>
            <a:endParaRPr lang="en-US" altLang="en-US" sz="3000" dirty="0"/>
          </a:p>
        </p:txBody>
      </p:sp>
      <p:pic>
        <p:nvPicPr>
          <p:cNvPr id="5" name="Picture 5" descr="courtshi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1075" y="1708821"/>
            <a:ext cx="4492925" cy="2476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4" name="Group 13" title="Bellowing alligator with head and tail raised out of water. "/>
          <p:cNvGrpSpPr/>
          <p:nvPr/>
        </p:nvGrpSpPr>
        <p:grpSpPr>
          <a:xfrm>
            <a:off x="2168270" y="4185768"/>
            <a:ext cx="7010400" cy="2174363"/>
            <a:chOff x="990600" y="4811212"/>
            <a:chExt cx="7010400" cy="2174363"/>
          </a:xfrm>
        </p:grpSpPr>
        <p:sp>
          <p:nvSpPr>
            <p:cNvPr id="3" name="Rectangle 2"/>
            <p:cNvSpPr/>
            <p:nvPr/>
          </p:nvSpPr>
          <p:spPr>
            <a:xfrm>
              <a:off x="990600" y="6400800"/>
              <a:ext cx="697573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en-US" sz="1600" i="1" dirty="0">
                  <a:solidFill>
                    <a:schemeClr val="tx2"/>
                  </a:solidFill>
                </a:rPr>
                <a:t>During courtship, alligators communicate by bellowing with their head and tail out of the water.  </a:t>
              </a:r>
            </a:p>
          </p:txBody>
        </p:sp>
        <p:pic>
          <p:nvPicPr>
            <p:cNvPr id="8" name="Picture 5" descr="gator bellow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5970" b="36122"/>
            <a:stretch/>
          </p:blipFill>
          <p:spPr bwMode="auto">
            <a:xfrm>
              <a:off x="990600" y="4811212"/>
              <a:ext cx="7010400" cy="1600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3" name="Group 12" title="Arrows pointing to male or female alligators"/>
          <p:cNvGrpSpPr/>
          <p:nvPr/>
        </p:nvGrpSpPr>
        <p:grpSpPr>
          <a:xfrm>
            <a:off x="5754998" y="2075284"/>
            <a:ext cx="2080985" cy="1088117"/>
            <a:chOff x="4992998" y="2542917"/>
            <a:chExt cx="2435252" cy="1329241"/>
          </a:xfrm>
        </p:grpSpPr>
        <p:sp>
          <p:nvSpPr>
            <p:cNvPr id="4" name="Arrow: Down 3"/>
            <p:cNvSpPr/>
            <p:nvPr/>
          </p:nvSpPr>
          <p:spPr>
            <a:xfrm rot="19653374">
              <a:off x="5535049" y="3033958"/>
              <a:ext cx="304800" cy="838200"/>
            </a:xfrm>
            <a:prstGeom prst="downArrow">
              <a:avLst>
                <a:gd name="adj1" fmla="val 49591"/>
                <a:gd name="adj2" fmla="val 5000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Arrow: Down 10"/>
            <p:cNvSpPr/>
            <p:nvPr/>
          </p:nvSpPr>
          <p:spPr>
            <a:xfrm rot="16634481">
              <a:off x="6856750" y="2420416"/>
              <a:ext cx="304800" cy="838200"/>
            </a:xfrm>
            <a:prstGeom prst="downArrow">
              <a:avLst>
                <a:gd name="adj1" fmla="val 49591"/>
                <a:gd name="adj2" fmla="val 5000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4992998" y="2699186"/>
              <a:ext cx="8981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Female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5916829" y="2542917"/>
              <a:ext cx="6767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Male</a:t>
              </a:r>
            </a:p>
          </p:txBody>
        </p:sp>
      </p:grpSp>
      <p:pic>
        <p:nvPicPr>
          <p:cNvPr id="16" name="Picture 15" descr="Florida Department of Agriculture and Consumer Services Banner">
            <a:extLst>
              <a:ext uri="{FF2B5EF4-FFF2-40B4-BE49-F238E27FC236}">
                <a16:creationId xmlns:a16="http://schemas.microsoft.com/office/drawing/2014/main" id="{11BDF78F-4B2D-4445-9A5C-1210E64ED02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89047"/>
            <a:ext cx="9153592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188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228600" y="1828800"/>
            <a:ext cx="4343400" cy="4555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Nesting begins in June and July.  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Females deposit 20-60 eggs and defend the nest until the young hatch.</a:t>
            </a:r>
          </a:p>
          <a:p>
            <a:pPr marL="342900" indent="-342900">
              <a:spcAft>
                <a:spcPts val="600"/>
              </a:spcAft>
              <a:buFontTx/>
              <a:buChar char="•"/>
            </a:pPr>
            <a:r>
              <a:rPr lang="en-US" altLang="en-US" dirty="0"/>
              <a:t>Eggs hatch after  about 65 days </a:t>
            </a:r>
          </a:p>
          <a:p>
            <a:pPr marL="342900" indent="-342900">
              <a:spcAft>
                <a:spcPts val="600"/>
              </a:spcAft>
              <a:buFontTx/>
              <a:buChar char="•"/>
            </a:pPr>
            <a:r>
              <a:rPr lang="en-US" altLang="en-US" dirty="0"/>
              <a:t>Female alligators carry &amp; protect young from predators</a:t>
            </a:r>
          </a:p>
          <a:p>
            <a:pPr marL="342900" indent="-342900">
              <a:spcAft>
                <a:spcPts val="600"/>
              </a:spcAft>
              <a:buFontTx/>
              <a:buChar char="•"/>
            </a:pPr>
            <a:r>
              <a:rPr lang="en-US" altLang="en-US" dirty="0"/>
              <a:t>Hatchlings communicate by grunting and peeping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en-US" dirty="0"/>
          </a:p>
          <a:p>
            <a:pPr>
              <a:buFontTx/>
              <a:buChar char="•"/>
            </a:pPr>
            <a:endParaRPr lang="en-US" altLang="en-US" dirty="0"/>
          </a:p>
          <a:p>
            <a:pPr lvl="1">
              <a:buFontTx/>
              <a:buChar char="•"/>
            </a:pPr>
            <a:endParaRPr lang="en-US" altLang="en-US" sz="32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lvl="1">
              <a:spcAft>
                <a:spcPts val="600"/>
              </a:spcAft>
              <a:buFontTx/>
              <a:buChar char="•"/>
            </a:pPr>
            <a:endParaRPr lang="en-US" altLang="en-US" sz="14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altLang="en-US" sz="2400" dirty="0"/>
          </a:p>
        </p:txBody>
      </p:sp>
      <p:pic>
        <p:nvPicPr>
          <p:cNvPr id="16" name="Picture 7" descr="statue-momma_small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7" t="7587" r="11538" b="8154"/>
          <a:stretch/>
        </p:blipFill>
        <p:spPr bwMode="auto">
          <a:xfrm>
            <a:off x="2133600" y="4551145"/>
            <a:ext cx="2710850" cy="1909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76200" y="304800"/>
            <a:ext cx="9372600" cy="1143000"/>
          </a:xfrm>
        </p:spPr>
        <p:txBody>
          <a:bodyPr>
            <a:norm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sz="4000" dirty="0">
                <a:latin typeface="+mn-lt"/>
              </a:rPr>
              <a:t>Alligator Aquaculture Methods</a:t>
            </a:r>
          </a:p>
        </p:txBody>
      </p:sp>
      <p:pic>
        <p:nvPicPr>
          <p:cNvPr id="15" name="Picture 4" descr="Egg Collecting 00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676400"/>
            <a:ext cx="4343400" cy="2861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9" descr="Gator%20momma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3525" y="4128952"/>
            <a:ext cx="3581400" cy="2341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Arrow: Down 18" title="Arrow pointing at baby alligator"/>
          <p:cNvSpPr/>
          <p:nvPr/>
        </p:nvSpPr>
        <p:spPr>
          <a:xfrm rot="18574634">
            <a:off x="3529833" y="4235530"/>
            <a:ext cx="267281" cy="1190731"/>
          </a:xfrm>
          <a:prstGeom prst="downArrow">
            <a:avLst>
              <a:gd name="adj1" fmla="val 49591"/>
              <a:gd name="adj2" fmla="val 50000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Florida Department of Agriculture and Consumer Services Banner">
            <a:extLst>
              <a:ext uri="{FF2B5EF4-FFF2-40B4-BE49-F238E27FC236}">
                <a16:creationId xmlns:a16="http://schemas.microsoft.com/office/drawing/2014/main" id="{6B07D01F-E656-4C0D-9754-678E601FA0C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89047"/>
            <a:ext cx="9153592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78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uiExpand="1" build="p"/>
      <p:bldP spid="1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228600" y="1660976"/>
            <a:ext cx="4343400" cy="39857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000" dirty="0"/>
              <a:t>Alligator eggs are collected from the wild during the nesting season and hatched on farms.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000" dirty="0"/>
              <a:t>Eggs are carefully marked and removed from the nest.</a:t>
            </a:r>
            <a:r>
              <a:rPr lang="en-US" altLang="en-US" dirty="0"/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en-US" sz="2000" dirty="0"/>
          </a:p>
          <a:p>
            <a:pPr>
              <a:buFontTx/>
              <a:buChar char="•"/>
            </a:pPr>
            <a:endParaRPr lang="en-US" altLang="en-US" sz="2000" dirty="0"/>
          </a:p>
          <a:p>
            <a:pPr lvl="1">
              <a:buFontTx/>
              <a:buChar char="•"/>
            </a:pPr>
            <a:endParaRPr lang="en-US" altLang="en-US" sz="36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lvl="1">
              <a:spcAft>
                <a:spcPts val="600"/>
              </a:spcAft>
              <a:buFontTx/>
              <a:buChar char="•"/>
            </a:pPr>
            <a:endParaRPr lang="en-US" altLang="en-US" sz="16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altLang="en-US" sz="2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76200" y="304800"/>
            <a:ext cx="9372600" cy="1143000"/>
          </a:xfrm>
        </p:spPr>
        <p:txBody>
          <a:bodyPr>
            <a:norm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sz="4000" dirty="0">
                <a:latin typeface="+mn-lt"/>
              </a:rPr>
              <a:t>Alligator Egg Collection</a:t>
            </a:r>
          </a:p>
        </p:txBody>
      </p:sp>
      <p:pic>
        <p:nvPicPr>
          <p:cNvPr id="7" name="Picture 5" descr="gator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0787" y="1800045"/>
            <a:ext cx="4113213" cy="4386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5030787" y="2795632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en-US" i="1" dirty="0">
                <a:solidFill>
                  <a:schemeClr val="bg1"/>
                </a:solidFill>
              </a:rPr>
              <a:t>The helicopter pilot spots nests </a:t>
            </a:r>
          </a:p>
          <a:p>
            <a:r>
              <a:rPr lang="en-US" altLang="en-US" i="1" dirty="0">
                <a:solidFill>
                  <a:schemeClr val="bg1"/>
                </a:solidFill>
              </a:rPr>
              <a:t>and directs the airboat captain to </a:t>
            </a:r>
          </a:p>
          <a:p>
            <a:r>
              <a:rPr lang="en-US" altLang="en-US" i="1" dirty="0">
                <a:solidFill>
                  <a:schemeClr val="bg1"/>
                </a:solidFill>
              </a:rPr>
              <a:t>the nest.</a:t>
            </a:r>
          </a:p>
        </p:txBody>
      </p:sp>
      <p:grpSp>
        <p:nvGrpSpPr>
          <p:cNvPr id="5" name="Group 4" title="Alligator egg collection with helicopter spot pilot"/>
          <p:cNvGrpSpPr/>
          <p:nvPr/>
        </p:nvGrpSpPr>
        <p:grpSpPr>
          <a:xfrm>
            <a:off x="0" y="3742730"/>
            <a:ext cx="6036334" cy="2727026"/>
            <a:chOff x="114300" y="4441830"/>
            <a:chExt cx="6036334" cy="2727026"/>
          </a:xfrm>
        </p:grpSpPr>
        <p:pic>
          <p:nvPicPr>
            <p:cNvPr id="9" name="Picture 4" descr="P712023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4600" y="4441830"/>
              <a:ext cx="3636034" cy="27270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Rectangle 3"/>
            <p:cNvSpPr/>
            <p:nvPr/>
          </p:nvSpPr>
          <p:spPr>
            <a:xfrm>
              <a:off x="114300" y="4446817"/>
              <a:ext cx="2400300" cy="175432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en-US" i="1" dirty="0">
                  <a:solidFill>
                    <a:schemeClr val="tx2"/>
                  </a:solidFill>
                </a:rPr>
                <a:t>The eggs are marked so they are not rotated, which can damage the developing </a:t>
              </a:r>
            </a:p>
            <a:p>
              <a:pPr algn="ctr"/>
              <a:r>
                <a:rPr lang="en-US" altLang="en-US" i="1" dirty="0">
                  <a:solidFill>
                    <a:schemeClr val="tx2"/>
                  </a:solidFill>
                </a:rPr>
                <a:t>alligator during incubation.</a:t>
              </a:r>
            </a:p>
          </p:txBody>
        </p:sp>
      </p:grpSp>
      <p:pic>
        <p:nvPicPr>
          <p:cNvPr id="12" name="Picture 11" descr="Florida Department of Agriculture and Consumer Services Banner">
            <a:extLst>
              <a:ext uri="{FF2B5EF4-FFF2-40B4-BE49-F238E27FC236}">
                <a16:creationId xmlns:a16="http://schemas.microsoft.com/office/drawing/2014/main" id="{7DA140C6-3B6E-4388-AD57-CF13B74413D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89047"/>
            <a:ext cx="9153592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02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uiExpand="1" build="p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76200" y="304800"/>
            <a:ext cx="9372600" cy="1143000"/>
          </a:xfrm>
        </p:spPr>
        <p:txBody>
          <a:bodyPr>
            <a:norm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sz="4000" dirty="0">
                <a:latin typeface="+mn-lt"/>
              </a:rPr>
              <a:t>Alligator Aquaculture Methods</a:t>
            </a:r>
          </a:p>
        </p:txBody>
      </p:sp>
      <p:sp>
        <p:nvSpPr>
          <p:cNvPr id="6" name="Rectangle 5"/>
          <p:cNvSpPr/>
          <p:nvPr/>
        </p:nvSpPr>
        <p:spPr>
          <a:xfrm>
            <a:off x="762000" y="1713082"/>
            <a:ext cx="4572000" cy="172354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600"/>
              </a:spcAft>
              <a:buClr>
                <a:schemeClr val="tx2"/>
              </a:buClr>
              <a:buSzPct val="135000"/>
              <a:buFontTx/>
              <a:buChar char="•"/>
            </a:pPr>
            <a:r>
              <a:rPr lang="en-US" altLang="en-US" sz="2400" dirty="0"/>
              <a:t>Eggs are incubated at 88</a:t>
            </a:r>
            <a:r>
              <a:rPr lang="en-US" altLang="en-US" sz="2400" dirty="0">
                <a:cs typeface="Arial" panose="020B0604020202020204" pitchFamily="34" charset="0"/>
              </a:rPr>
              <a:t>°F-90°F </a:t>
            </a:r>
          </a:p>
          <a:p>
            <a:pPr>
              <a:spcAft>
                <a:spcPts val="600"/>
              </a:spcAft>
              <a:buClr>
                <a:schemeClr val="tx2"/>
              </a:buClr>
              <a:buSzPct val="135000"/>
              <a:buFontTx/>
              <a:buChar char="•"/>
            </a:pPr>
            <a:r>
              <a:rPr lang="en-US" altLang="en-US" sz="2400" dirty="0">
                <a:cs typeface="Arial" panose="020B0604020202020204" pitchFamily="34" charset="0"/>
              </a:rPr>
              <a:t>Hatching success is 50-90%</a:t>
            </a:r>
          </a:p>
          <a:p>
            <a:pPr marL="112713" indent="-112713">
              <a:spcAft>
                <a:spcPts val="600"/>
              </a:spcAft>
              <a:buClr>
                <a:schemeClr val="tx2"/>
              </a:buClr>
              <a:buSzPct val="135000"/>
              <a:buFontTx/>
              <a:buChar char="•"/>
            </a:pPr>
            <a:r>
              <a:rPr lang="en-US" altLang="en-US" sz="2400" dirty="0">
                <a:cs typeface="Arial" panose="020B0604020202020204" pitchFamily="34" charset="0"/>
              </a:rPr>
              <a:t>Alligators will reach harvest size (</a:t>
            </a:r>
            <a:r>
              <a:rPr lang="en-US" altLang="en-US" sz="2400">
                <a:cs typeface="Arial" panose="020B0604020202020204" pitchFamily="34" charset="0"/>
              </a:rPr>
              <a:t>4 ft. </a:t>
            </a:r>
            <a:r>
              <a:rPr lang="en-US" altLang="en-US" sz="2400" dirty="0">
                <a:cs typeface="Arial" panose="020B0604020202020204" pitchFamily="34" charset="0"/>
              </a:rPr>
              <a:t>length) in 14 months!</a:t>
            </a:r>
          </a:p>
        </p:txBody>
      </p:sp>
      <p:pic>
        <p:nvPicPr>
          <p:cNvPr id="8" name="Picture 7" title="Allgator hatching from egg. 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987"/>
          <a:stretch/>
        </p:blipFill>
        <p:spPr>
          <a:xfrm>
            <a:off x="5715000" y="1600200"/>
            <a:ext cx="3429000" cy="2945806"/>
          </a:xfrm>
          <a:prstGeom prst="rect">
            <a:avLst/>
          </a:prstGeom>
        </p:spPr>
      </p:pic>
      <p:grpSp>
        <p:nvGrpSpPr>
          <p:cNvPr id="15" name="Group 14" title="The sex of alligator hatchlings is determined by the incubation temperature!"/>
          <p:cNvGrpSpPr/>
          <p:nvPr/>
        </p:nvGrpSpPr>
        <p:grpSpPr>
          <a:xfrm>
            <a:off x="1143000" y="3616667"/>
            <a:ext cx="4572000" cy="3006891"/>
            <a:chOff x="304800" y="3394293"/>
            <a:chExt cx="4572000" cy="3006891"/>
          </a:xfrm>
        </p:grpSpPr>
        <p:sp>
          <p:nvSpPr>
            <p:cNvPr id="11" name="Rectangle 10" title="The sex of alligator hatchlings is determined by the incubation temperature!"/>
            <p:cNvSpPr/>
            <p:nvPr/>
          </p:nvSpPr>
          <p:spPr>
            <a:xfrm>
              <a:off x="381000" y="4031304"/>
              <a:ext cx="2819400" cy="23698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en-US" sz="1600" dirty="0"/>
                <a:t>The sex of alligator hatchlings is determined by the incubation temperature!</a:t>
              </a:r>
            </a:p>
            <a:p>
              <a:pPr marL="285750" indent="-285750">
                <a:buClr>
                  <a:schemeClr val="tx2"/>
                </a:buClr>
                <a:buSzPct val="135000"/>
                <a:buFont typeface="Arial" panose="020B0604020202020204" pitchFamily="34" charset="0"/>
                <a:buChar char="•"/>
              </a:pPr>
              <a:r>
                <a:rPr lang="en-US" altLang="en-US" sz="1600" dirty="0"/>
                <a:t>Below 86</a:t>
              </a:r>
              <a:r>
                <a:rPr lang="en-US" altLang="en-US" sz="1600" dirty="0">
                  <a:cs typeface="Arial" panose="020B0604020202020204" pitchFamily="34" charset="0"/>
                </a:rPr>
                <a:t>°F will produce females.</a:t>
              </a:r>
            </a:p>
            <a:p>
              <a:pPr marL="285750" indent="-285750">
                <a:buClr>
                  <a:schemeClr val="tx2"/>
                </a:buClr>
                <a:buSzPct val="135000"/>
                <a:buFont typeface="Arial" panose="020B0604020202020204" pitchFamily="34" charset="0"/>
                <a:buChar char="•"/>
              </a:pPr>
              <a:r>
                <a:rPr lang="en-US" altLang="en-US" sz="1600" dirty="0"/>
                <a:t>Above 93</a:t>
              </a:r>
              <a:r>
                <a:rPr lang="en-US" altLang="en-US" sz="1600" dirty="0">
                  <a:cs typeface="Arial" panose="020B0604020202020204" pitchFamily="34" charset="0"/>
                </a:rPr>
                <a:t>°F will produce males.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US" altLang="en-US" sz="1600" dirty="0">
                <a:effectLst>
                  <a:outerShdw blurRad="38100" dist="38100" dir="2700000" algn="tl">
                    <a:srgbClr val="000000"/>
                  </a:outerShdw>
                </a:effectLst>
                <a:cs typeface="Arial" panose="020B060402020202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US" altLang="en-US" sz="1600" dirty="0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304800" y="3394293"/>
              <a:ext cx="4572000" cy="461665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en-US" altLang="en-US" sz="2400" i="1" dirty="0">
                  <a:solidFill>
                    <a:schemeClr val="tx2"/>
                  </a:solidFill>
                </a:rPr>
                <a:t>Did you know? </a:t>
              </a:r>
            </a:p>
          </p:txBody>
        </p:sp>
      </p:grpSp>
      <p:pic>
        <p:nvPicPr>
          <p:cNvPr id="14" name="Picture 4" title="Juvenile alligators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12" b="5081"/>
          <a:stretch/>
        </p:blipFill>
        <p:spPr bwMode="auto">
          <a:xfrm>
            <a:off x="4191000" y="4218411"/>
            <a:ext cx="4953000" cy="2190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Florida Department of Agriculture and Consumer Services Banner">
            <a:extLst>
              <a:ext uri="{FF2B5EF4-FFF2-40B4-BE49-F238E27FC236}">
                <a16:creationId xmlns:a16="http://schemas.microsoft.com/office/drawing/2014/main" id="{74734578-F9E2-4FA2-902D-7BD032289F3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89047"/>
            <a:ext cx="9153592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7247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title="Aerial photo of alligator farm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0"/>
            <a:ext cx="7543800" cy="56578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25902" y="76200"/>
            <a:ext cx="28956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Aerial photo of outdoor alligator farm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663242" y="30192"/>
            <a:ext cx="2895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i="1" dirty="0">
                <a:solidFill>
                  <a:schemeClr val="bg1"/>
                </a:solidFill>
              </a:rPr>
              <a:t>Why are the ponds curvy?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63883" y="3349526"/>
            <a:ext cx="2895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Maximizes bank area for basking alligators</a:t>
            </a:r>
          </a:p>
        </p:txBody>
      </p:sp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Gator farm</a:t>
            </a:r>
          </a:p>
        </p:txBody>
      </p:sp>
      <p:pic>
        <p:nvPicPr>
          <p:cNvPr id="8" name="Picture 7" descr="Florida Department of Agriculture and Consumer Services Banner">
            <a:extLst>
              <a:ext uri="{FF2B5EF4-FFF2-40B4-BE49-F238E27FC236}">
                <a16:creationId xmlns:a16="http://schemas.microsoft.com/office/drawing/2014/main" id="{A87CBC2B-57F5-4ED6-A2EB-F1F60A44161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89047"/>
            <a:ext cx="9153592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8664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title="Adult alligator p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0"/>
            <a:ext cx="7543800" cy="56578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171700" y="152400"/>
            <a:ext cx="4800600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Alligators are also farmed in concrete buildings. Most have removable roofs for warmer weather.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209800" y="5122036"/>
            <a:ext cx="48006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These alligators have are at a harvestable size. </a:t>
            </a:r>
          </a:p>
        </p:txBody>
      </p:sp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Gator containment pen</a:t>
            </a:r>
          </a:p>
        </p:txBody>
      </p:sp>
      <p:pic>
        <p:nvPicPr>
          <p:cNvPr id="8" name="Picture 7" descr="Florida Department of Agriculture and Consumer Services Banner">
            <a:extLst>
              <a:ext uri="{FF2B5EF4-FFF2-40B4-BE49-F238E27FC236}">
                <a16:creationId xmlns:a16="http://schemas.microsoft.com/office/drawing/2014/main" id="{A9BCB56E-67EF-406E-8F0B-4B884B640E2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89047"/>
            <a:ext cx="9153592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6721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title="Alligator adult showing which products come from each part of the animal. 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156" y="2552184"/>
            <a:ext cx="7696200" cy="3886970"/>
          </a:xfrm>
          <a:prstGeom prst="rect">
            <a:avLst/>
          </a:prstGeom>
        </p:spPr>
      </p:pic>
      <p:sp>
        <p:nvSpPr>
          <p:cNvPr id="10243" name="Freeform 3" title="head"/>
          <p:cNvSpPr>
            <a:spLocks/>
          </p:cNvSpPr>
          <p:nvPr/>
        </p:nvSpPr>
        <p:spPr bwMode="auto">
          <a:xfrm>
            <a:off x="605482" y="2478478"/>
            <a:ext cx="2823518" cy="1941121"/>
          </a:xfrm>
          <a:custGeom>
            <a:avLst/>
            <a:gdLst>
              <a:gd name="T0" fmla="*/ 474 w 1174"/>
              <a:gd name="T1" fmla="*/ 53 h 1313"/>
              <a:gd name="T2" fmla="*/ 271 w 1174"/>
              <a:gd name="T3" fmla="*/ 109 h 1313"/>
              <a:gd name="T4" fmla="*/ 214 w 1174"/>
              <a:gd name="T5" fmla="*/ 166 h 1313"/>
              <a:gd name="T6" fmla="*/ 192 w 1174"/>
              <a:gd name="T7" fmla="*/ 200 h 1313"/>
              <a:gd name="T8" fmla="*/ 101 w 1174"/>
              <a:gd name="T9" fmla="*/ 301 h 1313"/>
              <a:gd name="T10" fmla="*/ 45 w 1174"/>
              <a:gd name="T11" fmla="*/ 414 h 1313"/>
              <a:gd name="T12" fmla="*/ 0 w 1174"/>
              <a:gd name="T13" fmla="*/ 561 h 1313"/>
              <a:gd name="T14" fmla="*/ 11 w 1174"/>
              <a:gd name="T15" fmla="*/ 855 h 1313"/>
              <a:gd name="T16" fmla="*/ 67 w 1174"/>
              <a:gd name="T17" fmla="*/ 990 h 1313"/>
              <a:gd name="T18" fmla="*/ 90 w 1174"/>
              <a:gd name="T19" fmla="*/ 1035 h 1313"/>
              <a:gd name="T20" fmla="*/ 101 w 1174"/>
              <a:gd name="T21" fmla="*/ 1069 h 1313"/>
              <a:gd name="T22" fmla="*/ 169 w 1174"/>
              <a:gd name="T23" fmla="*/ 1171 h 1313"/>
              <a:gd name="T24" fmla="*/ 203 w 1174"/>
              <a:gd name="T25" fmla="*/ 1194 h 1313"/>
              <a:gd name="T26" fmla="*/ 519 w 1174"/>
              <a:gd name="T27" fmla="*/ 1307 h 1313"/>
              <a:gd name="T28" fmla="*/ 790 w 1174"/>
              <a:gd name="T29" fmla="*/ 1261 h 1313"/>
              <a:gd name="T30" fmla="*/ 994 w 1174"/>
              <a:gd name="T31" fmla="*/ 1115 h 1313"/>
              <a:gd name="T32" fmla="*/ 1073 w 1174"/>
              <a:gd name="T33" fmla="*/ 979 h 1313"/>
              <a:gd name="T34" fmla="*/ 1118 w 1174"/>
              <a:gd name="T35" fmla="*/ 855 h 1313"/>
              <a:gd name="T36" fmla="*/ 1061 w 1174"/>
              <a:gd name="T37" fmla="*/ 267 h 1313"/>
              <a:gd name="T38" fmla="*/ 384 w 1174"/>
              <a:gd name="T39" fmla="*/ 64 h 13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174" h="1313">
                <a:moveTo>
                  <a:pt x="474" y="53"/>
                </a:moveTo>
                <a:cubicBezTo>
                  <a:pt x="398" y="62"/>
                  <a:pt x="336" y="67"/>
                  <a:pt x="271" y="109"/>
                </a:cubicBezTo>
                <a:cubicBezTo>
                  <a:pt x="207" y="204"/>
                  <a:pt x="293" y="86"/>
                  <a:pt x="214" y="166"/>
                </a:cubicBezTo>
                <a:cubicBezTo>
                  <a:pt x="205" y="176"/>
                  <a:pt x="201" y="190"/>
                  <a:pt x="192" y="200"/>
                </a:cubicBezTo>
                <a:cubicBezTo>
                  <a:pt x="164" y="234"/>
                  <a:pt x="133" y="269"/>
                  <a:pt x="101" y="301"/>
                </a:cubicBezTo>
                <a:cubicBezTo>
                  <a:pt x="88" y="342"/>
                  <a:pt x="64" y="375"/>
                  <a:pt x="45" y="414"/>
                </a:cubicBezTo>
                <a:cubicBezTo>
                  <a:pt x="35" y="467"/>
                  <a:pt x="13" y="509"/>
                  <a:pt x="0" y="561"/>
                </a:cubicBezTo>
                <a:cubicBezTo>
                  <a:pt x="4" y="659"/>
                  <a:pt x="5" y="757"/>
                  <a:pt x="11" y="855"/>
                </a:cubicBezTo>
                <a:cubicBezTo>
                  <a:pt x="14" y="905"/>
                  <a:pt x="43" y="948"/>
                  <a:pt x="67" y="990"/>
                </a:cubicBezTo>
                <a:cubicBezTo>
                  <a:pt x="75" y="1005"/>
                  <a:pt x="83" y="1020"/>
                  <a:pt x="90" y="1035"/>
                </a:cubicBezTo>
                <a:cubicBezTo>
                  <a:pt x="95" y="1046"/>
                  <a:pt x="95" y="1059"/>
                  <a:pt x="101" y="1069"/>
                </a:cubicBezTo>
                <a:cubicBezTo>
                  <a:pt x="121" y="1105"/>
                  <a:pt x="147" y="1137"/>
                  <a:pt x="169" y="1171"/>
                </a:cubicBezTo>
                <a:cubicBezTo>
                  <a:pt x="176" y="1182"/>
                  <a:pt x="192" y="1185"/>
                  <a:pt x="203" y="1194"/>
                </a:cubicBezTo>
                <a:cubicBezTo>
                  <a:pt x="303" y="1277"/>
                  <a:pt x="393" y="1292"/>
                  <a:pt x="519" y="1307"/>
                </a:cubicBezTo>
                <a:cubicBezTo>
                  <a:pt x="813" y="1290"/>
                  <a:pt x="644" y="1313"/>
                  <a:pt x="790" y="1261"/>
                </a:cubicBezTo>
                <a:cubicBezTo>
                  <a:pt x="858" y="1210"/>
                  <a:pt x="932" y="1175"/>
                  <a:pt x="994" y="1115"/>
                </a:cubicBezTo>
                <a:cubicBezTo>
                  <a:pt x="1047" y="1007"/>
                  <a:pt x="1019" y="1051"/>
                  <a:pt x="1073" y="979"/>
                </a:cubicBezTo>
                <a:cubicBezTo>
                  <a:pt x="1087" y="935"/>
                  <a:pt x="1097" y="896"/>
                  <a:pt x="1118" y="855"/>
                </a:cubicBezTo>
                <a:cubicBezTo>
                  <a:pt x="1141" y="663"/>
                  <a:pt x="1174" y="434"/>
                  <a:pt x="1061" y="267"/>
                </a:cubicBezTo>
                <a:cubicBezTo>
                  <a:pt x="972" y="0"/>
                  <a:pt x="579" y="64"/>
                  <a:pt x="384" y="64"/>
                </a:cubicBezTo>
              </a:path>
            </a:pathLst>
          </a:custGeom>
          <a:noFill/>
          <a:ln w="57150" cmpd="sng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46" name="Rectangle 6"/>
          <p:cNvSpPr>
            <a:spLocks noChangeArrowheads="1"/>
          </p:cNvSpPr>
          <p:nvPr/>
        </p:nvSpPr>
        <p:spPr bwMode="auto">
          <a:xfrm>
            <a:off x="776156" y="1625679"/>
            <a:ext cx="2962897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en-US" sz="2400" dirty="0">
                <a:solidFill>
                  <a:schemeClr val="tx2"/>
                </a:solidFill>
              </a:rPr>
              <a:t>Head: Mounted for taxidermy display.</a:t>
            </a:r>
          </a:p>
        </p:txBody>
      </p:sp>
      <p:sp>
        <p:nvSpPr>
          <p:cNvPr id="10247" name="Rectangle 7"/>
          <p:cNvSpPr>
            <a:spLocks noChangeArrowheads="1"/>
          </p:cNvSpPr>
          <p:nvPr/>
        </p:nvSpPr>
        <p:spPr bwMode="auto">
          <a:xfrm>
            <a:off x="4200537" y="5397431"/>
            <a:ext cx="4744916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en-US" sz="2000" dirty="0">
                <a:solidFill>
                  <a:schemeClr val="tx2"/>
                </a:solidFill>
              </a:rPr>
              <a:t>Back and Belly Hide:  Used for making boots, shoes, briefcases, purses, belts and wallets.</a:t>
            </a:r>
          </a:p>
        </p:txBody>
      </p:sp>
      <p:sp>
        <p:nvSpPr>
          <p:cNvPr id="10248" name="Rectangle 8"/>
          <p:cNvSpPr>
            <a:spLocks noChangeArrowheads="1"/>
          </p:cNvSpPr>
          <p:nvPr/>
        </p:nvSpPr>
        <p:spPr bwMode="auto">
          <a:xfrm>
            <a:off x="6400800" y="1698535"/>
            <a:ext cx="194873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en-US" sz="2400" dirty="0">
                <a:solidFill>
                  <a:schemeClr val="tx2"/>
                </a:solidFill>
              </a:rPr>
              <a:t>Tail: Meat</a:t>
            </a: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-62044" y="633295"/>
            <a:ext cx="9372600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 defTabSz="914400">
              <a:spcAft>
                <a:spcPts val="600"/>
              </a:spcAft>
            </a:pPr>
            <a:r>
              <a:rPr lang="en-US" altLang="en-US" sz="4000" dirty="0">
                <a:latin typeface="+mn-lt"/>
              </a:rPr>
              <a:t>Alligator Products</a:t>
            </a:r>
          </a:p>
        </p:txBody>
      </p:sp>
      <p:sp>
        <p:nvSpPr>
          <p:cNvPr id="10245" name="Freeform 5" title="tail"/>
          <p:cNvSpPr>
            <a:spLocks/>
          </p:cNvSpPr>
          <p:nvPr/>
        </p:nvSpPr>
        <p:spPr bwMode="auto">
          <a:xfrm>
            <a:off x="5721907" y="2177947"/>
            <a:ext cx="2964893" cy="1527046"/>
          </a:xfrm>
          <a:custGeom>
            <a:avLst/>
            <a:gdLst>
              <a:gd name="T0" fmla="*/ 693 w 1280"/>
              <a:gd name="T1" fmla="*/ 47 h 1357"/>
              <a:gd name="T2" fmla="*/ 546 w 1280"/>
              <a:gd name="T3" fmla="*/ 2 h 1357"/>
              <a:gd name="T4" fmla="*/ 196 w 1280"/>
              <a:gd name="T5" fmla="*/ 58 h 1357"/>
              <a:gd name="T6" fmla="*/ 49 w 1280"/>
              <a:gd name="T7" fmla="*/ 228 h 1357"/>
              <a:gd name="T8" fmla="*/ 106 w 1280"/>
              <a:gd name="T9" fmla="*/ 849 h 1357"/>
              <a:gd name="T10" fmla="*/ 174 w 1280"/>
              <a:gd name="T11" fmla="*/ 1007 h 1357"/>
              <a:gd name="T12" fmla="*/ 535 w 1280"/>
              <a:gd name="T13" fmla="*/ 1357 h 1357"/>
              <a:gd name="T14" fmla="*/ 874 w 1280"/>
              <a:gd name="T15" fmla="*/ 1346 h 1357"/>
              <a:gd name="T16" fmla="*/ 1134 w 1280"/>
              <a:gd name="T17" fmla="*/ 1222 h 1357"/>
              <a:gd name="T18" fmla="*/ 1235 w 1280"/>
              <a:gd name="T19" fmla="*/ 1120 h 1357"/>
              <a:gd name="T20" fmla="*/ 1280 w 1280"/>
              <a:gd name="T21" fmla="*/ 962 h 1357"/>
              <a:gd name="T22" fmla="*/ 1269 w 1280"/>
              <a:gd name="T23" fmla="*/ 567 h 1357"/>
              <a:gd name="T24" fmla="*/ 1213 w 1280"/>
              <a:gd name="T25" fmla="*/ 409 h 1357"/>
              <a:gd name="T26" fmla="*/ 930 w 1280"/>
              <a:gd name="T27" fmla="*/ 47 h 1357"/>
              <a:gd name="T28" fmla="*/ 614 w 1280"/>
              <a:gd name="T29" fmla="*/ 13 h 13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280" h="1357">
                <a:moveTo>
                  <a:pt x="693" y="47"/>
                </a:moveTo>
                <a:cubicBezTo>
                  <a:pt x="644" y="31"/>
                  <a:pt x="595" y="18"/>
                  <a:pt x="546" y="2"/>
                </a:cubicBezTo>
                <a:cubicBezTo>
                  <a:pt x="387" y="11"/>
                  <a:pt x="328" y="15"/>
                  <a:pt x="196" y="58"/>
                </a:cubicBezTo>
                <a:cubicBezTo>
                  <a:pt x="139" y="115"/>
                  <a:pt x="87" y="153"/>
                  <a:pt x="49" y="228"/>
                </a:cubicBezTo>
                <a:cubicBezTo>
                  <a:pt x="0" y="429"/>
                  <a:pt x="11" y="662"/>
                  <a:pt x="106" y="849"/>
                </a:cubicBezTo>
                <a:cubicBezTo>
                  <a:pt x="121" y="909"/>
                  <a:pt x="143" y="953"/>
                  <a:pt x="174" y="1007"/>
                </a:cubicBezTo>
                <a:cubicBezTo>
                  <a:pt x="258" y="1151"/>
                  <a:pt x="363" y="1315"/>
                  <a:pt x="535" y="1357"/>
                </a:cubicBezTo>
                <a:cubicBezTo>
                  <a:pt x="648" y="1353"/>
                  <a:pt x="761" y="1353"/>
                  <a:pt x="874" y="1346"/>
                </a:cubicBezTo>
                <a:cubicBezTo>
                  <a:pt x="978" y="1340"/>
                  <a:pt x="1043" y="1252"/>
                  <a:pt x="1134" y="1222"/>
                </a:cubicBezTo>
                <a:cubicBezTo>
                  <a:pt x="1176" y="1190"/>
                  <a:pt x="1206" y="1164"/>
                  <a:pt x="1235" y="1120"/>
                </a:cubicBezTo>
                <a:cubicBezTo>
                  <a:pt x="1250" y="1064"/>
                  <a:pt x="1270" y="1021"/>
                  <a:pt x="1280" y="962"/>
                </a:cubicBezTo>
                <a:cubicBezTo>
                  <a:pt x="1276" y="830"/>
                  <a:pt x="1276" y="699"/>
                  <a:pt x="1269" y="567"/>
                </a:cubicBezTo>
                <a:cubicBezTo>
                  <a:pt x="1267" y="530"/>
                  <a:pt x="1214" y="411"/>
                  <a:pt x="1213" y="409"/>
                </a:cubicBezTo>
                <a:cubicBezTo>
                  <a:pt x="1142" y="291"/>
                  <a:pt x="1077" y="95"/>
                  <a:pt x="930" y="47"/>
                </a:cubicBezTo>
                <a:cubicBezTo>
                  <a:pt x="786" y="0"/>
                  <a:pt x="822" y="13"/>
                  <a:pt x="614" y="13"/>
                </a:cubicBezTo>
              </a:path>
            </a:pathLst>
          </a:custGeom>
          <a:noFill/>
          <a:ln w="57150" cmpd="sng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44" name="Freeform 4" title="belly/back"/>
          <p:cNvSpPr>
            <a:spLocks/>
          </p:cNvSpPr>
          <p:nvPr/>
        </p:nvSpPr>
        <p:spPr bwMode="auto">
          <a:xfrm>
            <a:off x="3733800" y="2743199"/>
            <a:ext cx="2339891" cy="2279995"/>
          </a:xfrm>
          <a:custGeom>
            <a:avLst/>
            <a:gdLst>
              <a:gd name="T0" fmla="*/ 1340 w 1462"/>
              <a:gd name="T1" fmla="*/ 1920 h 2158"/>
              <a:gd name="T2" fmla="*/ 1159 w 1462"/>
              <a:gd name="T3" fmla="*/ 2124 h 2158"/>
              <a:gd name="T4" fmla="*/ 1001 w 1462"/>
              <a:gd name="T5" fmla="*/ 2158 h 2158"/>
              <a:gd name="T6" fmla="*/ 346 w 1462"/>
              <a:gd name="T7" fmla="*/ 2146 h 2158"/>
              <a:gd name="T8" fmla="*/ 312 w 1462"/>
              <a:gd name="T9" fmla="*/ 2124 h 2158"/>
              <a:gd name="T10" fmla="*/ 278 w 1462"/>
              <a:gd name="T11" fmla="*/ 2112 h 2158"/>
              <a:gd name="T12" fmla="*/ 244 w 1462"/>
              <a:gd name="T13" fmla="*/ 2079 h 2158"/>
              <a:gd name="T14" fmla="*/ 210 w 1462"/>
              <a:gd name="T15" fmla="*/ 2067 h 2158"/>
              <a:gd name="T16" fmla="*/ 142 w 1462"/>
              <a:gd name="T17" fmla="*/ 1932 h 2158"/>
              <a:gd name="T18" fmla="*/ 18 w 1462"/>
              <a:gd name="T19" fmla="*/ 1548 h 2158"/>
              <a:gd name="T20" fmla="*/ 18 w 1462"/>
              <a:gd name="T21" fmla="*/ 1062 h 2158"/>
              <a:gd name="T22" fmla="*/ 75 w 1462"/>
              <a:gd name="T23" fmla="*/ 791 h 2158"/>
              <a:gd name="T24" fmla="*/ 278 w 1462"/>
              <a:gd name="T25" fmla="*/ 170 h 2158"/>
              <a:gd name="T26" fmla="*/ 436 w 1462"/>
              <a:gd name="T27" fmla="*/ 0 h 2158"/>
              <a:gd name="T28" fmla="*/ 673 w 1462"/>
              <a:gd name="T29" fmla="*/ 68 h 2158"/>
              <a:gd name="T30" fmla="*/ 798 w 1462"/>
              <a:gd name="T31" fmla="*/ 238 h 2158"/>
              <a:gd name="T32" fmla="*/ 820 w 1462"/>
              <a:gd name="T33" fmla="*/ 283 h 2158"/>
              <a:gd name="T34" fmla="*/ 854 w 1462"/>
              <a:gd name="T35" fmla="*/ 305 h 2158"/>
              <a:gd name="T36" fmla="*/ 865 w 1462"/>
              <a:gd name="T37" fmla="*/ 339 h 2158"/>
              <a:gd name="T38" fmla="*/ 910 w 1462"/>
              <a:gd name="T39" fmla="*/ 407 h 2158"/>
              <a:gd name="T40" fmla="*/ 933 w 1462"/>
              <a:gd name="T41" fmla="*/ 441 h 2158"/>
              <a:gd name="T42" fmla="*/ 1023 w 1462"/>
              <a:gd name="T43" fmla="*/ 588 h 2158"/>
              <a:gd name="T44" fmla="*/ 1046 w 1462"/>
              <a:gd name="T45" fmla="*/ 622 h 2158"/>
              <a:gd name="T46" fmla="*/ 1069 w 1462"/>
              <a:gd name="T47" fmla="*/ 655 h 2158"/>
              <a:gd name="T48" fmla="*/ 1102 w 1462"/>
              <a:gd name="T49" fmla="*/ 768 h 2158"/>
              <a:gd name="T50" fmla="*/ 1170 w 1462"/>
              <a:gd name="T51" fmla="*/ 881 h 2158"/>
              <a:gd name="T52" fmla="*/ 1182 w 1462"/>
              <a:gd name="T53" fmla="*/ 927 h 2158"/>
              <a:gd name="T54" fmla="*/ 1227 w 1462"/>
              <a:gd name="T55" fmla="*/ 1017 h 2158"/>
              <a:gd name="T56" fmla="*/ 1294 w 1462"/>
              <a:gd name="T57" fmla="*/ 1198 h 2158"/>
              <a:gd name="T58" fmla="*/ 1340 w 1462"/>
              <a:gd name="T59" fmla="*/ 1333 h 2158"/>
              <a:gd name="T60" fmla="*/ 1385 w 1462"/>
              <a:gd name="T61" fmla="*/ 1457 h 2158"/>
              <a:gd name="T62" fmla="*/ 1441 w 1462"/>
              <a:gd name="T63" fmla="*/ 1638 h 2158"/>
              <a:gd name="T64" fmla="*/ 1362 w 1462"/>
              <a:gd name="T65" fmla="*/ 1920 h 2158"/>
              <a:gd name="T66" fmla="*/ 1340 w 1462"/>
              <a:gd name="T67" fmla="*/ 1954 h 2158"/>
              <a:gd name="T68" fmla="*/ 1306 w 1462"/>
              <a:gd name="T69" fmla="*/ 1977 h 21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462" h="2158">
                <a:moveTo>
                  <a:pt x="1340" y="1920"/>
                </a:moveTo>
                <a:cubicBezTo>
                  <a:pt x="1310" y="1980"/>
                  <a:pt x="1223" y="2101"/>
                  <a:pt x="1159" y="2124"/>
                </a:cubicBezTo>
                <a:cubicBezTo>
                  <a:pt x="1118" y="2139"/>
                  <a:pt x="1046" y="2150"/>
                  <a:pt x="1001" y="2158"/>
                </a:cubicBezTo>
                <a:cubicBezTo>
                  <a:pt x="783" y="2154"/>
                  <a:pt x="564" y="2157"/>
                  <a:pt x="346" y="2146"/>
                </a:cubicBezTo>
                <a:cubicBezTo>
                  <a:pt x="333" y="2145"/>
                  <a:pt x="324" y="2130"/>
                  <a:pt x="312" y="2124"/>
                </a:cubicBezTo>
                <a:cubicBezTo>
                  <a:pt x="301" y="2119"/>
                  <a:pt x="289" y="2116"/>
                  <a:pt x="278" y="2112"/>
                </a:cubicBezTo>
                <a:cubicBezTo>
                  <a:pt x="267" y="2101"/>
                  <a:pt x="257" y="2088"/>
                  <a:pt x="244" y="2079"/>
                </a:cubicBezTo>
                <a:cubicBezTo>
                  <a:pt x="234" y="2072"/>
                  <a:pt x="219" y="2075"/>
                  <a:pt x="210" y="2067"/>
                </a:cubicBezTo>
                <a:cubicBezTo>
                  <a:pt x="186" y="2047"/>
                  <a:pt x="155" y="1962"/>
                  <a:pt x="142" y="1932"/>
                </a:cubicBezTo>
                <a:cubicBezTo>
                  <a:pt x="88" y="1807"/>
                  <a:pt x="63" y="1676"/>
                  <a:pt x="18" y="1548"/>
                </a:cubicBezTo>
                <a:cubicBezTo>
                  <a:pt x="0" y="1322"/>
                  <a:pt x="0" y="1389"/>
                  <a:pt x="18" y="1062"/>
                </a:cubicBezTo>
                <a:cubicBezTo>
                  <a:pt x="23" y="971"/>
                  <a:pt x="59" y="880"/>
                  <a:pt x="75" y="791"/>
                </a:cubicBezTo>
                <a:cubicBezTo>
                  <a:pt x="113" y="574"/>
                  <a:pt x="152" y="356"/>
                  <a:pt x="278" y="170"/>
                </a:cubicBezTo>
                <a:cubicBezTo>
                  <a:pt x="304" y="89"/>
                  <a:pt x="356" y="28"/>
                  <a:pt x="436" y="0"/>
                </a:cubicBezTo>
                <a:cubicBezTo>
                  <a:pt x="531" y="10"/>
                  <a:pt x="594" y="17"/>
                  <a:pt x="673" y="68"/>
                </a:cubicBezTo>
                <a:cubicBezTo>
                  <a:pt x="713" y="128"/>
                  <a:pt x="747" y="187"/>
                  <a:pt x="798" y="238"/>
                </a:cubicBezTo>
                <a:cubicBezTo>
                  <a:pt x="805" y="253"/>
                  <a:pt x="809" y="270"/>
                  <a:pt x="820" y="283"/>
                </a:cubicBezTo>
                <a:cubicBezTo>
                  <a:pt x="829" y="293"/>
                  <a:pt x="846" y="294"/>
                  <a:pt x="854" y="305"/>
                </a:cubicBezTo>
                <a:cubicBezTo>
                  <a:pt x="861" y="314"/>
                  <a:pt x="859" y="329"/>
                  <a:pt x="865" y="339"/>
                </a:cubicBezTo>
                <a:cubicBezTo>
                  <a:pt x="878" y="363"/>
                  <a:pt x="895" y="384"/>
                  <a:pt x="910" y="407"/>
                </a:cubicBezTo>
                <a:cubicBezTo>
                  <a:pt x="918" y="418"/>
                  <a:pt x="933" y="441"/>
                  <a:pt x="933" y="441"/>
                </a:cubicBezTo>
                <a:cubicBezTo>
                  <a:pt x="951" y="495"/>
                  <a:pt x="991" y="540"/>
                  <a:pt x="1023" y="588"/>
                </a:cubicBezTo>
                <a:cubicBezTo>
                  <a:pt x="1031" y="599"/>
                  <a:pt x="1038" y="611"/>
                  <a:pt x="1046" y="622"/>
                </a:cubicBezTo>
                <a:cubicBezTo>
                  <a:pt x="1054" y="633"/>
                  <a:pt x="1069" y="655"/>
                  <a:pt x="1069" y="655"/>
                </a:cubicBezTo>
                <a:cubicBezTo>
                  <a:pt x="1081" y="692"/>
                  <a:pt x="1084" y="733"/>
                  <a:pt x="1102" y="768"/>
                </a:cubicBezTo>
                <a:cubicBezTo>
                  <a:pt x="1147" y="857"/>
                  <a:pt x="1142" y="807"/>
                  <a:pt x="1170" y="881"/>
                </a:cubicBezTo>
                <a:cubicBezTo>
                  <a:pt x="1176" y="896"/>
                  <a:pt x="1176" y="912"/>
                  <a:pt x="1182" y="927"/>
                </a:cubicBezTo>
                <a:cubicBezTo>
                  <a:pt x="1195" y="958"/>
                  <a:pt x="1227" y="1017"/>
                  <a:pt x="1227" y="1017"/>
                </a:cubicBezTo>
                <a:cubicBezTo>
                  <a:pt x="1242" y="1080"/>
                  <a:pt x="1274" y="1137"/>
                  <a:pt x="1294" y="1198"/>
                </a:cubicBezTo>
                <a:cubicBezTo>
                  <a:pt x="1344" y="1349"/>
                  <a:pt x="1291" y="1236"/>
                  <a:pt x="1340" y="1333"/>
                </a:cubicBezTo>
                <a:cubicBezTo>
                  <a:pt x="1351" y="1380"/>
                  <a:pt x="1363" y="1414"/>
                  <a:pt x="1385" y="1457"/>
                </a:cubicBezTo>
                <a:cubicBezTo>
                  <a:pt x="1400" y="1520"/>
                  <a:pt x="1428" y="1573"/>
                  <a:pt x="1441" y="1638"/>
                </a:cubicBezTo>
                <a:cubicBezTo>
                  <a:pt x="1434" y="1755"/>
                  <a:pt x="1462" y="1855"/>
                  <a:pt x="1362" y="1920"/>
                </a:cubicBezTo>
                <a:cubicBezTo>
                  <a:pt x="1355" y="1931"/>
                  <a:pt x="1349" y="1944"/>
                  <a:pt x="1340" y="1954"/>
                </a:cubicBezTo>
                <a:cubicBezTo>
                  <a:pt x="1330" y="1964"/>
                  <a:pt x="1306" y="1977"/>
                  <a:pt x="1306" y="1977"/>
                </a:cubicBezTo>
              </a:path>
            </a:pathLst>
          </a:custGeom>
          <a:noFill/>
          <a:ln w="57150" cmpd="sng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" name="Title 2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Alligator products</a:t>
            </a:r>
          </a:p>
        </p:txBody>
      </p:sp>
      <p:pic>
        <p:nvPicPr>
          <p:cNvPr id="13" name="Picture 12" descr="Florida Department of Agriculture and Consumer Services Banner">
            <a:extLst>
              <a:ext uri="{FF2B5EF4-FFF2-40B4-BE49-F238E27FC236}">
                <a16:creationId xmlns:a16="http://schemas.microsoft.com/office/drawing/2014/main" id="{A91D955C-6479-4586-B641-469D2167576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89047"/>
            <a:ext cx="9153592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851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6" grpId="0" autoUpdateAnimBg="0"/>
      <p:bldP spid="10247" grpId="0" autoUpdateAnimBg="0"/>
      <p:bldP spid="10248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76200" y="304800"/>
            <a:ext cx="9372600" cy="1143000"/>
          </a:xfrm>
        </p:spPr>
        <p:txBody>
          <a:bodyPr>
            <a:norm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sz="4000" dirty="0">
                <a:latin typeface="+mn-lt"/>
              </a:rPr>
              <a:t>Turtle Aquaculture Methods</a:t>
            </a:r>
          </a:p>
        </p:txBody>
      </p:sp>
      <p:sp>
        <p:nvSpPr>
          <p:cNvPr id="6" name="Rectangle 5"/>
          <p:cNvSpPr/>
          <p:nvPr/>
        </p:nvSpPr>
        <p:spPr>
          <a:xfrm>
            <a:off x="304800" y="1752600"/>
            <a:ext cx="8001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3038" indent="-173038">
              <a:buClr>
                <a:schemeClr val="tx2"/>
              </a:buClr>
              <a:buSzPct val="135000"/>
              <a:buFontTx/>
              <a:buChar char="•"/>
            </a:pPr>
            <a:r>
              <a:rPr lang="en-US" altLang="en-US" sz="2000" dirty="0"/>
              <a:t>Nesting season begins in late March and lasts most of the summer.</a:t>
            </a:r>
          </a:p>
          <a:p>
            <a:pPr marL="173038" indent="-173038">
              <a:buClr>
                <a:schemeClr val="tx2"/>
              </a:buClr>
              <a:buSzPct val="135000"/>
              <a:buFontTx/>
              <a:buChar char="•"/>
            </a:pPr>
            <a:r>
              <a:rPr lang="en-US" altLang="en-US" sz="2000" dirty="0"/>
              <a:t>Eggs are collected daily and washed with chlorine and dipped in antibiotics to prevent salmonella infections.</a:t>
            </a:r>
          </a:p>
          <a:p>
            <a:pPr>
              <a:buClr>
                <a:schemeClr val="tx2"/>
              </a:buClr>
              <a:buSzPct val="135000"/>
            </a:pPr>
            <a:endParaRPr lang="en-US" altLang="en-US" sz="2000" dirty="0">
              <a:cs typeface="Arial" panose="020B0604020202020204" pitchFamily="34" charset="0"/>
            </a:endParaRPr>
          </a:p>
        </p:txBody>
      </p:sp>
      <p:pic>
        <p:nvPicPr>
          <p:cNvPr id="10" name="Picture 4" descr="Dark Hammock Turtles 00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0858" y="2969432"/>
            <a:ext cx="5883142" cy="3516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3505200" y="6116461"/>
            <a:ext cx="59055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i="1" dirty="0">
                <a:solidFill>
                  <a:schemeClr val="bg1"/>
                </a:solidFill>
              </a:rPr>
              <a:t>Turtle ponds have sandy banks, perfect for turtle nests.</a:t>
            </a:r>
          </a:p>
        </p:txBody>
      </p:sp>
      <p:grpSp>
        <p:nvGrpSpPr>
          <p:cNvPr id="7" name="Group 6" title="Pond Slider turtle"/>
          <p:cNvGrpSpPr/>
          <p:nvPr/>
        </p:nvGrpSpPr>
        <p:grpSpPr>
          <a:xfrm>
            <a:off x="0" y="2819400"/>
            <a:ext cx="3260858" cy="2819400"/>
            <a:chOff x="422541" y="3136977"/>
            <a:chExt cx="3800358" cy="3171209"/>
          </a:xfrm>
        </p:grpSpPr>
        <p:pic>
          <p:nvPicPr>
            <p:cNvPr id="4" name="Picture 3" title="Pond slider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027248">
              <a:off x="422541" y="4683915"/>
              <a:ext cx="2446845" cy="1624271"/>
            </a:xfrm>
            <a:prstGeom prst="rect">
              <a:avLst/>
            </a:prstGeom>
          </p:spPr>
        </p:pic>
        <p:sp>
          <p:nvSpPr>
            <p:cNvPr id="5" name="Speech Bubble: Oval 4"/>
            <p:cNvSpPr/>
            <p:nvPr/>
          </p:nvSpPr>
          <p:spPr>
            <a:xfrm>
              <a:off x="1990741" y="3136977"/>
              <a:ext cx="2232158" cy="1480889"/>
            </a:xfrm>
            <a:prstGeom prst="wedgeEllipseCallou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i="1" dirty="0">
                  <a:solidFill>
                    <a:schemeClr val="tx2"/>
                  </a:solidFill>
                </a:rPr>
                <a:t>Pond sliders and cooters are the most common turtle species farmed in Florida</a:t>
              </a:r>
            </a:p>
          </p:txBody>
        </p:sp>
      </p:grpSp>
      <p:pic>
        <p:nvPicPr>
          <p:cNvPr id="11" name="Picture 10" descr="Florida Department of Agriculture and Consumer Services Banner">
            <a:extLst>
              <a:ext uri="{FF2B5EF4-FFF2-40B4-BE49-F238E27FC236}">
                <a16:creationId xmlns:a16="http://schemas.microsoft.com/office/drawing/2014/main" id="{79E99CA5-5ECB-43D4-AE6B-89D0FADF1D9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89047"/>
            <a:ext cx="9153592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1123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76200" y="304800"/>
            <a:ext cx="9372600" cy="1143000"/>
          </a:xfrm>
        </p:spPr>
        <p:txBody>
          <a:bodyPr>
            <a:norm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sz="4000" dirty="0">
                <a:latin typeface="+mn-lt"/>
              </a:rPr>
              <a:t>Turtle Aquaculture Methods</a:t>
            </a:r>
          </a:p>
        </p:txBody>
      </p:sp>
      <p:sp>
        <p:nvSpPr>
          <p:cNvPr id="3" name="Rectangle 2"/>
          <p:cNvSpPr/>
          <p:nvPr/>
        </p:nvSpPr>
        <p:spPr>
          <a:xfrm>
            <a:off x="3429000" y="6499829"/>
            <a:ext cx="59055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i="1" dirty="0">
                <a:solidFill>
                  <a:schemeClr val="bg1"/>
                </a:solidFill>
              </a:rPr>
              <a:t>Turtle ponds have sandy banks, perfect for turtle nests.</a:t>
            </a: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-76200" y="1803028"/>
            <a:ext cx="5410199" cy="2554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571500" indent="-287338"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</a:pPr>
            <a:r>
              <a:rPr lang="en-US" altLang="en-US" sz="2000" dirty="0"/>
              <a:t>Eggs are incubated for 60 days at 80-85 </a:t>
            </a:r>
            <a:r>
              <a:rPr lang="en-US" altLang="en-US" sz="2000" dirty="0">
                <a:cs typeface="Arial" panose="020B0604020202020204" pitchFamily="34" charset="0"/>
              </a:rPr>
              <a:t>°</a:t>
            </a:r>
            <a:r>
              <a:rPr lang="en-US" altLang="en-US" sz="2000" dirty="0"/>
              <a:t>F.</a:t>
            </a:r>
          </a:p>
          <a:p>
            <a:pPr marL="1027113" lvl="1" indent="-285750">
              <a:buClr>
                <a:schemeClr val="accent3"/>
              </a:buClr>
              <a:buSzPct val="135000"/>
              <a:buFont typeface="Arial" panose="020B0604020202020204" pitchFamily="34" charset="0"/>
              <a:buChar char="•"/>
              <a:tabLst>
                <a:tab pos="690563" algn="l"/>
              </a:tabLst>
            </a:pPr>
            <a:r>
              <a:rPr lang="en-US" altLang="en-US" dirty="0"/>
              <a:t>Temperature control is critical during incubation.</a:t>
            </a:r>
          </a:p>
          <a:p>
            <a:pPr marL="1484313" lvl="2" indent="-285750">
              <a:buClr>
                <a:schemeClr val="tx2"/>
              </a:buClr>
              <a:buSzPct val="135000"/>
              <a:buFont typeface="Arial" panose="020B0604020202020204" pitchFamily="34" charset="0"/>
              <a:buChar char="•"/>
            </a:pPr>
            <a:r>
              <a:rPr lang="en-US" altLang="en-US" sz="1600" dirty="0"/>
              <a:t>Low temperatures can result in no growth.  </a:t>
            </a:r>
          </a:p>
          <a:p>
            <a:pPr marL="1484313" lvl="2" indent="-285750">
              <a:buClr>
                <a:schemeClr val="tx2"/>
              </a:buClr>
              <a:buSzPct val="135000"/>
              <a:buFont typeface="Arial" panose="020B0604020202020204" pitchFamily="34" charset="0"/>
              <a:buChar char="•"/>
            </a:pPr>
            <a:r>
              <a:rPr lang="en-US" altLang="en-US" sz="1600" dirty="0"/>
              <a:t>High temperatures can result in metabolic stress.</a:t>
            </a:r>
          </a:p>
          <a:p>
            <a:pPr marL="571500" indent="-287338"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</a:pPr>
            <a:r>
              <a:rPr lang="en-US" altLang="en-US" sz="2000" dirty="0"/>
              <a:t>Hatching rates are between 80-90%.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altLang="en-US" sz="36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16" name="Picture 4" descr="P6200001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27" t="12424" r="6074"/>
          <a:stretch/>
        </p:blipFill>
        <p:spPr bwMode="auto">
          <a:xfrm>
            <a:off x="5280890" y="1720334"/>
            <a:ext cx="3863110" cy="4506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7" name="Group 26" title="Pond slider"/>
          <p:cNvGrpSpPr/>
          <p:nvPr/>
        </p:nvGrpSpPr>
        <p:grpSpPr>
          <a:xfrm>
            <a:off x="6519611" y="4887185"/>
            <a:ext cx="1405189" cy="307777"/>
            <a:chOff x="6519611" y="5529051"/>
            <a:chExt cx="1405189" cy="307777"/>
          </a:xfrm>
        </p:grpSpPr>
        <p:sp>
          <p:nvSpPr>
            <p:cNvPr id="8" name="Arrow: Right 7"/>
            <p:cNvSpPr/>
            <p:nvPr/>
          </p:nvSpPr>
          <p:spPr>
            <a:xfrm>
              <a:off x="7010400" y="5585429"/>
              <a:ext cx="914400" cy="205771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6519611" y="5529051"/>
              <a:ext cx="943676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Softshell</a:t>
              </a:r>
            </a:p>
          </p:txBody>
        </p:sp>
      </p:grpSp>
      <p:grpSp>
        <p:nvGrpSpPr>
          <p:cNvPr id="25" name="Group 24" title="Snapping"/>
          <p:cNvGrpSpPr/>
          <p:nvPr/>
        </p:nvGrpSpPr>
        <p:grpSpPr>
          <a:xfrm>
            <a:off x="6230471" y="3635260"/>
            <a:ext cx="1618129" cy="307777"/>
            <a:chOff x="6230471" y="4277126"/>
            <a:chExt cx="1618129" cy="307777"/>
          </a:xfrm>
        </p:grpSpPr>
        <p:sp>
          <p:nvSpPr>
            <p:cNvPr id="17" name="Arrow: Right 16"/>
            <p:cNvSpPr/>
            <p:nvPr/>
          </p:nvSpPr>
          <p:spPr>
            <a:xfrm>
              <a:off x="6934200" y="4328129"/>
              <a:ext cx="914400" cy="205771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6230471" y="4277126"/>
              <a:ext cx="943676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Snapping</a:t>
              </a:r>
            </a:p>
          </p:txBody>
        </p:sp>
      </p:grpSp>
      <p:grpSp>
        <p:nvGrpSpPr>
          <p:cNvPr id="26" name="Group 25" title="Slider"/>
          <p:cNvGrpSpPr/>
          <p:nvPr/>
        </p:nvGrpSpPr>
        <p:grpSpPr>
          <a:xfrm>
            <a:off x="6825715" y="4203685"/>
            <a:ext cx="1480085" cy="307777"/>
            <a:chOff x="6825715" y="4845551"/>
            <a:chExt cx="1480085" cy="307777"/>
          </a:xfrm>
        </p:grpSpPr>
        <p:sp>
          <p:nvSpPr>
            <p:cNvPr id="18" name="Arrow: Right 17"/>
            <p:cNvSpPr/>
            <p:nvPr/>
          </p:nvSpPr>
          <p:spPr>
            <a:xfrm>
              <a:off x="7391400" y="4896555"/>
              <a:ext cx="914400" cy="205771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6825715" y="4845551"/>
              <a:ext cx="943676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Slider</a:t>
              </a:r>
            </a:p>
          </p:txBody>
        </p:sp>
      </p:grpSp>
      <p:pic>
        <p:nvPicPr>
          <p:cNvPr id="9" name="Picture 8" descr="maps hatchi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3584" y="3894315"/>
            <a:ext cx="3454463" cy="2333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0" descr="Florida Department of Agriculture and Consumer Services Banner">
            <a:extLst>
              <a:ext uri="{FF2B5EF4-FFF2-40B4-BE49-F238E27FC236}">
                <a16:creationId xmlns:a16="http://schemas.microsoft.com/office/drawing/2014/main" id="{084C221B-46D3-48DB-A71D-99D546B855D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89047"/>
            <a:ext cx="9153592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233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76200" y="152400"/>
            <a:ext cx="9372600" cy="1143000"/>
          </a:xfrm>
        </p:spPr>
        <p:txBody>
          <a:bodyPr>
            <a:norm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sz="4000" i="1" dirty="0">
                <a:latin typeface="+mn-lt"/>
              </a:rPr>
              <a:t>Why is temperature so important? </a:t>
            </a: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819150" y="1529759"/>
            <a:ext cx="8115300" cy="2985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</a:pPr>
            <a:r>
              <a:rPr lang="en-US" altLang="en-US" sz="2400" dirty="0"/>
              <a:t>Just like alligators and all other reptiles, turtles are </a:t>
            </a:r>
            <a:r>
              <a:rPr lang="en-US" altLang="en-US" sz="2400" b="1" dirty="0"/>
              <a:t>ectothermic</a:t>
            </a:r>
            <a:r>
              <a:rPr lang="en-US" altLang="en-US" sz="2400" dirty="0"/>
              <a:t>.</a:t>
            </a:r>
          </a:p>
          <a:p>
            <a:pPr marL="1028677" lvl="1" indent="-571500">
              <a:buClr>
                <a:schemeClr val="accent3"/>
              </a:buClr>
              <a:buSzPct val="135000"/>
              <a:buFont typeface="Arial" panose="020B0604020202020204" pitchFamily="34" charset="0"/>
              <a:buChar char="•"/>
            </a:pPr>
            <a:r>
              <a:rPr lang="en-US" altLang="en-US" sz="2000" dirty="0"/>
              <a:t>That means their internal body temperature changes with the external temperature.</a:t>
            </a:r>
          </a:p>
          <a:p>
            <a:pPr marL="1028677" lvl="1" indent="-571500">
              <a:buClr>
                <a:schemeClr val="accent3"/>
              </a:buClr>
              <a:buSzPct val="135000"/>
              <a:buFont typeface="Arial" panose="020B0604020202020204" pitchFamily="34" charset="0"/>
              <a:buChar char="•"/>
            </a:pPr>
            <a:r>
              <a:rPr lang="en-US" altLang="en-US" sz="2000" dirty="0"/>
              <a:t>As their body temperature changes so does their metabolism, which effects their feeding, growth and activity levels.</a:t>
            </a:r>
          </a:p>
          <a:p>
            <a:pPr lvl="1">
              <a:buClr>
                <a:schemeClr val="accent3"/>
              </a:buClr>
              <a:buSzPct val="135000"/>
            </a:pPr>
            <a:endParaRPr lang="en-US" altLang="en-US" sz="2000" dirty="0"/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altLang="en-US" sz="40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6" name="Picture 6" descr="hatchi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589" y="3886200"/>
            <a:ext cx="3329211" cy="2529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peech Bubble: Oval 7"/>
          <p:cNvSpPr/>
          <p:nvPr/>
        </p:nvSpPr>
        <p:spPr>
          <a:xfrm rot="20868225">
            <a:off x="2227774" y="3664455"/>
            <a:ext cx="1459029" cy="1047419"/>
          </a:xfrm>
          <a:prstGeom prst="wedgeEllipse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i="1" dirty="0">
                <a:solidFill>
                  <a:schemeClr val="tx2"/>
                </a:solidFill>
              </a:rPr>
              <a:t>I’m not cold blooded! </a:t>
            </a:r>
          </a:p>
        </p:txBody>
      </p:sp>
      <p:grpSp>
        <p:nvGrpSpPr>
          <p:cNvPr id="10" name="Group 9" title="Reptiles are not “cold-blooded”. In the summer months, their internal body temperature can be higher than humans and mammals!"/>
          <p:cNvGrpSpPr/>
          <p:nvPr/>
        </p:nvGrpSpPr>
        <p:grpSpPr>
          <a:xfrm>
            <a:off x="5257800" y="4171623"/>
            <a:ext cx="4777011" cy="2512872"/>
            <a:chOff x="233044" y="3549757"/>
            <a:chExt cx="4777011" cy="2512872"/>
          </a:xfrm>
        </p:grpSpPr>
        <p:sp>
          <p:nvSpPr>
            <p:cNvPr id="12" name="Rectangle 11" title="Reptiles are not “cold-blooded”. In the summer months, their internal body temperature can be higher than humans and mammals!"/>
            <p:cNvSpPr/>
            <p:nvPr/>
          </p:nvSpPr>
          <p:spPr>
            <a:xfrm>
              <a:off x="233044" y="4031304"/>
              <a:ext cx="3323326" cy="203132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en-US" i="1" dirty="0"/>
                <a:t>Reptiles are not “cold-blooded”. In the summer months, their internal body temperature can be higher than humans and mammals!</a:t>
              </a:r>
              <a:endParaRPr lang="en-US" altLang="en-US" i="1" dirty="0">
                <a:cs typeface="Arial" panose="020B060402020202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US" altLang="en-US" dirty="0">
                <a:effectLst>
                  <a:outerShdw blurRad="38100" dist="38100" dir="2700000" algn="tl">
                    <a:srgbClr val="000000"/>
                  </a:outerShdw>
                </a:effectLst>
                <a:cs typeface="Arial" panose="020B060402020202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US" altLang="en-US" dirty="0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38055" y="3549757"/>
              <a:ext cx="4572000" cy="52322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en-US" altLang="en-US" sz="2800" i="1" dirty="0">
                  <a:solidFill>
                    <a:schemeClr val="tx2"/>
                  </a:solidFill>
                </a:rPr>
                <a:t>Did you know? </a:t>
              </a:r>
            </a:p>
          </p:txBody>
        </p:sp>
      </p:grpSp>
      <p:pic>
        <p:nvPicPr>
          <p:cNvPr id="15" name="Picture 14" descr="Florida Department of Agriculture and Consumer Services Banner">
            <a:extLst>
              <a:ext uri="{FF2B5EF4-FFF2-40B4-BE49-F238E27FC236}">
                <a16:creationId xmlns:a16="http://schemas.microsoft.com/office/drawing/2014/main" id="{5B138702-E54D-44D1-9527-4E1CD0148B3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89047"/>
            <a:ext cx="9153592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920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 bldLvl="2"/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76200" y="189625"/>
            <a:ext cx="9372600" cy="1143000"/>
          </a:xfrm>
        </p:spPr>
        <p:txBody>
          <a:bodyPr>
            <a:norm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sz="4000" i="1" dirty="0">
                <a:latin typeface="+mn-lt"/>
              </a:rPr>
              <a:t>What are these reptiles doing? </a:t>
            </a:r>
          </a:p>
        </p:txBody>
      </p:sp>
      <p:pic>
        <p:nvPicPr>
          <p:cNvPr id="14" name="Picture 4" descr="gator underwat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5494" y="4412605"/>
            <a:ext cx="3578506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open mouth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9294" y="1371756"/>
            <a:ext cx="3654706" cy="2205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 Box 7"/>
          <p:cNvSpPr txBox="1">
            <a:spLocks noChangeArrowheads="1"/>
          </p:cNvSpPr>
          <p:nvPr/>
        </p:nvSpPr>
        <p:spPr bwMode="auto">
          <a:xfrm>
            <a:off x="1345432" y="1744818"/>
            <a:ext cx="4486275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200" dirty="0"/>
              <a:t>Opening its mouth to cool down.</a:t>
            </a:r>
          </a:p>
        </p:txBody>
      </p:sp>
      <p:sp>
        <p:nvSpPr>
          <p:cNvPr id="18" name="Text Box 8"/>
          <p:cNvSpPr txBox="1">
            <a:spLocks noChangeArrowheads="1"/>
          </p:cNvSpPr>
          <p:nvPr/>
        </p:nvSpPr>
        <p:spPr bwMode="auto">
          <a:xfrm>
            <a:off x="4155555" y="3649066"/>
            <a:ext cx="3540645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en-US" sz="2200" dirty="0"/>
              <a:t>Basking in the sun to warm up and aid digestion</a:t>
            </a:r>
          </a:p>
        </p:txBody>
      </p:sp>
      <p:sp>
        <p:nvSpPr>
          <p:cNvPr id="19" name="Text Box 11"/>
          <p:cNvSpPr txBox="1">
            <a:spLocks noChangeArrowheads="1"/>
          </p:cNvSpPr>
          <p:nvPr/>
        </p:nvSpPr>
        <p:spPr bwMode="auto">
          <a:xfrm>
            <a:off x="1403785" y="5312670"/>
            <a:ext cx="4369568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en-US" dirty="0"/>
              <a:t>Retreating to the water with only their heads exposed when temperatures begin to drop to stay warm.</a:t>
            </a:r>
          </a:p>
        </p:txBody>
      </p:sp>
      <p:pic>
        <p:nvPicPr>
          <p:cNvPr id="20" name="Picture 11" descr="basking turtle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84414"/>
            <a:ext cx="4087963" cy="2548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Florida Department of Agriculture and Consumer Services Banner">
            <a:extLst>
              <a:ext uri="{FF2B5EF4-FFF2-40B4-BE49-F238E27FC236}">
                <a16:creationId xmlns:a16="http://schemas.microsoft.com/office/drawing/2014/main" id="{B6AC6AC0-A95C-4E09-88A0-D14380951C9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89047"/>
            <a:ext cx="9153592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1839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76200" y="152400"/>
            <a:ext cx="9372600" cy="1143000"/>
          </a:xfrm>
        </p:spPr>
        <p:txBody>
          <a:bodyPr>
            <a:norm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sz="4000" dirty="0">
                <a:latin typeface="+mn-lt"/>
              </a:rPr>
              <a:t>Conclusion</a:t>
            </a:r>
          </a:p>
        </p:txBody>
      </p:sp>
      <p:sp>
        <p:nvSpPr>
          <p:cNvPr id="17" name="Text Box 7"/>
          <p:cNvSpPr txBox="1">
            <a:spLocks noChangeArrowheads="1"/>
          </p:cNvSpPr>
          <p:nvPr/>
        </p:nvSpPr>
        <p:spPr bwMode="auto">
          <a:xfrm>
            <a:off x="457200" y="1366551"/>
            <a:ext cx="8305800" cy="2631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>
              <a:spcBef>
                <a:spcPts val="600"/>
              </a:spcBef>
              <a:buClr>
                <a:schemeClr val="tx2"/>
              </a:buClr>
              <a:buSzPct val="135000"/>
              <a:buFont typeface="Arial" panose="020B0604020202020204" pitchFamily="34" charset="0"/>
              <a:buChar char="•"/>
            </a:pPr>
            <a:r>
              <a:rPr lang="en-US" altLang="en-US" sz="2200" dirty="0"/>
              <a:t>The U.S. Reptile aquaculture industry valued at $71 million annually.</a:t>
            </a:r>
          </a:p>
          <a:p>
            <a:pPr marL="342900" indent="-342900">
              <a:spcBef>
                <a:spcPts val="600"/>
              </a:spcBef>
              <a:buClr>
                <a:schemeClr val="tx2"/>
              </a:buClr>
              <a:buSzPct val="135000"/>
              <a:buFont typeface="Arial" panose="020B0604020202020204" pitchFamily="34" charset="0"/>
              <a:buChar char="•"/>
            </a:pPr>
            <a:r>
              <a:rPr lang="en-US" altLang="en-US" sz="2200" dirty="0"/>
              <a:t>Florida has the most turtle farms and second most alligator farms in the nation!</a:t>
            </a:r>
          </a:p>
          <a:p>
            <a:pPr marL="342900" indent="-342900">
              <a:spcBef>
                <a:spcPts val="600"/>
              </a:spcBef>
              <a:buClr>
                <a:schemeClr val="tx2"/>
              </a:buClr>
              <a:buSzPct val="135000"/>
              <a:buFont typeface="Arial" panose="020B0604020202020204" pitchFamily="34" charset="0"/>
              <a:buChar char="•"/>
            </a:pPr>
            <a:r>
              <a:rPr lang="en-US" altLang="en-US" sz="2200" dirty="0"/>
              <a:t>Reptile aquaculture is sustainable and a win-win for Florida!</a:t>
            </a:r>
          </a:p>
          <a:p>
            <a:pPr marL="800077" lvl="1" indent="-342900">
              <a:spcBef>
                <a:spcPts val="600"/>
              </a:spcBef>
              <a:buClr>
                <a:schemeClr val="accent3"/>
              </a:buClr>
              <a:buSzPct val="135000"/>
              <a:buFont typeface="Arial" panose="020B0604020202020204" pitchFamily="34" charset="0"/>
              <a:buChar char="•"/>
            </a:pPr>
            <a:r>
              <a:rPr lang="en-US" altLang="en-US" sz="2000" dirty="0"/>
              <a:t>Captive production of turtles and alligators satisfies economic demand for their products while also conserving wild populations.</a:t>
            </a:r>
          </a:p>
        </p:txBody>
      </p:sp>
      <p:pic>
        <p:nvPicPr>
          <p:cNvPr id="4" name="Picture 3" title="Alligator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7715" y="4069192"/>
            <a:ext cx="4675401" cy="2361313"/>
          </a:xfrm>
          <a:prstGeom prst="rect">
            <a:avLst/>
          </a:prstGeom>
        </p:spPr>
      </p:pic>
      <p:pic>
        <p:nvPicPr>
          <p:cNvPr id="5" name="Picture 4" title="Pond slider turtle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99130">
            <a:off x="127538" y="4258557"/>
            <a:ext cx="1772014" cy="1176303"/>
          </a:xfrm>
          <a:prstGeom prst="rect">
            <a:avLst/>
          </a:prstGeom>
        </p:spPr>
      </p:pic>
      <p:pic>
        <p:nvPicPr>
          <p:cNvPr id="7" name="Picture 6" title="Softshell turtle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4979" y="4941651"/>
            <a:ext cx="2008219" cy="1505133"/>
          </a:xfrm>
          <a:prstGeom prst="rect">
            <a:avLst/>
          </a:prstGeom>
        </p:spPr>
      </p:pic>
      <p:pic>
        <p:nvPicPr>
          <p:cNvPr id="6" name="Picture 5" title="Snapping turtle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0696" y="3957857"/>
            <a:ext cx="1903304" cy="1408710"/>
          </a:xfrm>
          <a:prstGeom prst="rect">
            <a:avLst/>
          </a:prstGeom>
        </p:spPr>
      </p:pic>
      <p:pic>
        <p:nvPicPr>
          <p:cNvPr id="10" name="Picture 9" descr="Florida Department of Agriculture and Consumer Services Banner">
            <a:extLst>
              <a:ext uri="{FF2B5EF4-FFF2-40B4-BE49-F238E27FC236}">
                <a16:creationId xmlns:a16="http://schemas.microsoft.com/office/drawing/2014/main" id="{38CC8DF2-00EB-4031-A9D3-63C2D567C82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89047"/>
            <a:ext cx="9153592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091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609600" y="838200"/>
            <a:ext cx="8229600" cy="1143000"/>
          </a:xfrm>
          <a:prstGeom prst="rect">
            <a:avLst/>
          </a:prstGeom>
        </p:spPr>
        <p:txBody>
          <a:bodyPr vert="horz" lIns="0" tIns="45718" rIns="0" bIns="0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 defTabSz="914400"/>
            <a:r>
              <a:rPr lang="en-US" sz="4000" dirty="0">
                <a:latin typeface="Constantia" panose="02030602050306030303" pitchFamily="18" charset="0"/>
              </a:rPr>
              <a:t>Conclusion  </a:t>
            </a:r>
            <a:br>
              <a:rPr lang="en-US" sz="3600" dirty="0">
                <a:latin typeface="Constantia" panose="02030602050306030303" pitchFamily="18" charset="0"/>
              </a:rPr>
            </a:br>
            <a:endParaRPr lang="en-US" sz="3600" dirty="0">
              <a:latin typeface="Constantia" panose="02030602050306030303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8600" y="1981200"/>
            <a:ext cx="8763000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For questions about this presentation or aquaculture in Florida please contact the Division at: </a:t>
            </a:r>
          </a:p>
          <a:p>
            <a:pPr algn="ctr"/>
            <a:endParaRPr lang="en-US" sz="2400" dirty="0"/>
          </a:p>
          <a:p>
            <a:r>
              <a:rPr lang="en-US" dirty="0"/>
              <a:t> </a:t>
            </a:r>
          </a:p>
          <a:p>
            <a:pPr marL="2514600" indent="-971550"/>
            <a:r>
              <a:rPr lang="en-US" sz="2400" dirty="0"/>
              <a:t>Tallahassee Office: (850) 617-7600 </a:t>
            </a:r>
          </a:p>
          <a:p>
            <a:pPr marL="2514600" indent="-971550"/>
            <a:r>
              <a:rPr lang="en-US" sz="2400" dirty="0"/>
              <a:t>Bartow Office: (863) 578-1870 </a:t>
            </a:r>
          </a:p>
          <a:p>
            <a:pPr marL="2514600" indent="-971550"/>
            <a:r>
              <a:rPr lang="en-US" sz="2400" dirty="0"/>
              <a:t>Email: </a:t>
            </a:r>
            <a:r>
              <a:rPr lang="en-US" sz="2400" dirty="0">
                <a:solidFill>
                  <a:schemeClr val="accent1"/>
                </a:solidFill>
              </a:rPr>
              <a:t>aquaculture_web@FreshFromFlorida.com</a:t>
            </a:r>
            <a:r>
              <a:rPr lang="en-US" sz="2400" dirty="0"/>
              <a:t> </a:t>
            </a:r>
          </a:p>
          <a:p>
            <a:pPr marL="2514600" indent="-971550"/>
            <a:r>
              <a:rPr lang="en-US" sz="2400" dirty="0"/>
              <a:t>Website: FreshFromFlorida.com </a:t>
            </a:r>
            <a:endParaRPr lang="en-US" sz="3200" dirty="0"/>
          </a:p>
        </p:txBody>
      </p:sp>
      <p:sp>
        <p:nvSpPr>
          <p:cNvPr id="5" name="Title 4" hidden="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5400" dirty="0">
                <a:latin typeface="Constantia" panose="02030602050306030303" pitchFamily="18" charset="0"/>
              </a:rPr>
              <a:t>Conclusion  </a:t>
            </a:r>
            <a:br>
              <a:rPr lang="en-US" sz="4800" dirty="0">
                <a:latin typeface="Constantia" panose="02030602050306030303" pitchFamily="18" charset="0"/>
              </a:rPr>
            </a:br>
            <a:br>
              <a:rPr lang="en-US" sz="4800" dirty="0">
                <a:latin typeface="Constantia" panose="02030602050306030303" pitchFamily="18" charset="0"/>
              </a:rPr>
            </a:br>
            <a:endParaRPr lang="en-US" dirty="0"/>
          </a:p>
        </p:txBody>
      </p:sp>
      <p:pic>
        <p:nvPicPr>
          <p:cNvPr id="8" name="Picture 7" descr="Florida Department of Agriculture and Consumer Services Banner">
            <a:extLst>
              <a:ext uri="{FF2B5EF4-FFF2-40B4-BE49-F238E27FC236}">
                <a16:creationId xmlns:a16="http://schemas.microsoft.com/office/drawing/2014/main" id="{2F43E9E0-EFFF-4B52-8310-F57F19B94BF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89047"/>
            <a:ext cx="9153592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900488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11733</TotalTime>
  <Words>1383</Words>
  <Application>Microsoft Office PowerPoint</Application>
  <PresentationFormat>On-screen Show (4:3)</PresentationFormat>
  <Paragraphs>230</Paragraphs>
  <Slides>21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Arial</vt:lpstr>
      <vt:lpstr>Calibri</vt:lpstr>
      <vt:lpstr>Constantia</vt:lpstr>
      <vt:lpstr>Wingdings</vt:lpstr>
      <vt:lpstr>Wingdings 2</vt:lpstr>
      <vt:lpstr>Flow</vt:lpstr>
      <vt:lpstr>Florida Aquaculture Reptiles  </vt:lpstr>
      <vt:lpstr>Introduction</vt:lpstr>
      <vt:lpstr>History of Alligator Farms in Florida</vt:lpstr>
      <vt:lpstr>History of Alligator Farms in Florida</vt:lpstr>
      <vt:lpstr>Reptile Aquaculture in the U.S. (data from NASS Census of Aquaculture 2013)</vt:lpstr>
      <vt:lpstr>Alligator Aquaculture in Florida</vt:lpstr>
      <vt:lpstr>Turtle Aquaculture in Florida</vt:lpstr>
      <vt:lpstr>Alligator Sustainable Use                   Management Program </vt:lpstr>
      <vt:lpstr>Alligator Aquaculture Methods</vt:lpstr>
      <vt:lpstr>Alligator Aquaculture Methods</vt:lpstr>
      <vt:lpstr>Alligator Egg Collection</vt:lpstr>
      <vt:lpstr>Alligator Aquaculture Methods</vt:lpstr>
      <vt:lpstr>Gator farm</vt:lpstr>
      <vt:lpstr>Gator containment pen</vt:lpstr>
      <vt:lpstr>Alligator products</vt:lpstr>
      <vt:lpstr>Turtle Aquaculture Methods</vt:lpstr>
      <vt:lpstr>Turtle Aquaculture Methods</vt:lpstr>
      <vt:lpstr>Why is temperature so important? </vt:lpstr>
      <vt:lpstr>What are these reptiles doing? </vt:lpstr>
      <vt:lpstr>Conclusion</vt:lpstr>
      <vt:lpstr>Conclusion 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Aquaculture  and  Related  Careers</dc:title>
  <dc:creator>Peter Allen</dc:creator>
  <cp:lastModifiedBy>Bayliss, Katrina</cp:lastModifiedBy>
  <cp:revision>296</cp:revision>
  <dcterms:created xsi:type="dcterms:W3CDTF">2013-10-22T12:44:55Z</dcterms:created>
  <dcterms:modified xsi:type="dcterms:W3CDTF">2019-01-18T14:06:31Z</dcterms:modified>
</cp:coreProperties>
</file>