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media/image59.jpg" ContentType="image/png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57" r:id="rId2"/>
    <p:sldId id="451" r:id="rId3"/>
    <p:sldId id="422" r:id="rId4"/>
    <p:sldId id="423" r:id="rId5"/>
    <p:sldId id="454" r:id="rId6"/>
    <p:sldId id="424" r:id="rId7"/>
    <p:sldId id="425" r:id="rId8"/>
    <p:sldId id="421" r:id="rId9"/>
    <p:sldId id="426" r:id="rId10"/>
    <p:sldId id="427" r:id="rId11"/>
    <p:sldId id="406" r:id="rId12"/>
    <p:sldId id="428" r:id="rId13"/>
    <p:sldId id="261" r:id="rId14"/>
    <p:sldId id="429" r:id="rId15"/>
    <p:sldId id="301" r:id="rId16"/>
    <p:sldId id="430" r:id="rId17"/>
    <p:sldId id="431" r:id="rId18"/>
    <p:sldId id="432" r:id="rId19"/>
    <p:sldId id="433" r:id="rId20"/>
    <p:sldId id="435" r:id="rId21"/>
    <p:sldId id="453" r:id="rId22"/>
    <p:sldId id="434" r:id="rId23"/>
    <p:sldId id="437" r:id="rId24"/>
    <p:sldId id="438" r:id="rId25"/>
    <p:sldId id="439" r:id="rId26"/>
    <p:sldId id="440" r:id="rId27"/>
    <p:sldId id="441" r:id="rId28"/>
    <p:sldId id="442" r:id="rId29"/>
    <p:sldId id="444" r:id="rId30"/>
    <p:sldId id="443" r:id="rId31"/>
    <p:sldId id="450" r:id="rId32"/>
    <p:sldId id="445" r:id="rId33"/>
    <p:sldId id="446" r:id="rId34"/>
    <p:sldId id="449" r:id="rId35"/>
    <p:sldId id="447" r:id="rId36"/>
    <p:sldId id="448" r:id="rId37"/>
    <p:sldId id="452" r:id="rId38"/>
  </p:sldIdLst>
  <p:sldSz cx="9144000" cy="6858000" type="screen4x3"/>
  <p:notesSz cx="6858000" cy="9144000"/>
  <p:defaultTextStyle>
    <a:defPPr>
      <a:defRPr lang="en-US"/>
    </a:defPPr>
    <a:lvl1pPr marL="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BD4A"/>
    <a:srgbClr val="E33A29"/>
    <a:srgbClr val="88459D"/>
    <a:srgbClr val="FF8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51" autoAdjust="0"/>
    <p:restoredTop sz="96370" autoAdjust="0"/>
  </p:normalViewPr>
  <p:slideViewPr>
    <p:cSldViewPr>
      <p:cViewPr>
        <p:scale>
          <a:sx n="100" d="100"/>
          <a:sy n="100" d="100"/>
        </p:scale>
        <p:origin x="2142" y="4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54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86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ulpepc\Desktop\My%20Files\Bio%20Scientist%20Position\3100%20Biological%20Scientist%20IV%20Screening%20Spreadsheet%20filtered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ulpepc\Desktop\My%20Files\Bio%20Scientist%20Position\3100%20Biological%20Scientist%20IV%20Screening%20Spreadsheet%20filtered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ulpepc\Desktop\My%20Files\Bio%20Scientist%20Position\3100%20Biological%20Scientist%20IV%20Screening%20Spreadsheet%20filtered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9639334079995509E-2"/>
          <c:y val="8.544797446249355E-3"/>
          <c:w val="0.92732788752000828"/>
          <c:h val="0.90600722809125711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 (US$ million)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366-43C0-9146-2C3C28EACA56}"/>
              </c:ext>
            </c:extLst>
          </c:dPt>
          <c:dPt>
            <c:idx val="1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0366-43C0-9146-2C3C28EACA56}"/>
              </c:ext>
            </c:extLst>
          </c:dPt>
          <c:dPt>
            <c:idx val="2"/>
            <c:bubble3D val="0"/>
            <c:spPr>
              <a:solidFill>
                <a:schemeClr val="accent6">
                  <a:alpha val="9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366-43C0-9146-2C3C28EACA56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  <a:alpha val="90000"/>
                </a:schemeClr>
              </a:solidFill>
              <a:ln w="19050">
                <a:solidFill>
                  <a:schemeClr val="accent2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0366-43C0-9146-2C3C28EACA56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  <a:alpha val="90000"/>
                </a:schemeClr>
              </a:solidFill>
              <a:ln w="19050">
                <a:solidFill>
                  <a:schemeClr val="accent4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366-43C0-9146-2C3C28EACA56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  <a:alpha val="90000"/>
                </a:schemeClr>
              </a:solidFill>
              <a:ln w="19050">
                <a:solidFill>
                  <a:schemeClr val="accent6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0366-43C0-9146-2C3C28EACA56}"/>
              </c:ext>
            </c:extLst>
          </c:dPt>
          <c:dPt>
            <c:idx val="6"/>
            <c:bubble3D val="0"/>
            <c:spPr>
              <a:solidFill>
                <a:schemeClr val="accent2">
                  <a:lumMod val="80000"/>
                  <a:lumOff val="20000"/>
                  <a:alpha val="90000"/>
                </a:schemeClr>
              </a:solidFill>
              <a:ln w="19050">
                <a:solidFill>
                  <a:schemeClr val="accent2">
                    <a:lumMod val="80000"/>
                    <a:lumOff val="20000"/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80000"/>
                    <a:lumOff val="2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80000"/>
                    <a:lumOff val="2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366-43C0-9146-2C3C28EACA56}"/>
              </c:ext>
            </c:extLst>
          </c:dPt>
          <c:dPt>
            <c:idx val="7"/>
            <c:bubble3D val="0"/>
            <c:spPr>
              <a:solidFill>
                <a:schemeClr val="accent4">
                  <a:lumMod val="80000"/>
                  <a:lumOff val="20000"/>
                  <a:alpha val="90000"/>
                </a:schemeClr>
              </a:solidFill>
              <a:ln w="19050">
                <a:solidFill>
                  <a:schemeClr val="accent4">
                    <a:lumMod val="80000"/>
                    <a:lumOff val="20000"/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80000"/>
                    <a:lumOff val="2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80000"/>
                    <a:lumOff val="2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0366-43C0-9146-2C3C28EACA56}"/>
              </c:ext>
            </c:extLst>
          </c:dPt>
          <c:dPt>
            <c:idx val="8"/>
            <c:bubble3D val="0"/>
            <c:spPr>
              <a:solidFill>
                <a:schemeClr val="accent6">
                  <a:lumMod val="80000"/>
                  <a:lumOff val="20000"/>
                  <a:alpha val="90000"/>
                </a:schemeClr>
              </a:solidFill>
              <a:ln w="19050">
                <a:solidFill>
                  <a:schemeClr val="accent6">
                    <a:lumMod val="80000"/>
                    <a:lumOff val="20000"/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80000"/>
                    <a:lumOff val="2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80000"/>
                    <a:lumOff val="2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0366-43C0-9146-2C3C28EACA56}"/>
              </c:ext>
            </c:extLst>
          </c:dPt>
          <c:dPt>
            <c:idx val="9"/>
            <c:bubble3D val="0"/>
            <c:spPr>
              <a:solidFill>
                <a:schemeClr val="accent2">
                  <a:lumMod val="80000"/>
                  <a:alpha val="90000"/>
                </a:schemeClr>
              </a:solidFill>
              <a:ln w="19050">
                <a:solidFill>
                  <a:schemeClr val="accent2">
                    <a:lumMod val="80000"/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8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8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0366-43C0-9146-2C3C28EACA56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0366-43C0-9146-2C3C28EACA56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solidFill>
                      <a:schemeClr val="lt1">
                        <a:alpha val="90000"/>
                      </a:schemeClr>
                    </a:solidFill>
                    <a:ln w="12700" cap="flat" cmpd="sng" algn="ctr">
                      <a:solidFill>
                        <a:schemeClr val="accent2"/>
                      </a:solidFill>
                      <a:round/>
                    </a:ln>
                  </c15:spPr>
                </c:ext>
                <c:ext xmlns:c16="http://schemas.microsoft.com/office/drawing/2014/chart" uri="{C3380CC4-5D6E-409C-BE32-E72D297353CC}">
                  <c16:uniqueId val="{00000004-0366-43C0-9146-2C3C28EACA56}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/>
                  </a:solidFill>
                  <a:round/>
                </a:ln>
                <a:effectLst>
                  <a:outerShdw blurRad="50800" dist="38100" dir="2700000" algn="tl" rotWithShape="0">
                    <a:schemeClr val="accent6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6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0366-43C0-9146-2C3C28EACA56}"/>
                </c:ext>
              </c:extLst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6-0366-43C0-9146-2C3C28EACA56}"/>
                </c:ext>
              </c:extLst>
            </c:dLbl>
            <c:dLbl>
              <c:idx val="4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4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0366-43C0-9146-2C3C28EACA56}"/>
                </c:ext>
              </c:extLst>
            </c:dLbl>
            <c:dLbl>
              <c:idx val="5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6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6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8-0366-43C0-9146-2C3C28EACA56}"/>
                </c:ext>
              </c:extLst>
            </c:dLbl>
            <c:dLbl>
              <c:idx val="6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>
                      <a:lumMod val="80000"/>
                      <a:lumOff val="2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80000"/>
                      <a:lumOff val="2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>
                          <a:lumMod val="80000"/>
                          <a:lumOff val="2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0366-43C0-9146-2C3C28EACA56}"/>
                </c:ext>
              </c:extLst>
            </c:dLbl>
            <c:dLbl>
              <c:idx val="7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>
                      <a:lumMod val="80000"/>
                      <a:lumOff val="2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80000"/>
                      <a:lumOff val="2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4">
                          <a:lumMod val="80000"/>
                          <a:lumOff val="2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A-0366-43C0-9146-2C3C28EACA56}"/>
                </c:ext>
              </c:extLst>
            </c:dLbl>
            <c:dLbl>
              <c:idx val="8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>
                      <a:lumMod val="80000"/>
                      <a:lumOff val="2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6">
                      <a:lumMod val="80000"/>
                      <a:lumOff val="2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6">
                          <a:lumMod val="80000"/>
                          <a:lumOff val="2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0366-43C0-9146-2C3C28EACA56}"/>
                </c:ext>
              </c:extLst>
            </c:dLbl>
            <c:dLbl>
              <c:idx val="9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>
                      <a:lumMod val="8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8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>
                          <a:lumMod val="8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C-0366-43C0-9146-2C3C28EACA56}"/>
                </c:ext>
              </c:extLst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009DD9"/>
                </a:solidFill>
                <a:round/>
              </a:ln>
              <a:effectLst>
                <a:outerShdw blurRad="50800" dist="38100" dir="2700000" algn="tl" rotWithShape="0">
                  <a:srgbClr val="009DD9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Sheet1!$A$2:$A$11</c:f>
              <c:strCache>
                <c:ptCount val="5"/>
                <c:pt idx="0">
                  <c:v>Singapore</c:v>
                </c:pt>
                <c:pt idx="1">
                  <c:v>Japan</c:v>
                </c:pt>
                <c:pt idx="2">
                  <c:v>Czech Republic</c:v>
                </c:pt>
                <c:pt idx="3">
                  <c:v>Thailand</c:v>
                </c:pt>
                <c:pt idx="4">
                  <c:v>Other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69.3</c:v>
                </c:pt>
                <c:pt idx="1">
                  <c:v>41.3</c:v>
                </c:pt>
                <c:pt idx="2">
                  <c:v>32</c:v>
                </c:pt>
                <c:pt idx="3">
                  <c:v>23.3</c:v>
                </c:pt>
                <c:pt idx="4">
                  <c:v>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66-43C0-9146-2C3C28EACA56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# Sold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40"/>
      <c:rotY val="15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5396825396825397E-2"/>
          <c:y val="0.185643505652374"/>
          <c:w val="0.94412698412698415"/>
          <c:h val="0.80420372582621813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# sold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A41-459C-A1A8-4D7E1E2D41CE}"/>
              </c:ext>
            </c:extLst>
          </c:dPt>
          <c:dPt>
            <c:idx val="1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DA41-459C-A1A8-4D7E1E2D41CE}"/>
              </c:ext>
            </c:extLst>
          </c:dPt>
          <c:dPt>
            <c:idx val="2"/>
            <c:bubble3D val="0"/>
            <c:spPr>
              <a:solidFill>
                <a:schemeClr val="accent6">
                  <a:alpha val="9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A41-459C-A1A8-4D7E1E2D41CE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  <a:alpha val="90000"/>
                </a:schemeClr>
              </a:solidFill>
              <a:ln w="19050">
                <a:solidFill>
                  <a:schemeClr val="accent2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DA41-459C-A1A8-4D7E1E2D41CE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  <a:alpha val="90000"/>
                </a:schemeClr>
              </a:solidFill>
              <a:ln w="19050">
                <a:solidFill>
                  <a:schemeClr val="accent4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A41-459C-A1A8-4D7E1E2D41CE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DA41-459C-A1A8-4D7E1E2D41CE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DA41-459C-A1A8-4D7E1E2D41CE}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/>
                  </a:solidFill>
                  <a:round/>
                </a:ln>
                <a:effectLst>
                  <a:outerShdw blurRad="50800" dist="38100" dir="2700000" algn="tl" rotWithShape="0">
                    <a:schemeClr val="accent6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6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DA41-459C-A1A8-4D7E1E2D41CE}"/>
                </c:ext>
              </c:extLst>
            </c:dLbl>
            <c:dLbl>
              <c:idx val="3"/>
              <c:layout>
                <c:manualLayout>
                  <c:x val="-8.9736041517537585E-2"/>
                  <c:y val="8.2872928176794571E-3"/>
                </c:manualLayout>
              </c:layout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A41-459C-A1A8-4D7E1E2D41CE}"/>
                </c:ext>
              </c:extLst>
            </c:dLbl>
            <c:dLbl>
              <c:idx val="4"/>
              <c:layout>
                <c:manualLayout>
                  <c:x val="6.2158792650918497E-2"/>
                  <c:y val="-4.6083438465219471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0" i="0" u="none" strike="noStrike" kern="1200" baseline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566F43CE-9A7D-433D-8297-1783273ADBC9}" type="CATEGORYNAME">
                      <a:rPr lang="en-US" dirty="0"/>
                      <a:pPr>
                        <a:defRPr>
                          <a:solidFill>
                            <a:schemeClr val="accent2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/>
                      <a:t>
</a:t>
                    </a:r>
                    <a:fld id="{3BDFE65F-8981-441C-A1BD-54FDA8865E69}" type="PERCENTAGE">
                      <a:rPr lang="en-US" baseline="0" smtClean="0"/>
                      <a:pPr>
                        <a:defRPr>
                          <a:solidFill>
                            <a:schemeClr val="accent2"/>
                          </a:solidFill>
                        </a:defRPr>
                      </a:pPr>
                      <a:t>[PERCENTAGE]</a:t>
                    </a:fld>
                    <a:endParaRPr lang="en-US" baseline="0" dirty="0"/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A41-459C-A1A8-4D7E1E2D41CE}"/>
                </c:ext>
              </c:extLst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009DD9"/>
                </a:solidFill>
                <a:round/>
              </a:ln>
              <a:effectLst>
                <a:outerShdw blurRad="50800" dist="38100" dir="2700000" algn="tl" rotWithShape="0">
                  <a:srgbClr val="009DD9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FW Egglayers</c:v>
                </c:pt>
                <c:pt idx="1">
                  <c:v>FW Live bearers</c:v>
                </c:pt>
                <c:pt idx="2">
                  <c:v>Goldfish</c:v>
                </c:pt>
                <c:pt idx="3">
                  <c:v>Koi</c:v>
                </c:pt>
                <c:pt idx="4">
                  <c:v>Marine 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70053000</c:v>
                </c:pt>
                <c:pt idx="1">
                  <c:v>77756000</c:v>
                </c:pt>
                <c:pt idx="2">
                  <c:v>81336000</c:v>
                </c:pt>
                <c:pt idx="3">
                  <c:v>1513000</c:v>
                </c:pt>
                <c:pt idx="4">
                  <c:v>1056000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41-459C-A1A8-4D7E1E2D41CE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# Farms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FW Live bearers</c:v>
                </c:pt>
                <c:pt idx="1">
                  <c:v>FW Egglayers</c:v>
                </c:pt>
                <c:pt idx="2">
                  <c:v>Goldfish</c:v>
                </c:pt>
                <c:pt idx="3">
                  <c:v>Koi</c:v>
                </c:pt>
                <c:pt idx="4">
                  <c:v>Marine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92</c:v>
                </c:pt>
                <c:pt idx="1">
                  <c:v>80</c:v>
                </c:pt>
                <c:pt idx="2">
                  <c:v>42</c:v>
                </c:pt>
                <c:pt idx="3">
                  <c:v>149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A6-4D62-9925-872B63EE57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0792224"/>
        <c:axId val="470786320"/>
      </c:barChart>
      <c:catAx>
        <c:axId val="47079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786320"/>
        <c:crosses val="autoZero"/>
        <c:auto val="1"/>
        <c:lblAlgn val="ctr"/>
        <c:lblOffset val="100"/>
        <c:noMultiLvlLbl val="0"/>
      </c:catAx>
      <c:valAx>
        <c:axId val="470786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792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8897849462365586"/>
          <c:y val="7.69230769230769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40"/>
      <c:rotY val="170"/>
      <c:depthPercent val="80"/>
      <c:rAngAx val="0"/>
      <c:perspective val="2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Sheet3!$B$1</c:f>
              <c:strCache>
                <c:ptCount val="1"/>
                <c:pt idx="0">
                  <c:v>Fish Sold (#)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7BA-4B1E-82A4-6EE64B1207F1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7BA-4B1E-82A4-6EE64B1207F1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7BA-4B1E-82A4-6EE64B1207F1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97BA-4B1E-82A4-6EE64B1207F1}"/>
              </c:ext>
            </c:extLst>
          </c:dPt>
          <c:dLbls>
            <c:dLbl>
              <c:idx val="0"/>
              <c:layout>
                <c:manualLayout>
                  <c:x val="4.732283464566929E-2"/>
                  <c:y val="0.1278245507773066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7BA-4B1E-82A4-6EE64B1207F1}"/>
                </c:ext>
              </c:extLst>
            </c:dLbl>
            <c:dLbl>
              <c:idx val="1"/>
              <c:layout>
                <c:manualLayout>
                  <c:x val="-6.8099229531792399E-2"/>
                  <c:y val="-8.3113517060367431E-2"/>
                </c:manualLayout>
              </c:layout>
              <c:tx>
                <c:rich>
                  <a:bodyPr/>
                  <a:lstStyle/>
                  <a:p>
                    <a:fld id="{2CB3EB9E-EB2D-4C1B-A68F-6E8774695B91}" type="VALUE">
                      <a:rPr lang="en-US" sz="1200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7BA-4B1E-82A4-6EE64B1207F1}"/>
                </c:ext>
              </c:extLst>
            </c:dLbl>
            <c:dLbl>
              <c:idx val="3"/>
              <c:layout>
                <c:manualLayout>
                  <c:x val="-9.7173926847853698E-2"/>
                  <c:y val="1.811780738946093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7BA-4B1E-82A4-6EE64B1207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Sheet3!$A$2:$A$5</c:f>
              <c:strCache>
                <c:ptCount val="4"/>
                <c:pt idx="0">
                  <c:v>Egg Layers</c:v>
                </c:pt>
                <c:pt idx="1">
                  <c:v>Live Bearers</c:v>
                </c:pt>
                <c:pt idx="2">
                  <c:v>Koi</c:v>
                </c:pt>
                <c:pt idx="3">
                  <c:v>Marine</c:v>
                </c:pt>
              </c:strCache>
            </c:strRef>
          </c:cat>
          <c:val>
            <c:numRef>
              <c:f>Sheet3!$B$2:$B$5</c:f>
              <c:numCache>
                <c:formatCode>#,##0</c:formatCode>
                <c:ptCount val="4"/>
                <c:pt idx="0">
                  <c:v>62165000</c:v>
                </c:pt>
                <c:pt idx="1">
                  <c:v>73348000</c:v>
                </c:pt>
                <c:pt idx="2">
                  <c:v>346000</c:v>
                </c:pt>
                <c:pt idx="3">
                  <c:v>660000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7BA-4B1E-82A4-6EE64B1207F1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8756244179155027E-2"/>
          <c:y val="0.88946704578594338"/>
          <c:w val="0.85359834053001438"/>
          <c:h val="7.81255468066491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9037156621685437"/>
          <c:y val="6.29892374038516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40"/>
      <c:rotY val="180"/>
      <c:depthPercent val="10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7950180905201009E-2"/>
          <c:y val="0.18884871189726751"/>
          <c:w val="0.78476315857588097"/>
          <c:h val="0.59666261940386101"/>
        </c:manualLayout>
      </c:layout>
      <c:pie3DChart>
        <c:varyColors val="1"/>
        <c:ser>
          <c:idx val="0"/>
          <c:order val="0"/>
          <c:tx>
            <c:strRef>
              <c:f>Sheet3!$C$1</c:f>
              <c:strCache>
                <c:ptCount val="1"/>
                <c:pt idx="0">
                  <c:v>Value (US$)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AE2-4031-BA7D-F4656B64DFC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AE2-4031-BA7D-F4656B64DFC4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AE2-4031-BA7D-F4656B64DFC4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8AE2-4031-BA7D-F4656B64DFC4}"/>
              </c:ext>
            </c:extLst>
          </c:dPt>
          <c:dLbls>
            <c:dLbl>
              <c:idx val="0"/>
              <c:layout>
                <c:manualLayout>
                  <c:x val="2.2882998459039218E-2"/>
                  <c:y val="-0.1043790260139368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352072250123076"/>
                      <c:h val="0.121273022317890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AE2-4031-BA7D-F4656B64DFC4}"/>
                </c:ext>
              </c:extLst>
            </c:dLbl>
            <c:dLbl>
              <c:idx val="1"/>
              <c:layout>
                <c:manualLayout>
                  <c:x val="-2.6739022836478686E-2"/>
                  <c:y val="-5.462548477656038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AE2-4031-BA7D-F4656B64DFC4}"/>
                </c:ext>
              </c:extLst>
            </c:dLbl>
            <c:dLbl>
              <c:idx val="2"/>
              <c:layout>
                <c:manualLayout>
                  <c:x val="-3.3981606366412069E-4"/>
                  <c:y val="-4.516496956570711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AE2-4031-BA7D-F4656B64DFC4}"/>
                </c:ext>
              </c:extLst>
            </c:dLbl>
            <c:dLbl>
              <c:idx val="3"/>
              <c:layout>
                <c:manualLayout>
                  <c:x val="-5.78537546505377E-2"/>
                  <c:y val="4.13297348270787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AE2-4031-BA7D-F4656B64DF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Sheet3!$A$2:$A$5</c:f>
              <c:strCache>
                <c:ptCount val="4"/>
                <c:pt idx="0">
                  <c:v>Egg Layers</c:v>
                </c:pt>
                <c:pt idx="1">
                  <c:v>Live Bearers</c:v>
                </c:pt>
                <c:pt idx="2">
                  <c:v>Koi</c:v>
                </c:pt>
                <c:pt idx="3">
                  <c:v>Marine</c:v>
                </c:pt>
              </c:strCache>
            </c:strRef>
          </c:cat>
          <c:val>
            <c:numRef>
              <c:f>Sheet3!$C$2:$C$5</c:f>
              <c:numCache>
                <c:formatCode>"$"#,##0</c:formatCode>
                <c:ptCount val="4"/>
                <c:pt idx="0">
                  <c:v>15333000</c:v>
                </c:pt>
                <c:pt idx="1">
                  <c:v>2581000</c:v>
                </c:pt>
                <c:pt idx="2">
                  <c:v>904000</c:v>
                </c:pt>
                <c:pt idx="3">
                  <c:v>6451000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AE2-4031-BA7D-F4656B64DF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4448294072651414E-2"/>
          <c:y val="0.89150823306721272"/>
          <c:w val="0.9081454620803977"/>
          <c:h val="5.86430292960669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Price (US$)/Fish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Sheet3!$D$1</c:f>
              <c:strCache>
                <c:ptCount val="1"/>
                <c:pt idx="0">
                  <c:v>Price/Fish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Sheet3!$A$2:$A$5</c:f>
              <c:strCache>
                <c:ptCount val="4"/>
                <c:pt idx="0">
                  <c:v>Egg Layers</c:v>
                </c:pt>
                <c:pt idx="1">
                  <c:v>Live Bearers</c:v>
                </c:pt>
                <c:pt idx="2">
                  <c:v>Koi</c:v>
                </c:pt>
                <c:pt idx="3">
                  <c:v>Marine</c:v>
                </c:pt>
              </c:strCache>
            </c:strRef>
          </c:cat>
          <c:val>
            <c:numRef>
              <c:f>Sheet3!$D$2:$D$5</c:f>
              <c:numCache>
                <c:formatCode>_("$"* #,##0.00_);_("$"* \(#,##0.00\);_("$"* "-"??_);_(@_)</c:formatCode>
                <c:ptCount val="4"/>
                <c:pt idx="0">
                  <c:v>0.24665004423711093</c:v>
                </c:pt>
                <c:pt idx="1">
                  <c:v>3.5188416862082128E-2</c:v>
                </c:pt>
                <c:pt idx="2">
                  <c:v>2.6127167630057802</c:v>
                </c:pt>
                <c:pt idx="3">
                  <c:v>9.7742424242424235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C3-4ACF-B585-67A793BF671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27846920"/>
        <c:axId val="1127847904"/>
      </c:barChart>
      <c:catAx>
        <c:axId val="1127846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7847904"/>
        <c:crosses val="autoZero"/>
        <c:auto val="1"/>
        <c:lblAlgn val="ctr"/>
        <c:lblOffset val="100"/>
        <c:noMultiLvlLbl val="0"/>
      </c:catAx>
      <c:valAx>
        <c:axId val="1127847904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7846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467141-9333-4492-A578-F6A9F768B36F}" type="doc">
      <dgm:prSet loTypeId="urn:microsoft.com/office/officeart/2005/8/layout/hierarchy3" loCatId="list" qsTypeId="urn:microsoft.com/office/officeart/2009/2/quickstyle/3d8" qsCatId="3D" csTypeId="urn:microsoft.com/office/officeart/2005/8/colors/accent1_2" csCatId="accent1" phldr="1"/>
      <dgm:spPr>
        <a:scene3d>
          <a:camera prst="perspectiveHeroicExtremeRightFacing" zoom="82000">
            <a:rot lat="21300000" lon="20400000" rev="0"/>
          </a:camera>
          <a:lightRig rig="morning" dir="t">
            <a:rot lat="0" lon="0" rev="20400000"/>
          </a:lightRig>
        </a:scene3d>
      </dgm:spPr>
      <dgm:t>
        <a:bodyPr/>
        <a:lstStyle/>
        <a:p>
          <a:endParaRPr lang="en-US"/>
        </a:p>
      </dgm:t>
    </dgm:pt>
    <dgm:pt modelId="{EEF6E437-893A-455A-ADE4-BE23BCDEA3B4}">
      <dgm:prSet phldrT="[Text]" custT="1"/>
      <dgm:spPr/>
      <dgm:t>
        <a:bodyPr/>
        <a:lstStyle/>
        <a:p>
          <a:r>
            <a:rPr lang="en-US" sz="3200" dirty="0"/>
            <a:t>Freshwater</a:t>
          </a:r>
        </a:p>
      </dgm:t>
    </dgm:pt>
    <dgm:pt modelId="{F24259A4-D4F0-4B45-A636-21B63B8BED95}" type="parTrans" cxnId="{5E953EEF-619A-4FD0-B40C-7CEBC0734D46}">
      <dgm:prSet/>
      <dgm:spPr/>
      <dgm:t>
        <a:bodyPr/>
        <a:lstStyle/>
        <a:p>
          <a:endParaRPr lang="en-US"/>
        </a:p>
      </dgm:t>
    </dgm:pt>
    <dgm:pt modelId="{21122FCB-34E0-408B-A3FD-AB9390AF8362}" type="sibTrans" cxnId="{5E953EEF-619A-4FD0-B40C-7CEBC0734D46}">
      <dgm:prSet/>
      <dgm:spPr/>
      <dgm:t>
        <a:bodyPr/>
        <a:lstStyle/>
        <a:p>
          <a:endParaRPr lang="en-US"/>
        </a:p>
      </dgm:t>
    </dgm:pt>
    <dgm:pt modelId="{14ED6603-EF18-4B7B-BB61-84C136738B69}">
      <dgm:prSet phldrT="[Text]" custT="1"/>
      <dgm:spPr>
        <a:solidFill>
          <a:schemeClr val="accent4">
            <a:alpha val="90000"/>
          </a:schemeClr>
        </a:solidFill>
        <a:sp3d z="-152400" extrusionH="63500" prstMaterial="matte">
          <a:bevelT w="44450" h="6350" prst="relaxedInset"/>
          <a:contourClr>
            <a:schemeClr val="bg1"/>
          </a:contourClr>
        </a:sp3d>
      </dgm:spPr>
      <dgm:t>
        <a:bodyPr/>
        <a:lstStyle/>
        <a:p>
          <a:r>
            <a:rPr lang="en-US" sz="2700" dirty="0"/>
            <a:t>90</a:t>
          </a:r>
          <a:r>
            <a:rPr lang="en-US" sz="2400" dirty="0"/>
            <a:t>%</a:t>
          </a:r>
          <a:r>
            <a:rPr lang="en-US" sz="2700" dirty="0"/>
            <a:t> aquacultured</a:t>
          </a:r>
        </a:p>
      </dgm:t>
    </dgm:pt>
    <dgm:pt modelId="{87588A2F-A7C1-40D6-85E6-C44FEBAED7A4}" type="parTrans" cxnId="{3A58EA33-DD36-4102-9012-ADCC9A32812B}">
      <dgm:prSet/>
      <dgm:spPr/>
      <dgm:t>
        <a:bodyPr/>
        <a:lstStyle/>
        <a:p>
          <a:endParaRPr lang="en-US"/>
        </a:p>
      </dgm:t>
    </dgm:pt>
    <dgm:pt modelId="{081C8080-84A8-4ED2-85A7-0664AF20A79F}" type="sibTrans" cxnId="{3A58EA33-DD36-4102-9012-ADCC9A32812B}">
      <dgm:prSet/>
      <dgm:spPr/>
      <dgm:t>
        <a:bodyPr/>
        <a:lstStyle/>
        <a:p>
          <a:endParaRPr lang="en-US"/>
        </a:p>
      </dgm:t>
    </dgm:pt>
    <dgm:pt modelId="{11EB4390-4C19-4E4A-A0ED-A582DDBB3303}">
      <dgm:prSet phldrT="[Text]"/>
      <dgm:spPr>
        <a:solidFill>
          <a:srgbClr val="FF8585">
            <a:alpha val="89020"/>
          </a:srgbClr>
        </a:solidFill>
      </dgm:spPr>
      <dgm:t>
        <a:bodyPr/>
        <a:lstStyle/>
        <a:p>
          <a:r>
            <a:rPr lang="en-US" dirty="0"/>
            <a:t>10% wild capture</a:t>
          </a:r>
        </a:p>
      </dgm:t>
    </dgm:pt>
    <dgm:pt modelId="{57A9DBD5-E71C-4E8E-8FB3-5719A2FF565F}" type="parTrans" cxnId="{8D65826C-3C77-4F6D-8C7E-359C139F95BD}">
      <dgm:prSet/>
      <dgm:spPr/>
      <dgm:t>
        <a:bodyPr/>
        <a:lstStyle/>
        <a:p>
          <a:endParaRPr lang="en-US"/>
        </a:p>
      </dgm:t>
    </dgm:pt>
    <dgm:pt modelId="{2535E05B-9E5C-4259-8AC8-B897D3CA16A0}" type="sibTrans" cxnId="{8D65826C-3C77-4F6D-8C7E-359C139F95BD}">
      <dgm:prSet/>
      <dgm:spPr/>
      <dgm:t>
        <a:bodyPr/>
        <a:lstStyle/>
        <a:p>
          <a:endParaRPr lang="en-US"/>
        </a:p>
      </dgm:t>
    </dgm:pt>
    <dgm:pt modelId="{91F5AECE-F336-412F-8726-F53685F62AFA}">
      <dgm:prSet phldrT="[Text]" custT="1"/>
      <dgm:spPr/>
      <dgm:t>
        <a:bodyPr/>
        <a:lstStyle/>
        <a:p>
          <a:r>
            <a:rPr lang="en-US" sz="3200" dirty="0"/>
            <a:t>Saltwater</a:t>
          </a:r>
        </a:p>
      </dgm:t>
    </dgm:pt>
    <dgm:pt modelId="{78A5FEFB-8F7B-4DA8-B2E9-87D73B67B303}" type="parTrans" cxnId="{273EDAAC-1CE7-46EB-95F1-0310662EF51A}">
      <dgm:prSet/>
      <dgm:spPr/>
      <dgm:t>
        <a:bodyPr/>
        <a:lstStyle/>
        <a:p>
          <a:endParaRPr lang="en-US"/>
        </a:p>
      </dgm:t>
    </dgm:pt>
    <dgm:pt modelId="{F2EA59BC-C49F-4792-BCF9-18BAF2E190E5}" type="sibTrans" cxnId="{273EDAAC-1CE7-46EB-95F1-0310662EF51A}">
      <dgm:prSet/>
      <dgm:spPr/>
      <dgm:t>
        <a:bodyPr/>
        <a:lstStyle/>
        <a:p>
          <a:endParaRPr lang="en-US"/>
        </a:p>
      </dgm:t>
    </dgm:pt>
    <dgm:pt modelId="{DBEB78E2-66EE-49E8-A4A6-DFBBE73F5DEB}">
      <dgm:prSet phldrT="[Text]"/>
      <dgm:spPr>
        <a:solidFill>
          <a:schemeClr val="accent4">
            <a:alpha val="90000"/>
          </a:schemeClr>
        </a:solidFill>
      </dgm:spPr>
      <dgm:t>
        <a:bodyPr/>
        <a:lstStyle/>
        <a:p>
          <a:r>
            <a:rPr lang="en-US" dirty="0"/>
            <a:t>2% aquacultured</a:t>
          </a:r>
        </a:p>
      </dgm:t>
    </dgm:pt>
    <dgm:pt modelId="{68847F12-6B43-4170-8EB4-60DD3A24E3E6}" type="parTrans" cxnId="{5FCF56A7-0B1E-46A8-BEDB-39CFC0AF104E}">
      <dgm:prSet/>
      <dgm:spPr/>
      <dgm:t>
        <a:bodyPr/>
        <a:lstStyle/>
        <a:p>
          <a:endParaRPr lang="en-US"/>
        </a:p>
      </dgm:t>
    </dgm:pt>
    <dgm:pt modelId="{7843339E-71D3-4ECC-ABAA-9809550D3E88}" type="sibTrans" cxnId="{5FCF56A7-0B1E-46A8-BEDB-39CFC0AF104E}">
      <dgm:prSet/>
      <dgm:spPr/>
      <dgm:t>
        <a:bodyPr/>
        <a:lstStyle/>
        <a:p>
          <a:endParaRPr lang="en-US"/>
        </a:p>
      </dgm:t>
    </dgm:pt>
    <dgm:pt modelId="{C5D73AD8-9721-4D86-B383-F04F617B5262}">
      <dgm:prSet phldrT="[Text]"/>
      <dgm:spPr>
        <a:solidFill>
          <a:srgbClr val="FF8585">
            <a:alpha val="90000"/>
          </a:srgbClr>
        </a:solidFill>
      </dgm:spPr>
      <dgm:t>
        <a:bodyPr/>
        <a:lstStyle/>
        <a:p>
          <a:r>
            <a:rPr lang="en-US" dirty="0"/>
            <a:t>98% wild capture</a:t>
          </a:r>
        </a:p>
      </dgm:t>
    </dgm:pt>
    <dgm:pt modelId="{9C13EFBA-E9A7-4FF8-8B05-704B583C1C21}" type="parTrans" cxnId="{9ECCD74E-CB82-4F0F-9685-2C487ADE9AFC}">
      <dgm:prSet/>
      <dgm:spPr/>
      <dgm:t>
        <a:bodyPr/>
        <a:lstStyle/>
        <a:p>
          <a:endParaRPr lang="en-US"/>
        </a:p>
      </dgm:t>
    </dgm:pt>
    <dgm:pt modelId="{943CA8C5-D9DF-4A4A-A423-5A2D8C76CE76}" type="sibTrans" cxnId="{9ECCD74E-CB82-4F0F-9685-2C487ADE9AFC}">
      <dgm:prSet/>
      <dgm:spPr/>
      <dgm:t>
        <a:bodyPr/>
        <a:lstStyle/>
        <a:p>
          <a:endParaRPr lang="en-US"/>
        </a:p>
      </dgm:t>
    </dgm:pt>
    <dgm:pt modelId="{E3A3935F-56BE-436D-B08E-6D207C5F53CF}" type="pres">
      <dgm:prSet presAssocID="{1D467141-9333-4492-A578-F6A9F768B36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8B0F699-534D-4C35-A96A-AA1AFDAF63EA}" type="pres">
      <dgm:prSet presAssocID="{EEF6E437-893A-455A-ADE4-BE23BCDEA3B4}" presName="root" presStyleCnt="0"/>
      <dgm:spPr/>
    </dgm:pt>
    <dgm:pt modelId="{18529691-375E-4A1F-9BBC-773005B86D6C}" type="pres">
      <dgm:prSet presAssocID="{EEF6E437-893A-455A-ADE4-BE23BCDEA3B4}" presName="rootComposite" presStyleCnt="0"/>
      <dgm:spPr/>
    </dgm:pt>
    <dgm:pt modelId="{1DD4B55B-2986-468B-A535-384EF73CE5E8}" type="pres">
      <dgm:prSet presAssocID="{EEF6E437-893A-455A-ADE4-BE23BCDEA3B4}" presName="rootText" presStyleLbl="node1" presStyleIdx="0" presStyleCnt="2"/>
      <dgm:spPr/>
    </dgm:pt>
    <dgm:pt modelId="{F54DC55E-9AF1-4E26-8ABA-8D9C797FED10}" type="pres">
      <dgm:prSet presAssocID="{EEF6E437-893A-455A-ADE4-BE23BCDEA3B4}" presName="rootConnector" presStyleLbl="node1" presStyleIdx="0" presStyleCnt="2"/>
      <dgm:spPr/>
    </dgm:pt>
    <dgm:pt modelId="{92E96A7F-B20D-4D6D-B3F5-4847F0557FD6}" type="pres">
      <dgm:prSet presAssocID="{EEF6E437-893A-455A-ADE4-BE23BCDEA3B4}" presName="childShape" presStyleCnt="0"/>
      <dgm:spPr/>
    </dgm:pt>
    <dgm:pt modelId="{0232E0A6-AD30-4483-903A-D2B5D97D21B7}" type="pres">
      <dgm:prSet presAssocID="{87588A2F-A7C1-40D6-85E6-C44FEBAED7A4}" presName="Name13" presStyleLbl="parChTrans1D2" presStyleIdx="0" presStyleCnt="4"/>
      <dgm:spPr/>
    </dgm:pt>
    <dgm:pt modelId="{D33B82F6-E895-43AA-972D-A73600528A36}" type="pres">
      <dgm:prSet presAssocID="{14ED6603-EF18-4B7B-BB61-84C136738B69}" presName="childText" presStyleLbl="bgAcc1" presStyleIdx="0" presStyleCnt="4">
        <dgm:presLayoutVars>
          <dgm:bulletEnabled val="1"/>
        </dgm:presLayoutVars>
      </dgm:prSet>
      <dgm:spPr/>
    </dgm:pt>
    <dgm:pt modelId="{956554E2-777B-477D-BA25-AD32EE629CBC}" type="pres">
      <dgm:prSet presAssocID="{57A9DBD5-E71C-4E8E-8FB3-5719A2FF565F}" presName="Name13" presStyleLbl="parChTrans1D2" presStyleIdx="1" presStyleCnt="4"/>
      <dgm:spPr/>
    </dgm:pt>
    <dgm:pt modelId="{4F6E8730-648B-42C4-B847-263C46970F6F}" type="pres">
      <dgm:prSet presAssocID="{11EB4390-4C19-4E4A-A0ED-A582DDBB3303}" presName="childText" presStyleLbl="bgAcc1" presStyleIdx="1" presStyleCnt="4">
        <dgm:presLayoutVars>
          <dgm:bulletEnabled val="1"/>
        </dgm:presLayoutVars>
      </dgm:prSet>
      <dgm:spPr/>
    </dgm:pt>
    <dgm:pt modelId="{AFC4EAE1-96A3-4570-9A7E-E95F5F638BD6}" type="pres">
      <dgm:prSet presAssocID="{91F5AECE-F336-412F-8726-F53685F62AFA}" presName="root" presStyleCnt="0"/>
      <dgm:spPr/>
    </dgm:pt>
    <dgm:pt modelId="{D6BCC715-EF5F-4344-A672-FB7677273CE3}" type="pres">
      <dgm:prSet presAssocID="{91F5AECE-F336-412F-8726-F53685F62AFA}" presName="rootComposite" presStyleCnt="0"/>
      <dgm:spPr/>
    </dgm:pt>
    <dgm:pt modelId="{89FEAC7F-0D11-4DEF-9422-59CA2EEBE660}" type="pres">
      <dgm:prSet presAssocID="{91F5AECE-F336-412F-8726-F53685F62AFA}" presName="rootText" presStyleLbl="node1" presStyleIdx="1" presStyleCnt="2"/>
      <dgm:spPr/>
    </dgm:pt>
    <dgm:pt modelId="{E014C7B7-5E93-4B32-9612-F2515A98839F}" type="pres">
      <dgm:prSet presAssocID="{91F5AECE-F336-412F-8726-F53685F62AFA}" presName="rootConnector" presStyleLbl="node1" presStyleIdx="1" presStyleCnt="2"/>
      <dgm:spPr/>
    </dgm:pt>
    <dgm:pt modelId="{BF4CE591-CB83-4842-A827-8E150B8B6D02}" type="pres">
      <dgm:prSet presAssocID="{91F5AECE-F336-412F-8726-F53685F62AFA}" presName="childShape" presStyleCnt="0"/>
      <dgm:spPr/>
    </dgm:pt>
    <dgm:pt modelId="{39A5B516-08A4-45AB-AB32-D0A01ADC340C}" type="pres">
      <dgm:prSet presAssocID="{68847F12-6B43-4170-8EB4-60DD3A24E3E6}" presName="Name13" presStyleLbl="parChTrans1D2" presStyleIdx="2" presStyleCnt="4"/>
      <dgm:spPr/>
    </dgm:pt>
    <dgm:pt modelId="{617FA0D2-5B11-4DFD-BAD9-2CA20E8707C2}" type="pres">
      <dgm:prSet presAssocID="{DBEB78E2-66EE-49E8-A4A6-DFBBE73F5DEB}" presName="childText" presStyleLbl="bgAcc1" presStyleIdx="2" presStyleCnt="4">
        <dgm:presLayoutVars>
          <dgm:bulletEnabled val="1"/>
        </dgm:presLayoutVars>
      </dgm:prSet>
      <dgm:spPr/>
    </dgm:pt>
    <dgm:pt modelId="{C3D00A22-AB52-47FB-8A24-13CE17E507DC}" type="pres">
      <dgm:prSet presAssocID="{9C13EFBA-E9A7-4FF8-8B05-704B583C1C21}" presName="Name13" presStyleLbl="parChTrans1D2" presStyleIdx="3" presStyleCnt="4"/>
      <dgm:spPr/>
    </dgm:pt>
    <dgm:pt modelId="{2C3B8355-2C82-4B90-96D7-521BA72C271B}" type="pres">
      <dgm:prSet presAssocID="{C5D73AD8-9721-4D86-B383-F04F617B5262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8A326313-6344-4FE0-ABAF-F7DE090E11DD}" type="presOf" srcId="{14ED6603-EF18-4B7B-BB61-84C136738B69}" destId="{D33B82F6-E895-43AA-972D-A73600528A36}" srcOrd="0" destOrd="0" presId="urn:microsoft.com/office/officeart/2005/8/layout/hierarchy3"/>
    <dgm:cxn modelId="{D4F5821B-143A-4DDA-A950-16BCB8984583}" type="presOf" srcId="{11EB4390-4C19-4E4A-A0ED-A582DDBB3303}" destId="{4F6E8730-648B-42C4-B847-263C46970F6F}" srcOrd="0" destOrd="0" presId="urn:microsoft.com/office/officeart/2005/8/layout/hierarchy3"/>
    <dgm:cxn modelId="{46629028-E713-4A41-91E0-CE4E610A676D}" type="presOf" srcId="{91F5AECE-F336-412F-8726-F53685F62AFA}" destId="{E014C7B7-5E93-4B32-9612-F2515A98839F}" srcOrd="1" destOrd="0" presId="urn:microsoft.com/office/officeart/2005/8/layout/hierarchy3"/>
    <dgm:cxn modelId="{5D41812D-D287-4F9D-BEB6-92C143700012}" type="presOf" srcId="{EEF6E437-893A-455A-ADE4-BE23BCDEA3B4}" destId="{F54DC55E-9AF1-4E26-8ABA-8D9C797FED10}" srcOrd="1" destOrd="0" presId="urn:microsoft.com/office/officeart/2005/8/layout/hierarchy3"/>
    <dgm:cxn modelId="{3A58EA33-DD36-4102-9012-ADCC9A32812B}" srcId="{EEF6E437-893A-455A-ADE4-BE23BCDEA3B4}" destId="{14ED6603-EF18-4B7B-BB61-84C136738B69}" srcOrd="0" destOrd="0" parTransId="{87588A2F-A7C1-40D6-85E6-C44FEBAED7A4}" sibTransId="{081C8080-84A8-4ED2-85A7-0664AF20A79F}"/>
    <dgm:cxn modelId="{822A793C-5D3E-4CEC-959C-D3709D203BC2}" type="presOf" srcId="{DBEB78E2-66EE-49E8-A4A6-DFBBE73F5DEB}" destId="{617FA0D2-5B11-4DFD-BAD9-2CA20E8707C2}" srcOrd="0" destOrd="0" presId="urn:microsoft.com/office/officeart/2005/8/layout/hierarchy3"/>
    <dgm:cxn modelId="{1EACEB49-7379-410A-B45A-89CB2858370F}" type="presOf" srcId="{57A9DBD5-E71C-4E8E-8FB3-5719A2FF565F}" destId="{956554E2-777B-477D-BA25-AD32EE629CBC}" srcOrd="0" destOrd="0" presId="urn:microsoft.com/office/officeart/2005/8/layout/hierarchy3"/>
    <dgm:cxn modelId="{8D65826C-3C77-4F6D-8C7E-359C139F95BD}" srcId="{EEF6E437-893A-455A-ADE4-BE23BCDEA3B4}" destId="{11EB4390-4C19-4E4A-A0ED-A582DDBB3303}" srcOrd="1" destOrd="0" parTransId="{57A9DBD5-E71C-4E8E-8FB3-5719A2FF565F}" sibTransId="{2535E05B-9E5C-4259-8AC8-B897D3CA16A0}"/>
    <dgm:cxn modelId="{9ECCD74E-CB82-4F0F-9685-2C487ADE9AFC}" srcId="{91F5AECE-F336-412F-8726-F53685F62AFA}" destId="{C5D73AD8-9721-4D86-B383-F04F617B5262}" srcOrd="1" destOrd="0" parTransId="{9C13EFBA-E9A7-4FF8-8B05-704B583C1C21}" sibTransId="{943CA8C5-D9DF-4A4A-A423-5A2D8C76CE76}"/>
    <dgm:cxn modelId="{7771917D-4DB2-4EC1-811D-100BE788191C}" type="presOf" srcId="{C5D73AD8-9721-4D86-B383-F04F617B5262}" destId="{2C3B8355-2C82-4B90-96D7-521BA72C271B}" srcOrd="0" destOrd="0" presId="urn:microsoft.com/office/officeart/2005/8/layout/hierarchy3"/>
    <dgm:cxn modelId="{196E1F8D-C3D4-43C3-8826-8640BF6E79C4}" type="presOf" srcId="{EEF6E437-893A-455A-ADE4-BE23BCDEA3B4}" destId="{1DD4B55B-2986-468B-A535-384EF73CE5E8}" srcOrd="0" destOrd="0" presId="urn:microsoft.com/office/officeart/2005/8/layout/hierarchy3"/>
    <dgm:cxn modelId="{5FCF56A7-0B1E-46A8-BEDB-39CFC0AF104E}" srcId="{91F5AECE-F336-412F-8726-F53685F62AFA}" destId="{DBEB78E2-66EE-49E8-A4A6-DFBBE73F5DEB}" srcOrd="0" destOrd="0" parTransId="{68847F12-6B43-4170-8EB4-60DD3A24E3E6}" sibTransId="{7843339E-71D3-4ECC-ABAA-9809550D3E88}"/>
    <dgm:cxn modelId="{299D90AC-5D93-4971-9770-DE7F37F460D8}" type="presOf" srcId="{9C13EFBA-E9A7-4FF8-8B05-704B583C1C21}" destId="{C3D00A22-AB52-47FB-8A24-13CE17E507DC}" srcOrd="0" destOrd="0" presId="urn:microsoft.com/office/officeart/2005/8/layout/hierarchy3"/>
    <dgm:cxn modelId="{273EDAAC-1CE7-46EB-95F1-0310662EF51A}" srcId="{1D467141-9333-4492-A578-F6A9F768B36F}" destId="{91F5AECE-F336-412F-8726-F53685F62AFA}" srcOrd="1" destOrd="0" parTransId="{78A5FEFB-8F7B-4DA8-B2E9-87D73B67B303}" sibTransId="{F2EA59BC-C49F-4792-BCF9-18BAF2E190E5}"/>
    <dgm:cxn modelId="{8EEE42B2-C195-4C3A-848B-6EA0CF1DC227}" type="presOf" srcId="{91F5AECE-F336-412F-8726-F53685F62AFA}" destId="{89FEAC7F-0D11-4DEF-9422-59CA2EEBE660}" srcOrd="0" destOrd="0" presId="urn:microsoft.com/office/officeart/2005/8/layout/hierarchy3"/>
    <dgm:cxn modelId="{4C8EFBCD-866A-4891-9B1F-3EA64BACB22E}" type="presOf" srcId="{68847F12-6B43-4170-8EB4-60DD3A24E3E6}" destId="{39A5B516-08A4-45AB-AB32-D0A01ADC340C}" srcOrd="0" destOrd="0" presId="urn:microsoft.com/office/officeart/2005/8/layout/hierarchy3"/>
    <dgm:cxn modelId="{B1B323E8-2FB1-467D-9382-DD7607ADC7B5}" type="presOf" srcId="{1D467141-9333-4492-A578-F6A9F768B36F}" destId="{E3A3935F-56BE-436D-B08E-6D207C5F53CF}" srcOrd="0" destOrd="0" presId="urn:microsoft.com/office/officeart/2005/8/layout/hierarchy3"/>
    <dgm:cxn modelId="{5E953EEF-619A-4FD0-B40C-7CEBC0734D46}" srcId="{1D467141-9333-4492-A578-F6A9F768B36F}" destId="{EEF6E437-893A-455A-ADE4-BE23BCDEA3B4}" srcOrd="0" destOrd="0" parTransId="{F24259A4-D4F0-4B45-A636-21B63B8BED95}" sibTransId="{21122FCB-34E0-408B-A3FD-AB9390AF8362}"/>
    <dgm:cxn modelId="{70BAAEF6-2F7F-48D3-8766-A25A35039C40}" type="presOf" srcId="{87588A2F-A7C1-40D6-85E6-C44FEBAED7A4}" destId="{0232E0A6-AD30-4483-903A-D2B5D97D21B7}" srcOrd="0" destOrd="0" presId="urn:microsoft.com/office/officeart/2005/8/layout/hierarchy3"/>
    <dgm:cxn modelId="{0C669AC3-F54D-43E5-AEFE-55577FF6CB56}" type="presParOf" srcId="{E3A3935F-56BE-436D-B08E-6D207C5F53CF}" destId="{D8B0F699-534D-4C35-A96A-AA1AFDAF63EA}" srcOrd="0" destOrd="0" presId="urn:microsoft.com/office/officeart/2005/8/layout/hierarchy3"/>
    <dgm:cxn modelId="{06A16E65-86EF-4E1D-840A-CE0CDFBA3711}" type="presParOf" srcId="{D8B0F699-534D-4C35-A96A-AA1AFDAF63EA}" destId="{18529691-375E-4A1F-9BBC-773005B86D6C}" srcOrd="0" destOrd="0" presId="urn:microsoft.com/office/officeart/2005/8/layout/hierarchy3"/>
    <dgm:cxn modelId="{F1B8A273-D80F-405F-9876-C73AB1F8BB89}" type="presParOf" srcId="{18529691-375E-4A1F-9BBC-773005B86D6C}" destId="{1DD4B55B-2986-468B-A535-384EF73CE5E8}" srcOrd="0" destOrd="0" presId="urn:microsoft.com/office/officeart/2005/8/layout/hierarchy3"/>
    <dgm:cxn modelId="{69BD8B23-A92C-42BE-9BF3-C755E2C60F63}" type="presParOf" srcId="{18529691-375E-4A1F-9BBC-773005B86D6C}" destId="{F54DC55E-9AF1-4E26-8ABA-8D9C797FED10}" srcOrd="1" destOrd="0" presId="urn:microsoft.com/office/officeart/2005/8/layout/hierarchy3"/>
    <dgm:cxn modelId="{EB22E5FE-0B44-4EED-A8FD-F9A9071A540C}" type="presParOf" srcId="{D8B0F699-534D-4C35-A96A-AA1AFDAF63EA}" destId="{92E96A7F-B20D-4D6D-B3F5-4847F0557FD6}" srcOrd="1" destOrd="0" presId="urn:microsoft.com/office/officeart/2005/8/layout/hierarchy3"/>
    <dgm:cxn modelId="{EE91ADA9-44DD-4D3A-BF52-524E180AC6FD}" type="presParOf" srcId="{92E96A7F-B20D-4D6D-B3F5-4847F0557FD6}" destId="{0232E0A6-AD30-4483-903A-D2B5D97D21B7}" srcOrd="0" destOrd="0" presId="urn:microsoft.com/office/officeart/2005/8/layout/hierarchy3"/>
    <dgm:cxn modelId="{AEFBC9E1-96E3-4624-800B-68F56EB48167}" type="presParOf" srcId="{92E96A7F-B20D-4D6D-B3F5-4847F0557FD6}" destId="{D33B82F6-E895-43AA-972D-A73600528A36}" srcOrd="1" destOrd="0" presId="urn:microsoft.com/office/officeart/2005/8/layout/hierarchy3"/>
    <dgm:cxn modelId="{F35EF784-6C1D-42AE-87E3-5EDBCBE09A31}" type="presParOf" srcId="{92E96A7F-B20D-4D6D-B3F5-4847F0557FD6}" destId="{956554E2-777B-477D-BA25-AD32EE629CBC}" srcOrd="2" destOrd="0" presId="urn:microsoft.com/office/officeart/2005/8/layout/hierarchy3"/>
    <dgm:cxn modelId="{1FBC4C49-C1AB-4179-8192-9717938B6F09}" type="presParOf" srcId="{92E96A7F-B20D-4D6D-B3F5-4847F0557FD6}" destId="{4F6E8730-648B-42C4-B847-263C46970F6F}" srcOrd="3" destOrd="0" presId="urn:microsoft.com/office/officeart/2005/8/layout/hierarchy3"/>
    <dgm:cxn modelId="{A583D19F-6C86-4C78-A779-5A2B68F4DDCA}" type="presParOf" srcId="{E3A3935F-56BE-436D-B08E-6D207C5F53CF}" destId="{AFC4EAE1-96A3-4570-9A7E-E95F5F638BD6}" srcOrd="1" destOrd="0" presId="urn:microsoft.com/office/officeart/2005/8/layout/hierarchy3"/>
    <dgm:cxn modelId="{B8C07713-F1E8-4AAB-9358-ECA51A81F41E}" type="presParOf" srcId="{AFC4EAE1-96A3-4570-9A7E-E95F5F638BD6}" destId="{D6BCC715-EF5F-4344-A672-FB7677273CE3}" srcOrd="0" destOrd="0" presId="urn:microsoft.com/office/officeart/2005/8/layout/hierarchy3"/>
    <dgm:cxn modelId="{AD38A5C4-9B68-4BBE-B9A3-C467587E0D98}" type="presParOf" srcId="{D6BCC715-EF5F-4344-A672-FB7677273CE3}" destId="{89FEAC7F-0D11-4DEF-9422-59CA2EEBE660}" srcOrd="0" destOrd="0" presId="urn:microsoft.com/office/officeart/2005/8/layout/hierarchy3"/>
    <dgm:cxn modelId="{4AB6ABCB-248A-44F2-9FAA-80DB543724DB}" type="presParOf" srcId="{D6BCC715-EF5F-4344-A672-FB7677273CE3}" destId="{E014C7B7-5E93-4B32-9612-F2515A98839F}" srcOrd="1" destOrd="0" presId="urn:microsoft.com/office/officeart/2005/8/layout/hierarchy3"/>
    <dgm:cxn modelId="{DE539D93-27CB-4D0D-B505-1E9C49F544BD}" type="presParOf" srcId="{AFC4EAE1-96A3-4570-9A7E-E95F5F638BD6}" destId="{BF4CE591-CB83-4842-A827-8E150B8B6D02}" srcOrd="1" destOrd="0" presId="urn:microsoft.com/office/officeart/2005/8/layout/hierarchy3"/>
    <dgm:cxn modelId="{F79301D0-47F8-49F7-9A95-E60E103F7C95}" type="presParOf" srcId="{BF4CE591-CB83-4842-A827-8E150B8B6D02}" destId="{39A5B516-08A4-45AB-AB32-D0A01ADC340C}" srcOrd="0" destOrd="0" presId="urn:microsoft.com/office/officeart/2005/8/layout/hierarchy3"/>
    <dgm:cxn modelId="{8418BF4F-5C8A-45CF-9FA2-022C06C8FF25}" type="presParOf" srcId="{BF4CE591-CB83-4842-A827-8E150B8B6D02}" destId="{617FA0D2-5B11-4DFD-BAD9-2CA20E8707C2}" srcOrd="1" destOrd="0" presId="urn:microsoft.com/office/officeart/2005/8/layout/hierarchy3"/>
    <dgm:cxn modelId="{89CE7F7E-FDA7-43CF-9C79-1AAF201E0633}" type="presParOf" srcId="{BF4CE591-CB83-4842-A827-8E150B8B6D02}" destId="{C3D00A22-AB52-47FB-8A24-13CE17E507DC}" srcOrd="2" destOrd="0" presId="urn:microsoft.com/office/officeart/2005/8/layout/hierarchy3"/>
    <dgm:cxn modelId="{71ED75D1-5862-4DE2-9622-4F098989F476}" type="presParOf" srcId="{BF4CE591-CB83-4842-A827-8E150B8B6D02}" destId="{2C3B8355-2C82-4B90-96D7-521BA72C271B}" srcOrd="3" destOrd="0" presId="urn:microsoft.com/office/officeart/2005/8/layout/hierarchy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D4B55B-2986-468B-A535-384EF73CE5E8}">
      <dsp:nvSpPr>
        <dsp:cNvPr id="0" name=""/>
        <dsp:cNvSpPr/>
      </dsp:nvSpPr>
      <dsp:spPr>
        <a:xfrm>
          <a:off x="470668" y="2009"/>
          <a:ext cx="2697360" cy="13486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perspectiveHeroicExtremeRightFacing" zoom="82000">
            <a:rot lat="21300000" lon="20400000" rev="0"/>
          </a:camera>
          <a:lightRig rig="morning" dir="t">
            <a:rot lat="0" lon="0" rev="2040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Freshwater</a:t>
          </a:r>
        </a:p>
      </dsp:txBody>
      <dsp:txXfrm>
        <a:off x="510169" y="41510"/>
        <a:ext cx="2618358" cy="1269678"/>
      </dsp:txXfrm>
    </dsp:sp>
    <dsp:sp modelId="{0232E0A6-AD30-4483-903A-D2B5D97D21B7}">
      <dsp:nvSpPr>
        <dsp:cNvPr id="0" name=""/>
        <dsp:cNvSpPr/>
      </dsp:nvSpPr>
      <dsp:spPr>
        <a:xfrm>
          <a:off x="740405" y="1350689"/>
          <a:ext cx="269736" cy="10115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1510"/>
              </a:lnTo>
              <a:lnTo>
                <a:pt x="269736" y="10115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perspectiveHeroicExtremeRightFacing" zoom="82000">
            <a:rot lat="21300000" lon="20400000" rev="0"/>
          </a:camera>
          <a:lightRig rig="morning" dir="t">
            <a:rot lat="0" lon="0" rev="204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3B82F6-E895-43AA-972D-A73600528A36}">
      <dsp:nvSpPr>
        <dsp:cNvPr id="0" name=""/>
        <dsp:cNvSpPr/>
      </dsp:nvSpPr>
      <dsp:spPr>
        <a:xfrm>
          <a:off x="1010141" y="1687859"/>
          <a:ext cx="2157888" cy="1348680"/>
        </a:xfrm>
        <a:prstGeom prst="roundRect">
          <a:avLst>
            <a:gd name="adj" fmla="val 10000"/>
          </a:avLst>
        </a:prstGeom>
        <a:solidFill>
          <a:schemeClr val="accent4">
            <a:alpha val="90000"/>
          </a:schemeClr>
        </a:solidFill>
        <a:ln>
          <a:noFill/>
        </a:ln>
        <a:effectLst/>
        <a:scene3d>
          <a:camera prst="perspectiveHeroicExtremeRightFacing" zoom="82000">
            <a:rot lat="21300000" lon="20400000" rev="0"/>
          </a:camera>
          <a:lightRig rig="morning" dir="t">
            <a:rot lat="0" lon="0" rev="20400000"/>
          </a:lightRig>
        </a:scene3d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90</a:t>
          </a:r>
          <a:r>
            <a:rPr lang="en-US" sz="2400" kern="1200" dirty="0"/>
            <a:t>%</a:t>
          </a:r>
          <a:r>
            <a:rPr lang="en-US" sz="2700" kern="1200" dirty="0"/>
            <a:t> aquacultured</a:t>
          </a:r>
        </a:p>
      </dsp:txBody>
      <dsp:txXfrm>
        <a:off x="1049642" y="1727360"/>
        <a:ext cx="2078886" cy="1269678"/>
      </dsp:txXfrm>
    </dsp:sp>
    <dsp:sp modelId="{956554E2-777B-477D-BA25-AD32EE629CBC}">
      <dsp:nvSpPr>
        <dsp:cNvPr id="0" name=""/>
        <dsp:cNvSpPr/>
      </dsp:nvSpPr>
      <dsp:spPr>
        <a:xfrm>
          <a:off x="740405" y="1350689"/>
          <a:ext cx="269736" cy="26973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7360"/>
              </a:lnTo>
              <a:lnTo>
                <a:pt x="269736" y="26973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perspectiveHeroicExtremeRightFacing" zoom="82000">
            <a:rot lat="21300000" lon="20400000" rev="0"/>
          </a:camera>
          <a:lightRig rig="morning" dir="t">
            <a:rot lat="0" lon="0" rev="204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6E8730-648B-42C4-B847-263C46970F6F}">
      <dsp:nvSpPr>
        <dsp:cNvPr id="0" name=""/>
        <dsp:cNvSpPr/>
      </dsp:nvSpPr>
      <dsp:spPr>
        <a:xfrm>
          <a:off x="1010141" y="3373710"/>
          <a:ext cx="2157888" cy="1348680"/>
        </a:xfrm>
        <a:prstGeom prst="roundRect">
          <a:avLst>
            <a:gd name="adj" fmla="val 10000"/>
          </a:avLst>
        </a:prstGeom>
        <a:solidFill>
          <a:srgbClr val="FF8585">
            <a:alpha val="89020"/>
          </a:srgbClr>
        </a:solidFill>
        <a:ln>
          <a:noFill/>
        </a:ln>
        <a:effectLst/>
        <a:scene3d>
          <a:camera prst="perspectiveHeroicExtremeRightFacing" zoom="82000">
            <a:rot lat="21300000" lon="20400000" rev="0"/>
          </a:camera>
          <a:lightRig rig="morning" dir="t">
            <a:rot lat="0" lon="0" rev="20400000"/>
          </a:lightRig>
        </a:scene3d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10% wild capture</a:t>
          </a:r>
        </a:p>
      </dsp:txBody>
      <dsp:txXfrm>
        <a:off x="1049642" y="3413211"/>
        <a:ext cx="2078886" cy="1269678"/>
      </dsp:txXfrm>
    </dsp:sp>
    <dsp:sp modelId="{89FEAC7F-0D11-4DEF-9422-59CA2EEBE660}">
      <dsp:nvSpPr>
        <dsp:cNvPr id="0" name=""/>
        <dsp:cNvSpPr/>
      </dsp:nvSpPr>
      <dsp:spPr>
        <a:xfrm>
          <a:off x="3842370" y="2009"/>
          <a:ext cx="2697360" cy="13486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perspectiveHeroicExtremeRightFacing" zoom="82000">
            <a:rot lat="21300000" lon="20400000" rev="0"/>
          </a:camera>
          <a:lightRig rig="morning" dir="t">
            <a:rot lat="0" lon="0" rev="2040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Saltwater</a:t>
          </a:r>
        </a:p>
      </dsp:txBody>
      <dsp:txXfrm>
        <a:off x="3881871" y="41510"/>
        <a:ext cx="2618358" cy="1269678"/>
      </dsp:txXfrm>
    </dsp:sp>
    <dsp:sp modelId="{39A5B516-08A4-45AB-AB32-D0A01ADC340C}">
      <dsp:nvSpPr>
        <dsp:cNvPr id="0" name=""/>
        <dsp:cNvSpPr/>
      </dsp:nvSpPr>
      <dsp:spPr>
        <a:xfrm>
          <a:off x="4112106" y="1350689"/>
          <a:ext cx="269736" cy="10115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1510"/>
              </a:lnTo>
              <a:lnTo>
                <a:pt x="269736" y="10115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perspectiveHeroicExtremeRightFacing" zoom="82000">
            <a:rot lat="21300000" lon="20400000" rev="0"/>
          </a:camera>
          <a:lightRig rig="morning" dir="t">
            <a:rot lat="0" lon="0" rev="204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7FA0D2-5B11-4DFD-BAD9-2CA20E8707C2}">
      <dsp:nvSpPr>
        <dsp:cNvPr id="0" name=""/>
        <dsp:cNvSpPr/>
      </dsp:nvSpPr>
      <dsp:spPr>
        <a:xfrm>
          <a:off x="4381842" y="1687859"/>
          <a:ext cx="2157888" cy="1348680"/>
        </a:xfrm>
        <a:prstGeom prst="roundRect">
          <a:avLst>
            <a:gd name="adj" fmla="val 10000"/>
          </a:avLst>
        </a:prstGeom>
        <a:solidFill>
          <a:schemeClr val="accent4">
            <a:alpha val="90000"/>
          </a:schemeClr>
        </a:solidFill>
        <a:ln>
          <a:noFill/>
        </a:ln>
        <a:effectLst/>
        <a:scene3d>
          <a:camera prst="perspectiveHeroicExtremeRightFacing" zoom="82000">
            <a:rot lat="21300000" lon="20400000" rev="0"/>
          </a:camera>
          <a:lightRig rig="morning" dir="t">
            <a:rot lat="0" lon="0" rev="20400000"/>
          </a:lightRig>
        </a:scene3d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2% aquacultured</a:t>
          </a:r>
        </a:p>
      </dsp:txBody>
      <dsp:txXfrm>
        <a:off x="4421343" y="1727360"/>
        <a:ext cx="2078886" cy="1269678"/>
      </dsp:txXfrm>
    </dsp:sp>
    <dsp:sp modelId="{C3D00A22-AB52-47FB-8A24-13CE17E507DC}">
      <dsp:nvSpPr>
        <dsp:cNvPr id="0" name=""/>
        <dsp:cNvSpPr/>
      </dsp:nvSpPr>
      <dsp:spPr>
        <a:xfrm>
          <a:off x="4112106" y="1350689"/>
          <a:ext cx="269736" cy="26973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7360"/>
              </a:lnTo>
              <a:lnTo>
                <a:pt x="269736" y="26973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perspectiveHeroicExtremeRightFacing" zoom="82000">
            <a:rot lat="21300000" lon="20400000" rev="0"/>
          </a:camera>
          <a:lightRig rig="morning" dir="t">
            <a:rot lat="0" lon="0" rev="204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3B8355-2C82-4B90-96D7-521BA72C271B}">
      <dsp:nvSpPr>
        <dsp:cNvPr id="0" name=""/>
        <dsp:cNvSpPr/>
      </dsp:nvSpPr>
      <dsp:spPr>
        <a:xfrm>
          <a:off x="4381842" y="3373710"/>
          <a:ext cx="2157888" cy="1348680"/>
        </a:xfrm>
        <a:prstGeom prst="roundRect">
          <a:avLst>
            <a:gd name="adj" fmla="val 10000"/>
          </a:avLst>
        </a:prstGeom>
        <a:solidFill>
          <a:srgbClr val="FF8585">
            <a:alpha val="90000"/>
          </a:srgbClr>
        </a:solidFill>
        <a:ln>
          <a:noFill/>
        </a:ln>
        <a:effectLst/>
        <a:scene3d>
          <a:camera prst="perspectiveHeroicExtremeRightFacing" zoom="82000">
            <a:rot lat="21300000" lon="20400000" rev="0"/>
          </a:camera>
          <a:lightRig rig="morning" dir="t">
            <a:rot lat="0" lon="0" rev="20400000"/>
          </a:lightRig>
        </a:scene3d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98% wild capture</a:t>
          </a:r>
        </a:p>
      </dsp:txBody>
      <dsp:txXfrm>
        <a:off x="4421343" y="3413211"/>
        <a:ext cx="2078886" cy="1269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985BCF-A00E-4D8F-8DCA-2F9D5CF6B85C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910671-5736-4D88-B315-3625F5596A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433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728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622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162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149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197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8123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745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4249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0837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3597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1289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people to define aquaculture</a:t>
            </a:r>
          </a:p>
          <a:p>
            <a:r>
              <a:rPr lang="en-US" dirty="0"/>
              <a:t>Ask people</a:t>
            </a:r>
            <a:r>
              <a:rPr lang="en-US" baseline="0" dirty="0"/>
              <a:t> what they think of when they think of aquaculture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0349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about benefits and problems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878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about benefits and problems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9117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214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144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2204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8609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622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4535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8430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4266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3520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5846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391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7273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785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4195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228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6377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8541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28901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0750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1945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910671-5736-4D88-B315-3625F5596A5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812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7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7"/>
          <a:lstStyle>
            <a:lvl1pPr marL="0" marR="45718" indent="0" algn="r">
              <a:buNone/>
              <a:defRPr>
                <a:solidFill>
                  <a:schemeClr val="tx1"/>
                </a:solidFill>
              </a:defRPr>
            </a:lvl1pPr>
            <a:lvl2pPr marL="457177" indent="0" algn="ctr">
              <a:buNone/>
            </a:lvl2pPr>
            <a:lvl3pPr marL="914353" indent="0" algn="ctr">
              <a:buNone/>
            </a:lvl3pPr>
            <a:lvl4pPr marL="1371530" indent="0" algn="ctr">
              <a:buNone/>
            </a:lvl4pPr>
            <a:lvl5pPr marL="1828706" indent="0" algn="ctr">
              <a:buNone/>
            </a:lvl5pPr>
            <a:lvl6pPr marL="2285883" indent="0" algn="ctr">
              <a:buNone/>
            </a:lvl6pPr>
            <a:lvl7pPr marL="2743060" indent="0" algn="ctr">
              <a:buNone/>
            </a:lvl7pPr>
            <a:lvl8pPr marL="3200236" indent="0" algn="ctr">
              <a:buNone/>
            </a:lvl8pPr>
            <a:lvl9pPr marL="3657413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2453C-5D23-473D-9800-591434A6E7D4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69D-8B8A-406E-A325-D453C89DB29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2453C-5D23-473D-9800-591434A6E7D4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69D-8B8A-406E-A325-D453C89DB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18" rIns="45718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2453C-5D23-473D-9800-591434A6E7D4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69D-8B8A-406E-A325-D453C89DB29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2453C-5D23-473D-9800-591434A6E7D4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69D-8B8A-406E-A325-D453C89DB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18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18" tIns="0" rIns="45718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859758"/>
            <a:ext cx="4041775" cy="654843"/>
          </a:xfrm>
        </p:spPr>
        <p:txBody>
          <a:bodyPr lIns="45718" tIns="0" rIns="45718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2453C-5D23-473D-9800-591434A6E7D4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69D-8B8A-406E-A325-D453C89DB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1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2453C-5D23-473D-9800-591434A6E7D4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69D-8B8A-406E-A325-D453C89DB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2453C-5D23-473D-9800-591434A6E7D4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69D-8B8A-406E-A325-D453C89DB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7" rIns="18287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2453C-5D23-473D-9800-591434A6E7D4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69D-8B8A-406E-A325-D453C89DB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7"/>
            <a:ext cx="2212848" cy="1582621"/>
          </a:xfrm>
        </p:spPr>
        <p:txBody>
          <a:bodyPr vert="horz" lIns="45718" tIns="45718" rIns="45718" bIns="45718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828785"/>
            <a:ext cx="2209800" cy="2179320"/>
          </a:xfrm>
        </p:spPr>
        <p:txBody>
          <a:bodyPr lIns="64005" rIns="45718" bIns="45718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2453C-5D23-473D-9800-591434A6E7D4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1"/>
            <a:ext cx="609600" cy="365125"/>
          </a:xfrm>
        </p:spPr>
        <p:txBody>
          <a:bodyPr/>
          <a:lstStyle/>
          <a:p>
            <a:fld id="{84A7769D-8B8A-406E-A325-D453C89DB29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6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2453C-5D23-473D-9800-591434A6E7D4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69D-8B8A-406E-A325-D453C89DB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2453C-5D23-473D-9800-591434A6E7D4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769D-8B8A-406E-A325-D453C89DB2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3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5" tIns="45718" rIns="91435" bIns="45718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tIns="45718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 lIns="91435" tIns="45718" rIns="91435" bIns="45718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302453C-5D23-473D-9800-591434A6E7D4}" type="datetimeFigureOut">
              <a:rPr lang="en-US" smtClean="0"/>
              <a:t>1/18/2019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1" y="6356351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1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4A7769D-8B8A-406E-A325-D453C89DB297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06" indent="-274306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47" indent="-24687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indent="-24687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659" indent="-210301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965" indent="-210301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271" indent="-210301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141" indent="-182871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448" indent="-182871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754" indent="-182871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chart" Target="../charts/chart1.xm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3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1.jp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8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dis.ifas.ufl.edu/EDISImagePage?imageID=1046250856&amp;dlNumber=FA117&amp;tag=FIGURE%2017&amp;credits=Tina%20Crosby%202004" TargetMode="Externa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jp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g"/><Relationship Id="rId5" Type="http://schemas.openxmlformats.org/officeDocument/2006/relationships/image" Target="../media/image61.png"/><Relationship Id="rId4" Type="http://schemas.openxmlformats.org/officeDocument/2006/relationships/image" Target="../media/image60.jpeg"/><Relationship Id="rId9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77.png"/><Relationship Id="rId4" Type="http://schemas.openxmlformats.org/officeDocument/2006/relationships/image" Target="../media/image76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g"/><Relationship Id="rId3" Type="http://schemas.openxmlformats.org/officeDocument/2006/relationships/image" Target="../media/image3.png"/><Relationship Id="rId7" Type="http://schemas.openxmlformats.org/officeDocument/2006/relationships/image" Target="../media/image8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Relationship Id="rId9" Type="http://schemas.openxmlformats.org/officeDocument/2006/relationships/image" Target="../media/image83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85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-1412178" y="152400"/>
            <a:ext cx="11963400" cy="2438400"/>
          </a:xfrm>
          <a:prstGeom prst="rect">
            <a:avLst/>
          </a:prstGeom>
        </p:spPr>
        <p:txBody>
          <a:bodyPr vert="horz" lIns="0" tIns="45718" rIns="0" bIns="0" anchor="b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defTabSz="914400"/>
            <a:r>
              <a:rPr lang="en-US" sz="4900" dirty="0">
                <a:latin typeface="+mn-lt"/>
              </a:rPr>
              <a:t>Florida Aquaculture</a:t>
            </a:r>
          </a:p>
          <a:p>
            <a:pPr algn="ctr" defTabSz="914400"/>
            <a:r>
              <a:rPr lang="en-US" sz="4500" dirty="0">
                <a:latin typeface="+mn-lt"/>
              </a:rPr>
              <a:t>Ornamental Fish</a:t>
            </a:r>
            <a:br>
              <a:rPr lang="en-US" sz="4900" dirty="0"/>
            </a:br>
            <a:endParaRPr lang="en-US" sz="3700" dirty="0"/>
          </a:p>
        </p:txBody>
      </p:sp>
      <p:sp>
        <p:nvSpPr>
          <p:cNvPr id="9" name="TextBox 8"/>
          <p:cNvSpPr txBox="1"/>
          <p:nvPr/>
        </p:nvSpPr>
        <p:spPr>
          <a:xfrm>
            <a:off x="1673922" y="5597594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Produced by the Division of Aquaculture - 2017</a:t>
            </a:r>
          </a:p>
        </p:txBody>
      </p:sp>
      <p:pic>
        <p:nvPicPr>
          <p:cNvPr id="10" name="Picture 9" title="Cichilid aquarium with thousands of fish. 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534" y="2133600"/>
            <a:ext cx="5145977" cy="3417251"/>
          </a:xfrm>
          <a:prstGeom prst="rect">
            <a:avLst/>
          </a:prstGeom>
        </p:spPr>
      </p:pic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914400"/>
            <a:r>
              <a:rPr lang="en-US" sz="5400" dirty="0"/>
              <a:t>Florida Aquaculture</a:t>
            </a:r>
            <a:br>
              <a:rPr lang="en-US" sz="5400" dirty="0"/>
            </a:br>
            <a:r>
              <a:rPr lang="en-US" sz="4800" dirty="0"/>
              <a:t>Ornamental Fish</a:t>
            </a:r>
            <a:endParaRPr lang="en-US" dirty="0"/>
          </a:p>
        </p:txBody>
      </p:sp>
      <p:pic>
        <p:nvPicPr>
          <p:cNvPr id="7" name="Picture 6" descr="Florida Department of Agriculture and Consumer Services Banner">
            <a:extLst>
              <a:ext uri="{FF2B5EF4-FFF2-40B4-BE49-F238E27FC236}">
                <a16:creationId xmlns:a16="http://schemas.microsoft.com/office/drawing/2014/main" id="{2E06636E-F9C4-4CEA-BE57-5DB174A9F9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330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ctr"/>
            <a:r>
              <a:rPr lang="en-US" dirty="0">
                <a:latin typeface="+mn-lt"/>
              </a:rPr>
              <a:t>Introduction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" y="1648074"/>
            <a:ext cx="4648200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Clr>
                <a:schemeClr val="accent3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400" dirty="0"/>
              <a:t>This presentation will cover…..</a:t>
            </a:r>
          </a:p>
          <a:p>
            <a:pPr marL="742927" lvl="1" indent="-285750">
              <a:spcAft>
                <a:spcPts val="600"/>
              </a:spcAft>
              <a:buClr>
                <a:schemeClr val="accent1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000" dirty="0"/>
              <a:t>Ornamental fish sources</a:t>
            </a:r>
          </a:p>
          <a:p>
            <a:pPr marL="742927" lvl="1" indent="-285750">
              <a:spcAft>
                <a:spcPts val="600"/>
              </a:spcAft>
              <a:buClr>
                <a:schemeClr val="accent1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000" dirty="0"/>
              <a:t>The ornamental aquaculture economy</a:t>
            </a:r>
          </a:p>
          <a:p>
            <a:pPr marL="742927" lvl="1" indent="-285750">
              <a:spcAft>
                <a:spcPts val="600"/>
              </a:spcAft>
              <a:buClr>
                <a:schemeClr val="accent1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000" dirty="0"/>
              <a:t>Florida’s ornamental industry</a:t>
            </a:r>
          </a:p>
          <a:p>
            <a:pPr marL="742927" lvl="1" indent="-285750">
              <a:spcAft>
                <a:spcPts val="600"/>
              </a:spcAft>
              <a:buClr>
                <a:schemeClr val="accent1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000" dirty="0"/>
              <a:t>Types of ornamentals</a:t>
            </a:r>
          </a:p>
          <a:p>
            <a:pPr marL="1200103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Live bearers</a:t>
            </a:r>
          </a:p>
          <a:p>
            <a:pPr marL="1200103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Egg layers</a:t>
            </a:r>
          </a:p>
          <a:p>
            <a:pPr marL="1200103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Marine</a:t>
            </a:r>
          </a:p>
          <a:p>
            <a:pPr marL="742927" lvl="1" indent="-285750">
              <a:spcAft>
                <a:spcPts val="600"/>
              </a:spcAft>
              <a:buClr>
                <a:schemeClr val="accent1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000" dirty="0"/>
              <a:t>Ornamental Research</a:t>
            </a:r>
            <a:endParaRPr lang="en-US" dirty="0"/>
          </a:p>
        </p:txBody>
      </p:sp>
      <p:pic>
        <p:nvPicPr>
          <p:cNvPr id="6" name="Picture 5" title="Saltwater aquarium with lots of fish. 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6" r="29320"/>
          <a:stretch/>
        </p:blipFill>
        <p:spPr>
          <a:xfrm>
            <a:off x="4464269" y="2590800"/>
            <a:ext cx="4679731" cy="2923032"/>
          </a:xfrm>
          <a:prstGeom prst="rect">
            <a:avLst/>
          </a:prstGeom>
        </p:spPr>
      </p:pic>
      <p:pic>
        <p:nvPicPr>
          <p:cNvPr id="7" name="Picture 6" descr="Florida Department of Agriculture and Consumer Services Banner">
            <a:extLst>
              <a:ext uri="{FF2B5EF4-FFF2-40B4-BE49-F238E27FC236}">
                <a16:creationId xmlns:a16="http://schemas.microsoft.com/office/drawing/2014/main" id="{E16F73C1-F86D-4BCF-893C-4DA5D0A404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469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4000" i="1" dirty="0">
                <a:latin typeface="+mn-lt"/>
              </a:rPr>
              <a:t>Where do aquarium fish come from?</a:t>
            </a:r>
          </a:p>
        </p:txBody>
      </p:sp>
      <p:pic>
        <p:nvPicPr>
          <p:cNvPr id="7" name="Picture 9" descr="PB3001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651708"/>
            <a:ext cx="3657600" cy="1382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 title="Two clownfish swimming in an anemone. "/>
          <p:cNvGrpSpPr/>
          <p:nvPr/>
        </p:nvGrpSpPr>
        <p:grpSpPr>
          <a:xfrm>
            <a:off x="202892" y="2788172"/>
            <a:ext cx="3267002" cy="2740248"/>
            <a:chOff x="274711" y="3965352"/>
            <a:chExt cx="3267002" cy="2740248"/>
          </a:xfrm>
        </p:grpSpPr>
        <p:pic>
          <p:nvPicPr>
            <p:cNvPr id="8" name="Picture 11" descr="Two Clownfish in their Home Anemon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4724400"/>
              <a:ext cx="3236913" cy="198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Arrow: Down 9"/>
            <p:cNvSpPr/>
            <p:nvPr/>
          </p:nvSpPr>
          <p:spPr>
            <a:xfrm rot="2436396">
              <a:off x="2670203" y="3965352"/>
              <a:ext cx="381000" cy="72332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74711" y="3978131"/>
              <a:ext cx="2438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Some are collected from the wild…</a:t>
              </a:r>
            </a:p>
          </p:txBody>
        </p:sp>
      </p:grpSp>
      <p:grpSp>
        <p:nvGrpSpPr>
          <p:cNvPr id="14" name="Group 13" title="Dozens of juvenile clownfish in a net."/>
          <p:cNvGrpSpPr/>
          <p:nvPr/>
        </p:nvGrpSpPr>
        <p:grpSpPr>
          <a:xfrm>
            <a:off x="5486400" y="2819552"/>
            <a:ext cx="3347035" cy="2708868"/>
            <a:chOff x="5498160" y="3991971"/>
            <a:chExt cx="3347035" cy="2708868"/>
          </a:xfrm>
        </p:grpSpPr>
        <p:pic>
          <p:nvPicPr>
            <p:cNvPr id="5" name="Picture 8" descr="96430159_c006b6567b_m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8160" y="4724400"/>
              <a:ext cx="3342722" cy="19764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Arrow: Down 8"/>
            <p:cNvSpPr/>
            <p:nvPr/>
          </p:nvSpPr>
          <p:spPr>
            <a:xfrm rot="19300039">
              <a:off x="6305963" y="3991971"/>
              <a:ext cx="381000" cy="742645"/>
            </a:xfrm>
            <a:prstGeom prst="downArrow">
              <a:avLst>
                <a:gd name="adj1" fmla="val 50000"/>
                <a:gd name="adj2" fmla="val 6689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06795" y="4016514"/>
              <a:ext cx="2438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/>
                <a:t>Some are from farms…</a:t>
              </a:r>
            </a:p>
          </p:txBody>
        </p:sp>
      </p:grpSp>
      <p:pic>
        <p:nvPicPr>
          <p:cNvPr id="16" name="Picture 15" descr="Florida Department of Agriculture and Consumer Services Banner">
            <a:extLst>
              <a:ext uri="{FF2B5EF4-FFF2-40B4-BE49-F238E27FC236}">
                <a16:creationId xmlns:a16="http://schemas.microsoft.com/office/drawing/2014/main" id="{C1413758-E9A2-4F0A-A464-6B2C2CCFB30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02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4000" i="1" dirty="0">
                <a:latin typeface="+mn-lt"/>
              </a:rPr>
              <a:t>Where do aquarium fish come from?</a:t>
            </a:r>
          </a:p>
        </p:txBody>
      </p:sp>
      <p:graphicFrame>
        <p:nvGraphicFramePr>
          <p:cNvPr id="3" name="Diagram 2" descr="Freshwater fish are 90% aquacultured.&#10;Saltwater fish are 2% aquacultured, and not sustainable. " title="Comparison between aquacultured species in freshwater and saltwater. "/>
          <p:cNvGraphicFramePr/>
          <p:nvPr>
            <p:extLst>
              <p:ext uri="{D42A27DB-BD31-4B8C-83A1-F6EECF244321}">
                <p14:modId xmlns:p14="http://schemas.microsoft.com/office/powerpoint/2010/main" val="1178575077"/>
              </p:ext>
            </p:extLst>
          </p:nvPr>
        </p:nvGraphicFramePr>
        <p:xfrm>
          <a:off x="1447800" y="1600200"/>
          <a:ext cx="70104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2" name="Group 11" title="Most freshwater ornamentals are sustainable"/>
          <p:cNvGrpSpPr/>
          <p:nvPr/>
        </p:nvGrpSpPr>
        <p:grpSpPr>
          <a:xfrm>
            <a:off x="457200" y="2891929"/>
            <a:ext cx="2438400" cy="1529260"/>
            <a:chOff x="457200" y="2891929"/>
            <a:chExt cx="2438400" cy="1529260"/>
          </a:xfrm>
        </p:grpSpPr>
        <p:sp>
          <p:nvSpPr>
            <p:cNvPr id="4" name="Arrow: Right 3"/>
            <p:cNvSpPr/>
            <p:nvPr/>
          </p:nvSpPr>
          <p:spPr>
            <a:xfrm rot="19091064">
              <a:off x="987740" y="2891929"/>
              <a:ext cx="1219200" cy="2286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 title="Most freshwater ornamentals are sustainable"/>
            <p:cNvSpPr txBox="1"/>
            <p:nvPr/>
          </p:nvSpPr>
          <p:spPr>
            <a:xfrm>
              <a:off x="457200" y="3497859"/>
              <a:ext cx="24384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Most freshwater ornamentals are sustainable</a:t>
              </a:r>
            </a:p>
          </p:txBody>
        </p:sp>
      </p:grpSp>
      <p:grpSp>
        <p:nvGrpSpPr>
          <p:cNvPr id="20" name="Group 19" title="Most saltwater ornamentals are not sustainable"/>
          <p:cNvGrpSpPr/>
          <p:nvPr/>
        </p:nvGrpSpPr>
        <p:grpSpPr>
          <a:xfrm>
            <a:off x="6746918" y="3058445"/>
            <a:ext cx="2397082" cy="1428125"/>
            <a:chOff x="6758348" y="2993064"/>
            <a:chExt cx="2397082" cy="1428125"/>
          </a:xfrm>
        </p:grpSpPr>
        <p:sp>
          <p:nvSpPr>
            <p:cNvPr id="18" name="Arrow: Right 17"/>
            <p:cNvSpPr/>
            <p:nvPr/>
          </p:nvSpPr>
          <p:spPr>
            <a:xfrm rot="13431501">
              <a:off x="6758348" y="2993064"/>
              <a:ext cx="1219200" cy="2286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189470" y="3497859"/>
              <a:ext cx="196596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Most saltwater ornamentals are not sustainable</a:t>
              </a:r>
            </a:p>
          </p:txBody>
        </p:sp>
      </p:grpSp>
      <p:pic>
        <p:nvPicPr>
          <p:cNvPr id="11" name="Picture 10" descr="Florida Department of Agriculture and Consumer Services Banner">
            <a:extLst>
              <a:ext uri="{FF2B5EF4-FFF2-40B4-BE49-F238E27FC236}">
                <a16:creationId xmlns:a16="http://schemas.microsoft.com/office/drawing/2014/main" id="{A3AA9781-9C94-440D-ACBF-2D735F33A2E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210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23" y="196130"/>
            <a:ext cx="8763000" cy="1143000"/>
          </a:xfrm>
        </p:spPr>
        <p:txBody>
          <a:bodyPr>
            <a:noAutofit/>
          </a:bodyPr>
          <a:lstStyle/>
          <a:p>
            <a:pPr algn="ctr"/>
            <a:r>
              <a:rPr lang="en-US" sz="3200" i="1" dirty="0">
                <a:latin typeface="+mn-lt"/>
              </a:rPr>
              <a:t>Do you have a freshwater aquarium at home?</a:t>
            </a:r>
          </a:p>
        </p:txBody>
      </p:sp>
      <p:pic>
        <p:nvPicPr>
          <p:cNvPr id="5" name="Picture 4" title="Freshwater aquarium with flame tetras and plants. 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584" y="1447800"/>
            <a:ext cx="5107877" cy="392371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559622" y="5453293"/>
            <a:ext cx="601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If you do, odds are you the fish in your tank were produced by an aquaculture farm in Florida!</a:t>
            </a:r>
          </a:p>
        </p:txBody>
      </p:sp>
      <p:pic>
        <p:nvPicPr>
          <p:cNvPr id="6" name="Picture 5" descr="Florida Department of Agriculture and Consumer Services Banner">
            <a:extLst>
              <a:ext uri="{FF2B5EF4-FFF2-40B4-BE49-F238E27FC236}">
                <a16:creationId xmlns:a16="http://schemas.microsoft.com/office/drawing/2014/main" id="{5540DAC9-77C7-4013-986C-9B356907EE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04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88% of ornamentals are imported from Asia. " title="Map of world showing percentage of total U.S. tropical fish imports by continent. 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-16525"/>
            <a:ext cx="9296400" cy="5802402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4723" y="-174039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i="1" dirty="0">
                <a:latin typeface="+mn-lt"/>
              </a:rPr>
              <a:t>Where does the U.S. import fish from?</a:t>
            </a:r>
          </a:p>
        </p:txBody>
      </p:sp>
      <p:sp>
        <p:nvSpPr>
          <p:cNvPr id="9" name="Rectangle 8"/>
          <p:cNvSpPr/>
          <p:nvPr/>
        </p:nvSpPr>
        <p:spPr>
          <a:xfrm>
            <a:off x="7467600" y="6484348"/>
            <a:ext cx="155523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i="1" dirty="0"/>
              <a:t>Photo credit: Andrew Rhyne</a:t>
            </a:r>
            <a:endParaRPr lang="en-US" sz="900" dirty="0"/>
          </a:p>
        </p:txBody>
      </p:sp>
      <p:sp>
        <p:nvSpPr>
          <p:cNvPr id="11" name="TextBox 10"/>
          <p:cNvSpPr txBox="1"/>
          <p:nvPr/>
        </p:nvSpPr>
        <p:spPr>
          <a:xfrm>
            <a:off x="6750101" y="1501845"/>
            <a:ext cx="2362200" cy="369331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2% from Africa/Europe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672939" y="2609841"/>
            <a:ext cx="1981200" cy="2585323"/>
          </a:xfrm>
          <a:prstGeom prst="rect">
            <a:avLst/>
          </a:prstGeom>
          <a:noFill/>
          <a:ln>
            <a:solidFill>
              <a:srgbClr val="88459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4% from     Central and South America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37867" y="2867769"/>
            <a:ext cx="2539110" cy="1754326"/>
          </a:xfrm>
          <a:prstGeom prst="rect">
            <a:avLst/>
          </a:prstGeom>
          <a:noFill/>
          <a:ln>
            <a:solidFill>
              <a:srgbClr val="E33A29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6% from South Pacific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781" y="1600200"/>
            <a:ext cx="1886308" cy="2862322"/>
          </a:xfrm>
          <a:prstGeom prst="rect">
            <a:avLst/>
          </a:prstGeom>
          <a:noFill/>
          <a:ln>
            <a:solidFill>
              <a:srgbClr val="75BD4A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88% from SE Asia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858000" y="5195164"/>
            <a:ext cx="5867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Photo credit: </a:t>
            </a:r>
            <a:r>
              <a:rPr lang="en-US" sz="700" i="1" dirty="0"/>
              <a:t>Andrew Rhyne, Roger Williams University</a:t>
            </a:r>
            <a:endParaRPr lang="en-US" sz="700" dirty="0"/>
          </a:p>
        </p:txBody>
      </p:sp>
      <p:pic>
        <p:nvPicPr>
          <p:cNvPr id="14" name="Picture 13" descr="Florida Department of Agriculture and Consumer Services Banner">
            <a:extLst>
              <a:ext uri="{FF2B5EF4-FFF2-40B4-BE49-F238E27FC236}">
                <a16:creationId xmlns:a16="http://schemas.microsoft.com/office/drawing/2014/main" id="{EB077F3F-1BBC-4558-B425-8B93D6A763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44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75115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+mn-lt"/>
              </a:rPr>
              <a:t>Top Ornamental Suppliers</a:t>
            </a:r>
          </a:p>
        </p:txBody>
      </p:sp>
      <p:graphicFrame>
        <p:nvGraphicFramePr>
          <p:cNvPr id="9" name="Chart 8" descr="25% of imports come from Singapore.&#10;15% come from Japan. &#10;57% comes from southeast Asia. " title="Pie chart showing top ornamental supplies by nation. "/>
          <p:cNvGraphicFramePr/>
          <p:nvPr>
            <p:extLst>
              <p:ext uri="{D42A27DB-BD31-4B8C-83A1-F6EECF244321}">
                <p14:modId xmlns:p14="http://schemas.microsoft.com/office/powerpoint/2010/main" val="3602167340"/>
              </p:ext>
            </p:extLst>
          </p:nvPr>
        </p:nvGraphicFramePr>
        <p:xfrm>
          <a:off x="211407" y="1455381"/>
          <a:ext cx="3844666" cy="2972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46056" y="4140702"/>
            <a:ext cx="451170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57% of global supply comes from SE Asia</a:t>
            </a:r>
          </a:p>
          <a:p>
            <a:pPr marL="285750" indent="-28575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2,500 species in aquarium industry</a:t>
            </a:r>
          </a:p>
          <a:p>
            <a:pPr marL="285750" indent="-28575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60% are freshwater species</a:t>
            </a:r>
          </a:p>
          <a:p>
            <a:pPr marL="285750" indent="-28575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30 species represent a large majority of global trade value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grpSp>
        <p:nvGrpSpPr>
          <p:cNvPr id="17" name="Group 16" title="Neon tetras and guppies represent 25% of the global market by volume! "/>
          <p:cNvGrpSpPr/>
          <p:nvPr/>
        </p:nvGrpSpPr>
        <p:grpSpPr>
          <a:xfrm>
            <a:off x="4817171" y="4173515"/>
            <a:ext cx="3824018" cy="2177786"/>
            <a:chOff x="4759264" y="1981200"/>
            <a:chExt cx="3824018" cy="2101586"/>
          </a:xfrm>
        </p:grpSpPr>
        <p:pic>
          <p:nvPicPr>
            <p:cNvPr id="14" name="Picture 13" title="Neon tetra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9264" y="1981200"/>
              <a:ext cx="1981200" cy="1981200"/>
            </a:xfrm>
            <a:prstGeom prst="rect">
              <a:avLst/>
            </a:prstGeom>
          </p:spPr>
        </p:pic>
        <p:pic>
          <p:nvPicPr>
            <p:cNvPr id="15" name="Picture 14" title="Guppy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4970" y="2593979"/>
              <a:ext cx="1752600" cy="944289"/>
            </a:xfrm>
            <a:prstGeom prst="rect">
              <a:avLst/>
            </a:prstGeom>
          </p:spPr>
        </p:pic>
        <p:sp>
          <p:nvSpPr>
            <p:cNvPr id="16" name="TextBox 15" descr="Neon tetras and guppies represent 25% of the global market by volume! &#10;" title="Picture of neon tetra and guppy."/>
            <p:cNvSpPr txBox="1"/>
            <p:nvPr/>
          </p:nvSpPr>
          <p:spPr>
            <a:xfrm>
              <a:off x="5078082" y="3498011"/>
              <a:ext cx="3505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/>
                <a:t>Neon tetras and guppies represent 25% of the global market by volume! </a:t>
              </a:r>
            </a:p>
          </p:txBody>
        </p:sp>
      </p:grpSp>
      <p:grpSp>
        <p:nvGrpSpPr>
          <p:cNvPr id="4" name="Group 3" title="Top 5 marine species sold in the world. "/>
          <p:cNvGrpSpPr/>
          <p:nvPr/>
        </p:nvGrpSpPr>
        <p:grpSpPr>
          <a:xfrm>
            <a:off x="4901310" y="1455381"/>
            <a:ext cx="4018382" cy="3199033"/>
            <a:chOff x="4883045" y="1771436"/>
            <a:chExt cx="4018382" cy="3199033"/>
          </a:xfrm>
        </p:grpSpPr>
        <p:grpSp>
          <p:nvGrpSpPr>
            <p:cNvPr id="3" name="Group 2"/>
            <p:cNvGrpSpPr/>
            <p:nvPr/>
          </p:nvGrpSpPr>
          <p:grpSpPr>
            <a:xfrm>
              <a:off x="4883045" y="1771436"/>
              <a:ext cx="4018382" cy="3077766"/>
              <a:chOff x="4883045" y="1771436"/>
              <a:chExt cx="4018382" cy="3077766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4883045" y="1771436"/>
                <a:ext cx="4018382" cy="3077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u="sng" dirty="0"/>
                  <a:t>Top 5 Marine Species</a:t>
                </a:r>
              </a:p>
              <a:p>
                <a:pPr algn="ctr"/>
                <a:endParaRPr lang="en-US" dirty="0"/>
              </a:p>
              <a:p>
                <a:pPr marL="342900" indent="-342900">
                  <a:spcAft>
                    <a:spcPts val="1200"/>
                  </a:spcAft>
                  <a:buFont typeface="+mj-lt"/>
                  <a:buAutoNum type="arabicPeriod"/>
                </a:pPr>
                <a:r>
                  <a:rPr lang="en-US" dirty="0"/>
                  <a:t>Green Chromis</a:t>
                </a:r>
              </a:p>
              <a:p>
                <a:pPr marL="342900" indent="-342900">
                  <a:spcAft>
                    <a:spcPts val="1200"/>
                  </a:spcAft>
                  <a:buFont typeface="+mj-lt"/>
                  <a:buAutoNum type="arabicPeriod"/>
                </a:pPr>
                <a:r>
                  <a:rPr lang="en-US" dirty="0"/>
                  <a:t>Blue Damselfish</a:t>
                </a:r>
              </a:p>
              <a:p>
                <a:pPr marL="342900" indent="-342900">
                  <a:spcAft>
                    <a:spcPts val="1200"/>
                  </a:spcAft>
                  <a:buFont typeface="+mj-lt"/>
                  <a:buAutoNum type="arabicPeriod"/>
                </a:pPr>
                <a:r>
                  <a:rPr lang="en-US" dirty="0"/>
                  <a:t>Threespot Dascyllus</a:t>
                </a:r>
              </a:p>
              <a:p>
                <a:pPr marL="342900" indent="-342900">
                  <a:spcAft>
                    <a:spcPts val="1200"/>
                  </a:spcAft>
                  <a:buFont typeface="+mj-lt"/>
                  <a:buAutoNum type="arabicPeriod"/>
                </a:pPr>
                <a:r>
                  <a:rPr lang="en-US" dirty="0"/>
                  <a:t>Clownfish</a:t>
                </a:r>
              </a:p>
              <a:p>
                <a:pPr marL="342900" indent="-342900">
                  <a:spcAft>
                    <a:spcPts val="1200"/>
                  </a:spcAft>
                  <a:buFont typeface="+mj-lt"/>
                  <a:buAutoNum type="arabicPeriod"/>
                </a:pPr>
                <a:r>
                  <a:rPr lang="en-US" dirty="0"/>
                  <a:t>Yellowtail Damselfish</a:t>
                </a:r>
              </a:p>
              <a:p>
                <a:pPr marL="342900" indent="-342900">
                  <a:spcAft>
                    <a:spcPts val="1200"/>
                  </a:spcAft>
                  <a:buFont typeface="+mj-lt"/>
                  <a:buAutoNum type="arabicPeriod"/>
                </a:pPr>
                <a:endParaRPr lang="en-US" dirty="0"/>
              </a:p>
            </p:txBody>
          </p:sp>
          <p:grpSp>
            <p:nvGrpSpPr>
              <p:cNvPr id="27" name="Group 26"/>
              <p:cNvGrpSpPr/>
              <p:nvPr/>
            </p:nvGrpSpPr>
            <p:grpSpPr>
              <a:xfrm>
                <a:off x="6430196" y="2257751"/>
                <a:ext cx="1981161" cy="2222515"/>
                <a:chOff x="6430196" y="2257751"/>
                <a:chExt cx="1981161" cy="2222515"/>
              </a:xfrm>
            </p:grpSpPr>
            <p:pic>
              <p:nvPicPr>
                <p:cNvPr id="26" name="Picture 25" title="Blue damselfish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24382" y="2642747"/>
                  <a:ext cx="810284" cy="540727"/>
                </a:xfrm>
                <a:prstGeom prst="rect">
                  <a:avLst/>
                </a:prstGeom>
              </p:spPr>
            </p:pic>
            <p:pic>
              <p:nvPicPr>
                <p:cNvPr id="23" name="Picture 22" title="Yellowtail Damselfish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642614" y="3948843"/>
                  <a:ext cx="768743" cy="531423"/>
                </a:xfrm>
                <a:prstGeom prst="rect">
                  <a:avLst/>
                </a:prstGeom>
              </p:spPr>
            </p:pic>
            <p:pic>
              <p:nvPicPr>
                <p:cNvPr id="24" name="Picture 23" title="Threespot dascyllus"/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429524" y="3096068"/>
                  <a:ext cx="566600" cy="625467"/>
                </a:xfrm>
                <a:prstGeom prst="rect">
                  <a:avLst/>
                </a:prstGeom>
              </p:spPr>
            </p:pic>
            <p:pic>
              <p:nvPicPr>
                <p:cNvPr id="25" name="Picture 24" title="Clownfish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430196" y="3532798"/>
                  <a:ext cx="812655" cy="505802"/>
                </a:xfrm>
                <a:prstGeom prst="rect">
                  <a:avLst/>
                </a:prstGeom>
              </p:spPr>
            </p:pic>
            <p:pic>
              <p:nvPicPr>
                <p:cNvPr id="22" name="Picture 21" title="Green chromis"/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162800" y="2257751"/>
                  <a:ext cx="838200" cy="384996"/>
                </a:xfrm>
                <a:prstGeom prst="rect">
                  <a:avLst/>
                </a:prstGeom>
              </p:spPr>
            </p:pic>
          </p:grpSp>
        </p:grpSp>
        <p:sp>
          <p:nvSpPr>
            <p:cNvPr id="18" name="TextBox 17"/>
            <p:cNvSpPr txBox="1"/>
            <p:nvPr/>
          </p:nvSpPr>
          <p:spPr>
            <a:xfrm>
              <a:off x="4884881" y="4447249"/>
              <a:ext cx="33604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solidFill>
                    <a:schemeClr val="accent2"/>
                  </a:solidFill>
                </a:rPr>
                <a:t>Clownfish are one of the few marine species commonly produced in captivity!</a:t>
              </a:r>
            </a:p>
          </p:txBody>
        </p:sp>
      </p:grpSp>
      <p:pic>
        <p:nvPicPr>
          <p:cNvPr id="20" name="Picture 19" descr="Florida Department of Agriculture and Consumer Services Banner">
            <a:extLst>
              <a:ext uri="{FF2B5EF4-FFF2-40B4-BE49-F238E27FC236}">
                <a16:creationId xmlns:a16="http://schemas.microsoft.com/office/drawing/2014/main" id="{6B9DD784-D37B-432A-9854-113541D0C93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66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+mn-lt"/>
              </a:rPr>
              <a:t>The Global Aquaculture Industry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3913" y="1644642"/>
            <a:ext cx="3657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Aquarium trade is a growing sector of aquaculture.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 demand for aquacultured species – reduce </a:t>
            </a:r>
            <a:r>
              <a:rPr lang="en-US" u="sng" dirty="0"/>
              <a:t>wild capture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 title="Graph of import versus export value worldwide. 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894" y="3261560"/>
            <a:ext cx="4810619" cy="2971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728713" y="1644642"/>
            <a:ext cx="411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Global annual sales = $342 million </a:t>
            </a:r>
            <a:r>
              <a:rPr lang="en-US" i="1" dirty="0"/>
              <a:t>(FAO 2010)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Global exports increasing ~6.2% annually since 2000.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grpSp>
        <p:nvGrpSpPr>
          <p:cNvPr id="7" name="Group 6" title="Fisherman holding wild capture clownfish and cardinal fish. "/>
          <p:cNvGrpSpPr/>
          <p:nvPr/>
        </p:nvGrpSpPr>
        <p:grpSpPr>
          <a:xfrm>
            <a:off x="1412775" y="3197241"/>
            <a:ext cx="2057400" cy="2719660"/>
            <a:chOff x="609600" y="3488253"/>
            <a:chExt cx="2226261" cy="2906608"/>
          </a:xfrm>
        </p:grpSpPr>
        <p:pic>
          <p:nvPicPr>
            <p:cNvPr id="4" name="Picture 3" title="Fisherman holding cardinal fish and clownfish. 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45" r="3333" b="13406"/>
            <a:stretch/>
          </p:blipFill>
          <p:spPr>
            <a:xfrm>
              <a:off x="609600" y="3556993"/>
              <a:ext cx="2226261" cy="2837868"/>
            </a:xfrm>
            <a:prstGeom prst="rect">
              <a:avLst/>
            </a:prstGeom>
          </p:spPr>
        </p:pic>
        <p:sp>
          <p:nvSpPr>
            <p:cNvPr id="6" name="Arrow: Left 5"/>
            <p:cNvSpPr/>
            <p:nvPr/>
          </p:nvSpPr>
          <p:spPr>
            <a:xfrm rot="19546471">
              <a:off x="2045205" y="3488253"/>
              <a:ext cx="697764" cy="225783"/>
            </a:xfrm>
            <a:prstGeom prst="lef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0" name="Picture 9" descr="Florida Department of Agriculture and Consumer Services Banner">
            <a:extLst>
              <a:ext uri="{FF2B5EF4-FFF2-40B4-BE49-F238E27FC236}">
                <a16:creationId xmlns:a16="http://schemas.microsoft.com/office/drawing/2014/main" id="{F6F2413D-7350-4ECF-8688-3385102BB94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54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+mn-lt"/>
              </a:rPr>
              <a:t>U.S. Ornamental Industry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70649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285 farms in U.S.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2013 sales = $ 41.5 million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graphicFrame>
        <p:nvGraphicFramePr>
          <p:cNvPr id="7" name="Chart 6" descr="34% of industry is live bearers.&#10;30% of industry in egglayers.&#10;35% of industry is goldfish.&#10;1% of industry is Koi. &#10;0.5% of industry is marine species. " title="Pie chart showing ornaments produced in the U.S. by type. "/>
          <p:cNvGraphicFramePr/>
          <p:nvPr>
            <p:extLst>
              <p:ext uri="{D42A27DB-BD31-4B8C-83A1-F6EECF244321}">
                <p14:modId xmlns:p14="http://schemas.microsoft.com/office/powerpoint/2010/main" val="3871428972"/>
              </p:ext>
            </p:extLst>
          </p:nvPr>
        </p:nvGraphicFramePr>
        <p:xfrm>
          <a:off x="126341" y="2334637"/>
          <a:ext cx="5000625" cy="3752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 descr="Koi have the most farms (~145). &#10;Marine species have the fewest farms &lt;20. " title="Bar graph showing number of farms by product type. "/>
          <p:cNvGraphicFramePr/>
          <p:nvPr>
            <p:extLst>
              <p:ext uri="{D42A27DB-BD31-4B8C-83A1-F6EECF244321}">
                <p14:modId xmlns:p14="http://schemas.microsoft.com/office/powerpoint/2010/main" val="1845147043"/>
              </p:ext>
            </p:extLst>
          </p:nvPr>
        </p:nvGraphicFramePr>
        <p:xfrm>
          <a:off x="5410200" y="1676400"/>
          <a:ext cx="32766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181600" y="5257800"/>
            <a:ext cx="4038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Koi farms = 52% of U.S. farms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Yet Koi only represent 1% of fish produced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i="1" dirty="0"/>
              <a:t>Why is that</a:t>
            </a:r>
            <a:r>
              <a:rPr lang="en-US" sz="1400" i="1" dirty="0"/>
              <a:t>? </a:t>
            </a:r>
            <a:r>
              <a:rPr lang="en-US" dirty="0"/>
              <a:t>Numerous small farms</a:t>
            </a:r>
          </a:p>
        </p:txBody>
      </p:sp>
      <p:pic>
        <p:nvPicPr>
          <p:cNvPr id="9" name="Picture 8" descr="Florida Department of Agriculture and Consumer Services Banner">
            <a:extLst>
              <a:ext uri="{FF2B5EF4-FFF2-40B4-BE49-F238E27FC236}">
                <a16:creationId xmlns:a16="http://schemas.microsoft.com/office/drawing/2014/main" id="{02F014FF-15B7-454C-961B-66A082E194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95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14" grpId="0">
        <p:bldAsOne/>
      </p:bldGraphic>
      <p:bldP spid="1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+mn-lt"/>
              </a:rPr>
              <a:t>Florida’s Ornamental Industry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516999"/>
            <a:ext cx="73152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b="1" i="1" dirty="0"/>
              <a:t>Florida is by far the biggest ornamental producer in the nation!</a:t>
            </a:r>
          </a:p>
          <a:p>
            <a:pPr marL="1028700" indent="-285750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1200150" algn="l"/>
              </a:tabLst>
            </a:pPr>
            <a:r>
              <a:rPr lang="en-US" sz="1600" dirty="0"/>
              <a:t>127 farms in Florida (2013) – 45% of U.S. industry!</a:t>
            </a:r>
          </a:p>
          <a:p>
            <a:pPr marL="1028700" indent="-285750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1200150" algn="l"/>
              </a:tabLst>
            </a:pPr>
            <a:r>
              <a:rPr lang="en-US" sz="1600" dirty="0"/>
              <a:t>2013 sales in Florida = $ 27 million </a:t>
            </a:r>
          </a:p>
          <a:p>
            <a:pPr marL="1028700" indent="-285750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1200150" algn="l"/>
              </a:tabLst>
            </a:pPr>
            <a:r>
              <a:rPr lang="en-US" sz="1600" dirty="0"/>
              <a:t>95% of ornamentals produced in U.S. come from Florida</a:t>
            </a:r>
          </a:p>
          <a:p>
            <a:pPr marL="1028700" lvl="1" indent="-285750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1200150" algn="l"/>
              </a:tabLst>
            </a:pPr>
            <a:r>
              <a:rPr lang="en-US" sz="1600" dirty="0"/>
              <a:t>Over 800 varieties of freshwater fish produced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grpSp>
        <p:nvGrpSpPr>
          <p:cNvPr id="11" name="Group 10" descr="Hillsborough, Polk and Dade counties produce a majority of the ornamental fish in the state. " title="Map of Florida with arrows pointing to ornamental farm counties. "/>
          <p:cNvGrpSpPr/>
          <p:nvPr/>
        </p:nvGrpSpPr>
        <p:grpSpPr>
          <a:xfrm>
            <a:off x="15815" y="3429000"/>
            <a:ext cx="2919533" cy="2774096"/>
            <a:chOff x="-1427" y="3733800"/>
            <a:chExt cx="3161667" cy="2971800"/>
          </a:xfrm>
        </p:grpSpPr>
        <p:pic>
          <p:nvPicPr>
            <p:cNvPr id="4" name="Picture 3" title="Map of Florida with arrows pointing to ornamental farm counties. 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600" y="3733800"/>
              <a:ext cx="2931640" cy="2971800"/>
            </a:xfrm>
            <a:prstGeom prst="rect">
              <a:avLst/>
            </a:prstGeom>
          </p:spPr>
        </p:pic>
        <p:sp>
          <p:nvSpPr>
            <p:cNvPr id="5" name="Arrow: Right 4"/>
            <p:cNvSpPr/>
            <p:nvPr/>
          </p:nvSpPr>
          <p:spPr>
            <a:xfrm rot="20142910">
              <a:off x="1440519" y="5197894"/>
              <a:ext cx="773707" cy="1524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Arrow: Right 5"/>
            <p:cNvSpPr/>
            <p:nvPr/>
          </p:nvSpPr>
          <p:spPr>
            <a:xfrm rot="760757">
              <a:off x="1714095" y="6053040"/>
              <a:ext cx="1185918" cy="18545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Arrow: Right 9"/>
            <p:cNvSpPr/>
            <p:nvPr/>
          </p:nvSpPr>
          <p:spPr>
            <a:xfrm rot="19653080">
              <a:off x="1716224" y="5357296"/>
              <a:ext cx="922675" cy="14425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-1427" y="5407104"/>
              <a:ext cx="18288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Most farms are in Hillsborough, Polk and Dade counties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562395" y="3721620"/>
            <a:ext cx="1676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Why Florida?</a:t>
            </a:r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pic>
        <p:nvPicPr>
          <p:cNvPr id="13" name="Picture 12" descr="Demonstrates how hot Florida's climate is." title="Clipart of sun sweating and wearing sunglasses. 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201" y="3710604"/>
            <a:ext cx="1365857" cy="951123"/>
          </a:xfrm>
          <a:prstGeom prst="rect">
            <a:avLst/>
          </a:prstGeom>
        </p:spPr>
      </p:pic>
      <p:pic>
        <p:nvPicPr>
          <p:cNvPr id="16" name="Picture 15" title="Clipart of a shipping port. 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1" r="11321" b="14551"/>
          <a:stretch/>
        </p:blipFill>
        <p:spPr>
          <a:xfrm>
            <a:off x="4562395" y="5494011"/>
            <a:ext cx="1381205" cy="852964"/>
          </a:xfrm>
          <a:prstGeom prst="rect">
            <a:avLst/>
          </a:prstGeom>
        </p:spPr>
      </p:pic>
      <p:pic>
        <p:nvPicPr>
          <p:cNvPr id="17" name="Picture 16" title="Clipart of a man feeding fish in a tank.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0"/>
          <a:stretch/>
        </p:blipFill>
        <p:spPr>
          <a:xfrm>
            <a:off x="7189135" y="4862224"/>
            <a:ext cx="1954865" cy="16197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79040" y="4244500"/>
            <a:ext cx="446946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Warm climate ideal for tropical fish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Proximity to ports and airports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Local infrastructure – feed/supplies</a:t>
            </a:r>
          </a:p>
          <a:p>
            <a:endParaRPr lang="en-US" dirty="0"/>
          </a:p>
        </p:txBody>
      </p:sp>
      <p:pic>
        <p:nvPicPr>
          <p:cNvPr id="18" name="Picture 17" descr="Florida Department of Agriculture and Consumer Services Banner">
            <a:extLst>
              <a:ext uri="{FF2B5EF4-FFF2-40B4-BE49-F238E27FC236}">
                <a16:creationId xmlns:a16="http://schemas.microsoft.com/office/drawing/2014/main" id="{7874A9C4-8F45-4216-9EB2-18A5823C352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54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9" grpId="0"/>
      <p:bldP spid="7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 title="Minnows"/>
          <p:cNvGrpSpPr/>
          <p:nvPr/>
        </p:nvGrpSpPr>
        <p:grpSpPr>
          <a:xfrm>
            <a:off x="268165" y="148525"/>
            <a:ext cx="2819400" cy="5124480"/>
            <a:chOff x="156519" y="1600200"/>
            <a:chExt cx="2971800" cy="5124480"/>
          </a:xfrm>
        </p:grpSpPr>
        <p:sp>
          <p:nvSpPr>
            <p:cNvPr id="6" name="TextBox 5"/>
            <p:cNvSpPr txBox="1"/>
            <p:nvPr/>
          </p:nvSpPr>
          <p:spPr>
            <a:xfrm>
              <a:off x="156519" y="1600200"/>
              <a:ext cx="2971800" cy="5124480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Minnows</a:t>
              </a:r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b="1" dirty="0"/>
                <a:t>Family</a:t>
              </a:r>
              <a:r>
                <a:rPr lang="en-US" dirty="0"/>
                <a:t>: </a:t>
              </a:r>
              <a:r>
                <a:rPr lang="en-US" i="1" dirty="0" err="1"/>
                <a:t>Cyprinidae</a:t>
              </a:r>
              <a:endParaRPr lang="en-US" i="1" dirty="0"/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dirty="0"/>
                <a:t>Over 2000 species 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endParaRPr lang="en-US" dirty="0"/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endParaRPr lang="en-US" dirty="0"/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b="1" dirty="0"/>
                <a:t>Common Species in FL</a:t>
              </a:r>
            </a:p>
            <a:p>
              <a:pPr marL="5143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Barbs</a:t>
              </a:r>
            </a:p>
            <a:p>
              <a:pPr marL="5143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Danios</a:t>
              </a:r>
            </a:p>
            <a:p>
              <a:pPr marL="5143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Goldfish</a:t>
              </a:r>
            </a:p>
            <a:p>
              <a:pPr marL="5143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Koi</a:t>
              </a:r>
            </a:p>
            <a:p>
              <a:pPr marL="5143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Rasboras</a:t>
              </a:r>
            </a:p>
            <a:p>
              <a:pPr marL="5143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Freshwater sharks</a:t>
              </a:r>
            </a:p>
            <a:p>
              <a:pPr>
                <a:spcBef>
                  <a:spcPts val="600"/>
                </a:spcBef>
              </a:pPr>
              <a:r>
                <a:rPr lang="en-US" b="1" dirty="0"/>
                <a:t>Reproduction</a:t>
              </a:r>
              <a:r>
                <a:rPr lang="en-US" dirty="0"/>
                <a:t>: </a:t>
              </a:r>
            </a:p>
            <a:p>
              <a:pPr>
                <a:spcBef>
                  <a:spcPts val="600"/>
                </a:spcBef>
              </a:pPr>
              <a:r>
                <a:rPr lang="en-US" sz="1600" dirty="0"/>
                <a:t>Egg layers/Broadcast spawner</a:t>
              </a:r>
            </a:p>
            <a:p>
              <a:pPr>
                <a:spcBef>
                  <a:spcPts val="600"/>
                </a:spcBef>
              </a:pPr>
              <a:r>
                <a:rPr lang="en-US" b="1" dirty="0"/>
                <a:t>Feeding</a:t>
              </a:r>
              <a:r>
                <a:rPr lang="en-US" dirty="0"/>
                <a:t>: Omnivore</a:t>
              </a:r>
            </a:p>
          </p:txBody>
        </p:sp>
        <p:pic>
          <p:nvPicPr>
            <p:cNvPr id="7" name="Picture 6" title="Minnows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" y="2911045"/>
              <a:ext cx="1945666" cy="67035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1143000" y="3565955"/>
              <a:ext cx="1600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i="1" dirty="0">
                  <a:solidFill>
                    <a:schemeClr val="bg1"/>
                  </a:solidFill>
                </a:rPr>
                <a:t>zebra danio</a:t>
              </a:r>
            </a:p>
          </p:txBody>
        </p:sp>
      </p:grpSp>
      <p:grpSp>
        <p:nvGrpSpPr>
          <p:cNvPr id="4" name="Group 3" title="Armored Catfish"/>
          <p:cNvGrpSpPr/>
          <p:nvPr/>
        </p:nvGrpSpPr>
        <p:grpSpPr>
          <a:xfrm>
            <a:off x="6135565" y="148525"/>
            <a:ext cx="2819400" cy="5124480"/>
            <a:chOff x="6059365" y="453325"/>
            <a:chExt cx="2819400" cy="5124480"/>
          </a:xfrm>
        </p:grpSpPr>
        <p:sp>
          <p:nvSpPr>
            <p:cNvPr id="15" name="TextBox 14"/>
            <p:cNvSpPr txBox="1"/>
            <p:nvPr/>
          </p:nvSpPr>
          <p:spPr>
            <a:xfrm>
              <a:off x="6059365" y="453325"/>
              <a:ext cx="2819400" cy="5124480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Armored Catfish</a:t>
              </a:r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b="1" dirty="0"/>
                <a:t>Family</a:t>
              </a:r>
              <a:r>
                <a:rPr lang="en-US" dirty="0"/>
                <a:t>: </a:t>
              </a:r>
              <a:r>
                <a:rPr lang="en-US" i="1" dirty="0" err="1"/>
                <a:t>Callichthyidae</a:t>
              </a:r>
              <a:r>
                <a:rPr lang="en-US" dirty="0"/>
                <a:t> </a:t>
              </a:r>
              <a:endParaRPr lang="en-US" i="1" dirty="0"/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dirty="0"/>
                <a:t>Over 130 species 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endParaRPr lang="en-US" dirty="0"/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endParaRPr lang="en-US" dirty="0"/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b="1" dirty="0"/>
                <a:t>Common Species in FL</a:t>
              </a:r>
            </a:p>
            <a:p>
              <a:pPr marL="5143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Leopard corydora</a:t>
              </a:r>
            </a:p>
            <a:p>
              <a:pPr marL="5143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Bronze corydora</a:t>
              </a:r>
            </a:p>
            <a:p>
              <a:pPr marL="5143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Panda corydora</a:t>
              </a:r>
            </a:p>
            <a:p>
              <a:pPr marL="514350" indent="-285750">
                <a:buFont typeface="Arial" panose="020B0604020202020204" pitchFamily="34" charset="0"/>
                <a:buChar char="•"/>
              </a:pPr>
              <a:r>
                <a:rPr lang="en-US" sz="1600" dirty="0" err="1"/>
                <a:t>Hoplo</a:t>
              </a:r>
              <a:r>
                <a:rPr lang="en-US" sz="1600" dirty="0"/>
                <a:t> catfish</a:t>
              </a:r>
            </a:p>
            <a:p>
              <a:pPr marL="5143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Tons of color variants</a:t>
              </a:r>
            </a:p>
            <a:p>
              <a:pPr marL="514350" indent="-285750">
                <a:buFont typeface="Arial" panose="020B0604020202020204" pitchFamily="34" charset="0"/>
                <a:buChar char="•"/>
              </a:pPr>
              <a:endParaRPr lang="en-US" sz="1600" dirty="0"/>
            </a:p>
            <a:p>
              <a:pPr>
                <a:spcBef>
                  <a:spcPts val="600"/>
                </a:spcBef>
              </a:pPr>
              <a:r>
                <a:rPr lang="en-US" b="1" dirty="0"/>
                <a:t>Reproduction</a:t>
              </a:r>
              <a:r>
                <a:rPr lang="en-US" dirty="0"/>
                <a:t>: </a:t>
              </a:r>
            </a:p>
            <a:p>
              <a:pPr>
                <a:spcBef>
                  <a:spcPts val="600"/>
                </a:spcBef>
              </a:pPr>
              <a:r>
                <a:rPr lang="en-US" sz="1600" dirty="0"/>
                <a:t>Adhesive eggs/bubble nests</a:t>
              </a:r>
            </a:p>
            <a:p>
              <a:pPr>
                <a:spcBef>
                  <a:spcPts val="600"/>
                </a:spcBef>
              </a:pPr>
              <a:r>
                <a:rPr lang="en-US" b="1" dirty="0"/>
                <a:t>Feeding</a:t>
              </a:r>
              <a:r>
                <a:rPr lang="en-US" dirty="0"/>
                <a:t>: Insectivore</a:t>
              </a:r>
            </a:p>
          </p:txBody>
        </p:sp>
        <p:pic>
          <p:nvPicPr>
            <p:cNvPr id="16" name="Picture 15" title="Leopard corydora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4"/>
            <a:stretch/>
          </p:blipFill>
          <p:spPr>
            <a:xfrm>
              <a:off x="6862340" y="1717122"/>
              <a:ext cx="1200150" cy="785638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884445" y="2444151"/>
              <a:ext cx="15181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i="1" dirty="0">
                  <a:solidFill>
                    <a:schemeClr val="bg1"/>
                  </a:solidFill>
                </a:rPr>
                <a:t>leopard corydora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786562" y="6596390"/>
            <a:ext cx="42576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/>
              <a:t>Photos from: UF/IFAS Circular 54</a:t>
            </a:r>
          </a:p>
        </p:txBody>
      </p:sp>
      <p:grpSp>
        <p:nvGrpSpPr>
          <p:cNvPr id="5" name="Group 4" title="Florida Dept. of Agriculture and Consumer Services banner"/>
          <p:cNvGrpSpPr/>
          <p:nvPr/>
        </p:nvGrpSpPr>
        <p:grpSpPr>
          <a:xfrm>
            <a:off x="3200400" y="152400"/>
            <a:ext cx="2819400" cy="5124480"/>
            <a:chOff x="3124200" y="457200"/>
            <a:chExt cx="2819400" cy="5124480"/>
          </a:xfrm>
        </p:grpSpPr>
        <p:sp>
          <p:nvSpPr>
            <p:cNvPr id="11" name="TextBox 10"/>
            <p:cNvSpPr txBox="1"/>
            <p:nvPr/>
          </p:nvSpPr>
          <p:spPr>
            <a:xfrm>
              <a:off x="3124200" y="457200"/>
              <a:ext cx="2819400" cy="5124480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3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Tetras</a:t>
              </a:r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b="1" dirty="0"/>
                <a:t>Family</a:t>
              </a:r>
              <a:r>
                <a:rPr lang="en-US" dirty="0"/>
                <a:t>: </a:t>
              </a:r>
              <a:r>
                <a:rPr lang="en-US" i="1" dirty="0" err="1"/>
                <a:t>Characidae</a:t>
              </a:r>
              <a:r>
                <a:rPr lang="en-US" dirty="0"/>
                <a:t> </a:t>
              </a:r>
              <a:endParaRPr lang="en-US" i="1" dirty="0"/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dirty="0"/>
                <a:t>Over 900 species 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endParaRPr lang="en-US" dirty="0"/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endParaRPr lang="en-US" dirty="0"/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b="1" dirty="0"/>
                <a:t>Common Species in FL</a:t>
              </a:r>
            </a:p>
            <a:p>
              <a:pPr marL="5143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Neon tetra</a:t>
              </a:r>
            </a:p>
            <a:p>
              <a:pPr marL="5143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Black tetra</a:t>
              </a:r>
            </a:p>
            <a:p>
              <a:pPr marL="5143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Pacu</a:t>
              </a:r>
            </a:p>
            <a:p>
              <a:pPr marL="5143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Lemon tetra</a:t>
              </a:r>
            </a:p>
            <a:p>
              <a:pPr marL="5143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Mexican tetra</a:t>
              </a:r>
            </a:p>
            <a:p>
              <a:pPr marL="5143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Firehead tetra</a:t>
              </a:r>
            </a:p>
            <a:p>
              <a:pPr>
                <a:spcBef>
                  <a:spcPts val="600"/>
                </a:spcBef>
              </a:pPr>
              <a:r>
                <a:rPr lang="en-US" b="1" dirty="0"/>
                <a:t>Reproduction</a:t>
              </a:r>
              <a:r>
                <a:rPr lang="en-US" dirty="0"/>
                <a:t>: </a:t>
              </a:r>
            </a:p>
            <a:p>
              <a:pPr>
                <a:spcBef>
                  <a:spcPts val="600"/>
                </a:spcBef>
              </a:pPr>
              <a:r>
                <a:rPr lang="en-US" sz="1600" dirty="0"/>
                <a:t>Egg layers/Broadcast spawner</a:t>
              </a:r>
            </a:p>
            <a:p>
              <a:pPr>
                <a:spcBef>
                  <a:spcPts val="600"/>
                </a:spcBef>
              </a:pPr>
              <a:r>
                <a:rPr lang="en-US" b="1" dirty="0"/>
                <a:t>Feeding</a:t>
              </a:r>
              <a:r>
                <a:rPr lang="en-US" dirty="0"/>
                <a:t>: Omnivore</a:t>
              </a:r>
            </a:p>
          </p:txBody>
        </p:sp>
        <p:pic>
          <p:nvPicPr>
            <p:cNvPr id="12" name="Picture 11" title="Tetras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40" t="2468"/>
            <a:stretch/>
          </p:blipFill>
          <p:spPr>
            <a:xfrm>
              <a:off x="4059294" y="1699941"/>
              <a:ext cx="972837" cy="803009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191000" y="2504614"/>
              <a:ext cx="1600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i="1" dirty="0">
                  <a:solidFill>
                    <a:schemeClr val="bg1"/>
                  </a:solidFill>
                </a:rPr>
                <a:t>black tetra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112" y="45720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+mn-lt"/>
              </a:rPr>
              <a:t>Commonly Cultured Freshwater Fish Groups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86562" y="5753745"/>
            <a:ext cx="5867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Photo credit: </a:t>
            </a:r>
            <a:r>
              <a:rPr lang="en-US" sz="700" i="1" dirty="0"/>
              <a:t>UF-IFAS Publication Circular #54</a:t>
            </a:r>
            <a:endParaRPr lang="en-US" sz="700" dirty="0"/>
          </a:p>
        </p:txBody>
      </p:sp>
      <p:pic>
        <p:nvPicPr>
          <p:cNvPr id="19" name="Picture 18" descr="Florida Department of Agriculture and Consumer Services Banner">
            <a:extLst>
              <a:ext uri="{FF2B5EF4-FFF2-40B4-BE49-F238E27FC236}">
                <a16:creationId xmlns:a16="http://schemas.microsoft.com/office/drawing/2014/main" id="{3ECB251F-081E-4804-9F04-80700F9C4C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91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906" y="458518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+mn-lt"/>
              </a:rPr>
              <a:t>Commonly Cultured Freshwater Fish Groups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57625" y="3518017"/>
            <a:ext cx="16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chemeClr val="bg1"/>
                </a:solidFill>
              </a:rPr>
              <a:t>banded rainbowfish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10400" y="3472190"/>
            <a:ext cx="15181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chemeClr val="bg1"/>
                </a:solidFill>
              </a:rPr>
              <a:t>zebra cichilid</a:t>
            </a:r>
          </a:p>
        </p:txBody>
      </p:sp>
      <p:grpSp>
        <p:nvGrpSpPr>
          <p:cNvPr id="10" name="Group 9" title="Suckermouth catfish"/>
          <p:cNvGrpSpPr/>
          <p:nvPr/>
        </p:nvGrpSpPr>
        <p:grpSpPr>
          <a:xfrm>
            <a:off x="234350" y="76200"/>
            <a:ext cx="2819400" cy="5170646"/>
            <a:chOff x="228600" y="1524000"/>
            <a:chExt cx="2819400" cy="5170646"/>
          </a:xfrm>
        </p:grpSpPr>
        <p:grpSp>
          <p:nvGrpSpPr>
            <p:cNvPr id="9" name="Group 8"/>
            <p:cNvGrpSpPr/>
            <p:nvPr/>
          </p:nvGrpSpPr>
          <p:grpSpPr>
            <a:xfrm>
              <a:off x="228600" y="1524000"/>
              <a:ext cx="2819400" cy="5170646"/>
              <a:chOff x="156519" y="1600200"/>
              <a:chExt cx="2971800" cy="4941293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156519" y="1600200"/>
                <a:ext cx="2971800" cy="4941293"/>
              </a:xfrm>
              <a:prstGeom prst="rect">
                <a:avLst/>
              </a:prstGeom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>
                  <a:spcBef>
                    <a:spcPts val="1200"/>
                  </a:spcBef>
                </a:pPr>
                <a:r>
                  <a:rPr lang="en-US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Suckermouth Catfish</a:t>
                </a:r>
              </a:p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b="1" dirty="0"/>
                  <a:t>Family</a:t>
                </a:r>
                <a:r>
                  <a:rPr lang="en-US" dirty="0"/>
                  <a:t>: </a:t>
                </a:r>
                <a:r>
                  <a:rPr lang="en-US" i="1" dirty="0" err="1"/>
                  <a:t>Loricariidae</a:t>
                </a:r>
                <a:endParaRPr lang="en-US" i="1" dirty="0"/>
              </a:p>
              <a:p>
                <a:pPr algn="ctr">
                  <a:spcBef>
                    <a:spcPts val="300"/>
                  </a:spcBef>
                  <a:spcAft>
                    <a:spcPts val="600"/>
                  </a:spcAft>
                </a:pPr>
                <a:r>
                  <a:rPr lang="en-US" dirty="0"/>
                  <a:t>Over 550 species 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endParaRPr lang="en-US" dirty="0"/>
              </a:p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:endParaRPr lang="en-US" b="1" dirty="0"/>
              </a:p>
              <a:p>
                <a:pPr algn="ctr">
                  <a:spcBef>
                    <a:spcPts val="900"/>
                  </a:spcBef>
                  <a:spcAft>
                    <a:spcPts val="600"/>
                  </a:spcAft>
                </a:pPr>
                <a:r>
                  <a:rPr lang="en-US" b="1" dirty="0"/>
                  <a:t>Common Species in FL</a:t>
                </a:r>
              </a:p>
              <a:p>
                <a:pPr marL="5143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Common pleco</a:t>
                </a:r>
              </a:p>
              <a:p>
                <a:pPr marL="5143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Bristle-nose pleco</a:t>
                </a:r>
              </a:p>
              <a:p>
                <a:pPr marL="5143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Sailfin pleco</a:t>
                </a:r>
              </a:p>
              <a:p>
                <a:pPr marL="514350" indent="-28575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spcBef>
                    <a:spcPts val="600"/>
                  </a:spcBef>
                </a:pPr>
                <a:r>
                  <a:rPr lang="en-US" b="1" dirty="0"/>
                  <a:t>Reproduction</a:t>
                </a:r>
                <a:r>
                  <a:rPr lang="en-US" dirty="0"/>
                  <a:t>: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600" dirty="0"/>
                  <a:t>Adhesive eggs/</a:t>
                </a:r>
                <a:r>
                  <a:rPr lang="en-US" sz="1400" dirty="0"/>
                  <a:t>Male guards eggs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b="1" dirty="0"/>
                  <a:t>Feeding</a:t>
                </a:r>
                <a:r>
                  <a:rPr lang="en-US" dirty="0"/>
                  <a:t>: Algae/insects 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061522" y="3855829"/>
                <a:ext cx="160020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i="1" dirty="0">
                    <a:solidFill>
                      <a:schemeClr val="bg1"/>
                    </a:solidFill>
                  </a:rPr>
                  <a:t>Pleco catfish</a:t>
                </a:r>
              </a:p>
            </p:txBody>
          </p:sp>
        </p:grpSp>
        <p:pic>
          <p:nvPicPr>
            <p:cNvPr id="3" name="Picture 2" title="Pleco catfish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38" t="3946" r="913" b="3946"/>
            <a:stretch/>
          </p:blipFill>
          <p:spPr>
            <a:xfrm>
              <a:off x="861402" y="3125198"/>
              <a:ext cx="1553796" cy="738053"/>
            </a:xfrm>
            <a:prstGeom prst="rect">
              <a:avLst/>
            </a:prstGeom>
          </p:spPr>
        </p:pic>
      </p:grpSp>
      <p:grpSp>
        <p:nvGrpSpPr>
          <p:cNvPr id="21" name="Group 20" title="Rainbowfishes"/>
          <p:cNvGrpSpPr/>
          <p:nvPr/>
        </p:nvGrpSpPr>
        <p:grpSpPr>
          <a:xfrm>
            <a:off x="3184014" y="76200"/>
            <a:ext cx="2819400" cy="5170646"/>
            <a:chOff x="3162300" y="1524000"/>
            <a:chExt cx="2819400" cy="5170646"/>
          </a:xfrm>
        </p:grpSpPr>
        <p:grpSp>
          <p:nvGrpSpPr>
            <p:cNvPr id="14" name="Group 13"/>
            <p:cNvGrpSpPr/>
            <p:nvPr/>
          </p:nvGrpSpPr>
          <p:grpSpPr>
            <a:xfrm>
              <a:off x="3162300" y="1524000"/>
              <a:ext cx="2819400" cy="5170646"/>
              <a:chOff x="3162300" y="1524000"/>
              <a:chExt cx="2819400" cy="5170646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3162300" y="1524000"/>
                <a:ext cx="2819400" cy="5170646"/>
              </a:xfrm>
              <a:prstGeom prst="rect">
                <a:avLst/>
              </a:prstGeom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Rainbowfishes</a:t>
                </a:r>
              </a:p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b="1" dirty="0"/>
                  <a:t>Family</a:t>
                </a:r>
                <a:r>
                  <a:rPr lang="en-US" dirty="0"/>
                  <a:t>: </a:t>
                </a:r>
                <a:r>
                  <a:rPr lang="en-US" sz="1600" i="1" dirty="0" err="1"/>
                  <a:t>Melanotaeniidae</a:t>
                </a:r>
                <a:r>
                  <a:rPr lang="en-US" sz="1600" i="1" dirty="0"/>
                  <a:t> etc.</a:t>
                </a:r>
                <a:r>
                  <a:rPr lang="en-US" sz="1600" dirty="0"/>
                  <a:t> </a:t>
                </a:r>
                <a:endParaRPr lang="en-US" sz="1600" i="1" dirty="0"/>
              </a:p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dirty="0"/>
                  <a:t>53 species in 6 genera 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endParaRPr lang="en-US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endParaRPr lang="en-US" dirty="0"/>
              </a:p>
              <a:p>
                <a:pPr algn="ctr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b="1" dirty="0"/>
                  <a:t>Common Species in FL</a:t>
                </a:r>
              </a:p>
              <a:p>
                <a:pPr marL="5143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Red rainbowfish</a:t>
                </a:r>
              </a:p>
              <a:p>
                <a:pPr marL="5143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Australian rainbowfish</a:t>
                </a:r>
              </a:p>
              <a:p>
                <a:pPr marL="5143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Boeseman’s rainbowfish</a:t>
                </a:r>
              </a:p>
              <a:p>
                <a:pPr marL="5143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Neon dwarf rainbowfish</a:t>
                </a:r>
              </a:p>
              <a:p>
                <a:pPr marL="514350" indent="-28575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514350" indent="-28575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spcBef>
                    <a:spcPts val="600"/>
                  </a:spcBef>
                </a:pPr>
                <a:r>
                  <a:rPr lang="en-US" b="1" dirty="0"/>
                  <a:t>Reproduction</a:t>
                </a:r>
                <a:r>
                  <a:rPr lang="en-US" dirty="0"/>
                  <a:t>: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400" dirty="0"/>
                  <a:t>Adhesive eggs/broadcast spawner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b="1" dirty="0"/>
                  <a:t>Feeding</a:t>
                </a:r>
                <a:r>
                  <a:rPr lang="en-US" dirty="0"/>
                  <a:t>: </a:t>
                </a:r>
                <a:r>
                  <a:rPr lang="en-US" sz="1500" dirty="0"/>
                  <a:t>Insects/Crustaceans</a:t>
                </a:r>
              </a:p>
            </p:txBody>
          </p:sp>
          <p:pic>
            <p:nvPicPr>
              <p:cNvPr id="4" name="Picture 3" title="Rainbowfishes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979" r="1655"/>
              <a:stretch/>
            </p:blipFill>
            <p:spPr>
              <a:xfrm>
                <a:off x="3866908" y="2858068"/>
                <a:ext cx="1410184" cy="690322"/>
              </a:xfrm>
              <a:prstGeom prst="rect">
                <a:avLst/>
              </a:prstGeom>
            </p:spPr>
          </p:pic>
        </p:grpSp>
        <p:sp>
          <p:nvSpPr>
            <p:cNvPr id="19" name="TextBox 18"/>
            <p:cNvSpPr txBox="1"/>
            <p:nvPr/>
          </p:nvSpPr>
          <p:spPr>
            <a:xfrm>
              <a:off x="3897923" y="3548390"/>
              <a:ext cx="151813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i="1" dirty="0">
                  <a:solidFill>
                    <a:schemeClr val="bg1"/>
                  </a:solidFill>
                </a:rPr>
                <a:t>banded rainbowfish</a:t>
              </a:r>
            </a:p>
          </p:txBody>
        </p:sp>
      </p:grpSp>
      <p:grpSp>
        <p:nvGrpSpPr>
          <p:cNvPr id="22" name="Group 21" title="Cichlids"/>
          <p:cNvGrpSpPr/>
          <p:nvPr/>
        </p:nvGrpSpPr>
        <p:grpSpPr>
          <a:xfrm>
            <a:off x="6133678" y="76200"/>
            <a:ext cx="2819400" cy="5170646"/>
            <a:chOff x="6096000" y="1524000"/>
            <a:chExt cx="2819400" cy="5017903"/>
          </a:xfrm>
        </p:grpSpPr>
        <p:grpSp>
          <p:nvGrpSpPr>
            <p:cNvPr id="18" name="Group 17"/>
            <p:cNvGrpSpPr/>
            <p:nvPr/>
          </p:nvGrpSpPr>
          <p:grpSpPr>
            <a:xfrm>
              <a:off x="6096000" y="1524000"/>
              <a:ext cx="2819400" cy="5017903"/>
              <a:chOff x="6096000" y="1524000"/>
              <a:chExt cx="2819400" cy="5017903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6096000" y="1524000"/>
                <a:ext cx="2819400" cy="5017903"/>
              </a:xfrm>
              <a:prstGeom prst="rect">
                <a:avLst/>
              </a:prstGeom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Cichlids</a:t>
                </a:r>
              </a:p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b="1" dirty="0"/>
                  <a:t>Family</a:t>
                </a:r>
                <a:r>
                  <a:rPr lang="en-US" dirty="0"/>
                  <a:t>: </a:t>
                </a:r>
                <a:r>
                  <a:rPr lang="en-US" i="1" dirty="0" err="1"/>
                  <a:t>Callichthyidae</a:t>
                </a:r>
                <a:r>
                  <a:rPr lang="en-US" dirty="0"/>
                  <a:t> </a:t>
                </a:r>
                <a:endParaRPr lang="en-US" i="1" dirty="0"/>
              </a:p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dirty="0"/>
                  <a:t>Over 1500 species 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endParaRPr lang="en-US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endParaRPr lang="en-US" dirty="0"/>
              </a:p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b="1" dirty="0"/>
                  <a:t>Common Species in FL</a:t>
                </a:r>
              </a:p>
              <a:p>
                <a:pPr marL="5143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Angelfish</a:t>
                </a:r>
              </a:p>
              <a:p>
                <a:pPr marL="5143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Discus</a:t>
                </a:r>
              </a:p>
              <a:p>
                <a:pPr marL="5143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Oscar</a:t>
                </a:r>
              </a:p>
              <a:p>
                <a:pPr marL="5143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Jewel cichilid</a:t>
                </a:r>
              </a:p>
              <a:p>
                <a:pPr marL="5143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Mbuna cichilid</a:t>
                </a:r>
              </a:p>
              <a:p>
                <a:pPr marL="5143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Kribs cichilid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b="1" dirty="0"/>
                  <a:t>Reproduction</a:t>
                </a:r>
                <a:r>
                  <a:rPr lang="en-US" dirty="0"/>
                  <a:t>: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400" dirty="0"/>
                  <a:t>Parental care/mouth brooders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b="1" dirty="0"/>
                  <a:t>Feeding</a:t>
                </a:r>
                <a:r>
                  <a:rPr lang="en-US" dirty="0"/>
                  <a:t>: Very diverse</a:t>
                </a:r>
              </a:p>
            </p:txBody>
          </p:sp>
          <p:pic>
            <p:nvPicPr>
              <p:cNvPr id="5" name="Picture 4" title="Cichlids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29"/>
              <a:stretch/>
            </p:blipFill>
            <p:spPr>
              <a:xfrm>
                <a:off x="6705358" y="2781098"/>
                <a:ext cx="1638300" cy="672042"/>
              </a:xfrm>
              <a:prstGeom prst="rect">
                <a:avLst/>
              </a:prstGeom>
            </p:spPr>
          </p:pic>
        </p:grpSp>
        <p:sp>
          <p:nvSpPr>
            <p:cNvPr id="20" name="TextBox 19"/>
            <p:cNvSpPr txBox="1"/>
            <p:nvPr/>
          </p:nvSpPr>
          <p:spPr>
            <a:xfrm>
              <a:off x="7018950" y="3448705"/>
              <a:ext cx="151813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i="1" dirty="0">
                  <a:solidFill>
                    <a:schemeClr val="bg1"/>
                  </a:solidFill>
                </a:rPr>
                <a:t>zebra cichilid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786562" y="6598943"/>
            <a:ext cx="42576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/>
              <a:t>Photos from: UF/IFAS Circular 54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86562" y="5753745"/>
            <a:ext cx="5867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Photo credit: </a:t>
            </a:r>
            <a:r>
              <a:rPr lang="en-US" sz="700" i="1" dirty="0"/>
              <a:t>UF-IFAS Publication Circular #54</a:t>
            </a:r>
            <a:endParaRPr lang="en-US" sz="700" dirty="0"/>
          </a:p>
        </p:txBody>
      </p:sp>
      <p:pic>
        <p:nvPicPr>
          <p:cNvPr id="26" name="Picture 25" descr="Florida Department of Agriculture and Consumer Services Banner">
            <a:extLst>
              <a:ext uri="{FF2B5EF4-FFF2-40B4-BE49-F238E27FC236}">
                <a16:creationId xmlns:a16="http://schemas.microsoft.com/office/drawing/2014/main" id="{8E8E521C-67BE-49A2-93C7-BFB06850FF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889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9839"/>
            <a:ext cx="8229600" cy="1143000"/>
          </a:xfrm>
        </p:spPr>
        <p:txBody>
          <a:bodyPr/>
          <a:lstStyle/>
          <a:p>
            <a:pPr algn="ctr"/>
            <a:r>
              <a:rPr lang="en-US" dirty="0">
                <a:latin typeface="+mn-lt"/>
              </a:rPr>
              <a:t>Types of Ornamentals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839"/>
            <a:ext cx="8229600" cy="438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Ornamental fish are often divided by culture methods</a:t>
            </a:r>
          </a:p>
          <a:p>
            <a:pPr marL="0" indent="0" algn="ctr">
              <a:buNone/>
            </a:pPr>
            <a:r>
              <a:rPr lang="en-US" i="1" dirty="0"/>
              <a:t>3 main groups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grpSp>
        <p:nvGrpSpPr>
          <p:cNvPr id="20" name="Group 19" title="Aquarium with 2 cichilids"/>
          <p:cNvGrpSpPr/>
          <p:nvPr/>
        </p:nvGrpSpPr>
        <p:grpSpPr>
          <a:xfrm>
            <a:off x="-77842" y="2265151"/>
            <a:ext cx="3583042" cy="3410666"/>
            <a:chOff x="-76200" y="3223680"/>
            <a:chExt cx="3583042" cy="3410666"/>
          </a:xfrm>
        </p:grpSpPr>
        <p:pic>
          <p:nvPicPr>
            <p:cNvPr id="6" name="Picture 13" descr="P3160009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44" b="7933"/>
            <a:stretch/>
          </p:blipFill>
          <p:spPr bwMode="auto">
            <a:xfrm>
              <a:off x="0" y="4038600"/>
              <a:ext cx="3286565" cy="25957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-76200" y="3448735"/>
              <a:ext cx="28956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 algn="ctr"/>
              <a:r>
                <a:rPr lang="en-US" dirty="0"/>
                <a:t>Freshwater Egglayer e.g. </a:t>
              </a:r>
              <a:r>
                <a:rPr lang="en-US" i="1" dirty="0"/>
                <a:t>Cichilids</a:t>
              </a:r>
            </a:p>
          </p:txBody>
        </p:sp>
        <p:cxnSp>
          <p:nvCxnSpPr>
            <p:cNvPr id="12" name="Straight Arrow Connector 11"/>
            <p:cNvCxnSpPr>
              <a:cxnSpLocks/>
            </p:cNvCxnSpPr>
            <p:nvPr/>
          </p:nvCxnSpPr>
          <p:spPr>
            <a:xfrm flipH="1">
              <a:off x="2627545" y="3223680"/>
              <a:ext cx="879297" cy="3921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 title="Aquarium with swordtails"/>
          <p:cNvGrpSpPr/>
          <p:nvPr/>
        </p:nvGrpSpPr>
        <p:grpSpPr>
          <a:xfrm>
            <a:off x="3103786" y="2414209"/>
            <a:ext cx="3068414" cy="3910841"/>
            <a:chOff x="3103786" y="2931023"/>
            <a:chExt cx="3068414" cy="3910841"/>
          </a:xfrm>
        </p:grpSpPr>
        <p:pic>
          <p:nvPicPr>
            <p:cNvPr id="7" name="Picture 15" descr="P3160016x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328"/>
            <a:stretch/>
          </p:blipFill>
          <p:spPr bwMode="auto">
            <a:xfrm>
              <a:off x="3286565" y="4022464"/>
              <a:ext cx="2885635" cy="2819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3103786" y="3454114"/>
              <a:ext cx="293642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 algn="ctr"/>
              <a:r>
                <a:rPr lang="en-US" dirty="0"/>
                <a:t>Freshwater Livebearers</a:t>
              </a:r>
            </a:p>
            <a:p>
              <a:pPr lvl="1" algn="ctr"/>
              <a:r>
                <a:rPr lang="en-US" dirty="0"/>
                <a:t>e.g. Swordtails</a:t>
              </a:r>
            </a:p>
          </p:txBody>
        </p:sp>
        <p:cxnSp>
          <p:nvCxnSpPr>
            <p:cNvPr id="15" name="Straight Arrow Connector 14"/>
            <p:cNvCxnSpPr>
              <a:cxnSpLocks/>
            </p:cNvCxnSpPr>
            <p:nvPr/>
          </p:nvCxnSpPr>
          <p:spPr>
            <a:xfrm>
              <a:off x="4644203" y="2931023"/>
              <a:ext cx="3997" cy="57417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 title="Aquarium with clownfish"/>
          <p:cNvGrpSpPr/>
          <p:nvPr/>
        </p:nvGrpSpPr>
        <p:grpSpPr>
          <a:xfrm>
            <a:off x="5597880" y="2236369"/>
            <a:ext cx="3564408" cy="3467140"/>
            <a:chOff x="5596031" y="3393550"/>
            <a:chExt cx="3564408" cy="3467140"/>
          </a:xfrm>
        </p:grpSpPr>
        <p:sp>
          <p:nvSpPr>
            <p:cNvPr id="10" name="Rectangle 9"/>
            <p:cNvSpPr/>
            <p:nvPr/>
          </p:nvSpPr>
          <p:spPr>
            <a:xfrm>
              <a:off x="6380157" y="3653132"/>
              <a:ext cx="214744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1"/>
              <a:r>
                <a:rPr lang="en-US" dirty="0"/>
                <a:t>Marine Species</a:t>
              </a:r>
            </a:p>
            <a:p>
              <a:pPr lvl="1"/>
              <a:r>
                <a:rPr lang="en-US" dirty="0"/>
                <a:t>e.g. clownfish</a:t>
              </a:r>
            </a:p>
          </p:txBody>
        </p:sp>
        <p:cxnSp>
          <p:nvCxnSpPr>
            <p:cNvPr id="14" name="Straight Arrow Connector 13"/>
            <p:cNvCxnSpPr>
              <a:cxnSpLocks/>
            </p:cNvCxnSpPr>
            <p:nvPr/>
          </p:nvCxnSpPr>
          <p:spPr>
            <a:xfrm>
              <a:off x="5596031" y="3393550"/>
              <a:ext cx="1336320" cy="44611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18" title="Clownfish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86" r="9980"/>
            <a:stretch/>
          </p:blipFill>
          <p:spPr>
            <a:xfrm>
              <a:off x="6172200" y="4237618"/>
              <a:ext cx="2988239" cy="2623072"/>
            </a:xfrm>
            <a:prstGeom prst="rect">
              <a:avLst/>
            </a:prstGeom>
          </p:spPr>
        </p:pic>
      </p:grpSp>
      <p:pic>
        <p:nvPicPr>
          <p:cNvPr id="17" name="Picture 16" descr="Florida Department of Agriculture and Consumer Services Banner">
            <a:extLst>
              <a:ext uri="{FF2B5EF4-FFF2-40B4-BE49-F238E27FC236}">
                <a16:creationId xmlns:a16="http://schemas.microsoft.com/office/drawing/2014/main" id="{210C5681-3CD4-4EB1-B6FA-F77513DAAD9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31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458" y="372337"/>
            <a:ext cx="7470129" cy="1076938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+mn-lt"/>
              </a:rPr>
              <a:t>Ornamental Production in Florida  </a:t>
            </a:r>
            <a:br>
              <a:rPr lang="en-US" sz="3200" dirty="0">
                <a:latin typeface="+mn-lt"/>
              </a:rPr>
            </a:br>
            <a:r>
              <a:rPr lang="en-US" sz="1600" i="1" dirty="0">
                <a:latin typeface="+mn-lt"/>
              </a:rPr>
              <a:t>(2013 Aquaculture Census)</a:t>
            </a:r>
            <a:endParaRPr lang="en-US" sz="3200" i="1" dirty="0">
              <a:latin typeface="+mn-lt"/>
            </a:endParaRPr>
          </a:p>
        </p:txBody>
      </p:sp>
      <p:graphicFrame>
        <p:nvGraphicFramePr>
          <p:cNvPr id="34" name="Chart 33" descr="73 million live bearers sold in 2013. &#10;62 millino egg layers sold in 2013. &#10;346,000 marine sold in 2013. &#10;660,000 koi sold in 2013. " title="Pie chart showing number of fish sold by type. ">
            <a:extLst>
              <a:ext uri="{FF2B5EF4-FFF2-40B4-BE49-F238E27FC236}">
                <a16:creationId xmlns:a16="http://schemas.microsoft.com/office/drawing/2014/main" id="{3DBEA6AC-864B-416F-A547-F9A6F6ABC0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7258698"/>
              </p:ext>
            </p:extLst>
          </p:nvPr>
        </p:nvGraphicFramePr>
        <p:xfrm>
          <a:off x="1201824" y="3020658"/>
          <a:ext cx="4011736" cy="3446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5" name="Chart 34" descr="Egg layer sales in 2013 equal 15 million. &#10;Live bearer sales in 2013 equal 2.5 million. &#10;Marine species sales in 2013 equals 6.4 million. " title="Pie chart showing ornamental sales by type. ">
            <a:extLst>
              <a:ext uri="{FF2B5EF4-FFF2-40B4-BE49-F238E27FC236}">
                <a16:creationId xmlns:a16="http://schemas.microsoft.com/office/drawing/2014/main" id="{92E48FDF-85F3-4BDF-B5C1-9741021046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8519557"/>
              </p:ext>
            </p:extLst>
          </p:nvPr>
        </p:nvGraphicFramePr>
        <p:xfrm>
          <a:off x="5127062" y="3105949"/>
          <a:ext cx="3940738" cy="3382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6" name="Chart 35" descr="Marine sold for an average of $9.77 each. &#10;Live bearers sold for an average of $0.04. " title="Bar graph showing price per fish by type. ">
            <a:extLst>
              <a:ext uri="{FF2B5EF4-FFF2-40B4-BE49-F238E27FC236}">
                <a16:creationId xmlns:a16="http://schemas.microsoft.com/office/drawing/2014/main" id="{CCAB6A50-AA59-4F62-A3D0-F98AF32F7E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0229230"/>
              </p:ext>
            </p:extLst>
          </p:nvPr>
        </p:nvGraphicFramePr>
        <p:xfrm>
          <a:off x="3586371" y="1501702"/>
          <a:ext cx="2801298" cy="1974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39" name="Group 38" title="Boxes highlight top values by type. "/>
          <p:cNvGrpSpPr/>
          <p:nvPr/>
        </p:nvGrpSpPr>
        <p:grpSpPr>
          <a:xfrm>
            <a:off x="3069171" y="1723522"/>
            <a:ext cx="5770030" cy="4326359"/>
            <a:chOff x="2599899" y="1823249"/>
            <a:chExt cx="6356656" cy="4591750"/>
          </a:xfrm>
        </p:grpSpPr>
        <p:grpSp>
          <p:nvGrpSpPr>
            <p:cNvPr id="17" name="Group 16"/>
            <p:cNvGrpSpPr/>
            <p:nvPr/>
          </p:nvGrpSpPr>
          <p:grpSpPr>
            <a:xfrm>
              <a:off x="5520528" y="1823249"/>
              <a:ext cx="3436027" cy="4363301"/>
              <a:chOff x="5520528" y="1823249"/>
              <a:chExt cx="3436027" cy="4363301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5520528" y="1823249"/>
                <a:ext cx="565209" cy="1752601"/>
              </a:xfrm>
              <a:prstGeom prst="rect">
                <a:avLst/>
              </a:prstGeom>
              <a:noFill/>
              <a:ln w="22225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13" name="Arrow: Right 12"/>
              <p:cNvSpPr/>
              <p:nvPr/>
            </p:nvSpPr>
            <p:spPr>
              <a:xfrm>
                <a:off x="6019800" y="2286000"/>
                <a:ext cx="609600" cy="198119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 descr="Marine fish only represent 0.4% of the industry by volume, yet represent 25% of total value! &#10;"/>
              <p:cNvSpPr txBox="1"/>
              <p:nvPr/>
            </p:nvSpPr>
            <p:spPr>
              <a:xfrm>
                <a:off x="6649169" y="1831674"/>
                <a:ext cx="230738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Marine fish only represent 0.4% of the industry by volume, yet represent 25% of total value! 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755717" y="5940501"/>
                <a:ext cx="972627" cy="246049"/>
              </a:xfrm>
              <a:prstGeom prst="rect">
                <a:avLst/>
              </a:prstGeom>
              <a:noFill/>
              <a:ln w="22225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2599899" y="6100674"/>
              <a:ext cx="648253" cy="314325"/>
            </a:xfrm>
            <a:prstGeom prst="rect">
              <a:avLst/>
            </a:prstGeom>
            <a:noFill/>
            <a:ln w="2222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45" name="Group 44" title="Marine value per fish versus live bearers. "/>
          <p:cNvGrpSpPr/>
          <p:nvPr/>
        </p:nvGrpSpPr>
        <p:grpSpPr>
          <a:xfrm>
            <a:off x="685801" y="1576816"/>
            <a:ext cx="8153400" cy="2490392"/>
            <a:chOff x="152400" y="1800761"/>
            <a:chExt cx="8982339" cy="2643159"/>
          </a:xfrm>
        </p:grpSpPr>
        <p:sp>
          <p:nvSpPr>
            <p:cNvPr id="40" name="TextBox 39" descr="In contrast, live bearers represent 54% of the industry by volume, but only 10% of total value. &#10;" title="live bearers have low value"/>
            <p:cNvSpPr txBox="1"/>
            <p:nvPr/>
          </p:nvSpPr>
          <p:spPr>
            <a:xfrm>
              <a:off x="152400" y="1800761"/>
              <a:ext cx="230738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In contrast, live bearers represent 54% of the industry by volume, but only 10% of total value. </a:t>
              </a:r>
            </a:p>
          </p:txBody>
        </p:sp>
        <p:sp>
          <p:nvSpPr>
            <p:cNvPr id="41" name="Arrow: Right 40"/>
            <p:cNvSpPr/>
            <p:nvPr/>
          </p:nvSpPr>
          <p:spPr>
            <a:xfrm rot="10800000">
              <a:off x="2251075" y="2363419"/>
              <a:ext cx="1175258" cy="19002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587995" y="2983684"/>
              <a:ext cx="457200" cy="795787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978395" y="4134807"/>
              <a:ext cx="838200" cy="309113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296539" y="4134807"/>
              <a:ext cx="838200" cy="309113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pic>
        <p:nvPicPr>
          <p:cNvPr id="20" name="Picture 19" descr="Florida Department of Agriculture and Consumer Services Banner">
            <a:extLst>
              <a:ext uri="{FF2B5EF4-FFF2-40B4-BE49-F238E27FC236}">
                <a16:creationId xmlns:a16="http://schemas.microsoft.com/office/drawing/2014/main" id="{C398A252-2E05-4806-AB68-3706842056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38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4" grpId="0">
        <p:bldAsOne/>
      </p:bldGraphic>
      <p:bldGraphic spid="35" grpId="0">
        <p:bldAsOne/>
      </p:bldGraphic>
      <p:bldGraphic spid="36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9611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+mn-lt"/>
              </a:rPr>
              <a:t>Livebearer Culture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31786"/>
            <a:ext cx="3962400" cy="4389120"/>
          </a:xfrm>
        </p:spPr>
        <p:txBody>
          <a:bodyPr>
            <a:normAutofit/>
          </a:bodyPr>
          <a:lstStyle/>
          <a:p>
            <a:r>
              <a:rPr lang="en-US" sz="2000" dirty="0"/>
              <a:t>Typical livebearer farm has     50-300+ small (~1/10</a:t>
            </a:r>
            <a:r>
              <a:rPr lang="en-US" sz="2000" baseline="30000" dirty="0"/>
              <a:t>th</a:t>
            </a:r>
            <a:r>
              <a:rPr lang="en-US" sz="2000" dirty="0"/>
              <a:t> acre) earthen ponds</a:t>
            </a:r>
          </a:p>
          <a:p>
            <a:pPr lvl="1"/>
            <a:r>
              <a:rPr lang="en-US" sz="2000" dirty="0"/>
              <a:t>Spawning occurs naturally in ponds</a:t>
            </a:r>
          </a:p>
          <a:p>
            <a:pPr lvl="1"/>
            <a:r>
              <a:rPr lang="en-US" sz="2000" dirty="0"/>
              <a:t>Natural pond productivity feeds fish </a:t>
            </a:r>
            <a:r>
              <a:rPr lang="en-US" sz="1600" dirty="0"/>
              <a:t>(fertilizer often added)</a:t>
            </a:r>
          </a:p>
          <a:p>
            <a:pPr lvl="1"/>
            <a:r>
              <a:rPr lang="en-US" sz="2000" dirty="0"/>
              <a:t>Supplemental feeding rates vary</a:t>
            </a:r>
          </a:p>
          <a:p>
            <a:pPr lvl="2"/>
            <a:r>
              <a:rPr lang="en-US" sz="1800" dirty="0"/>
              <a:t>Depends on species, time of year and pond conditions</a:t>
            </a:r>
          </a:p>
          <a:p>
            <a:pPr lvl="1"/>
            <a:endParaRPr lang="en-US" dirty="0"/>
          </a:p>
        </p:txBody>
      </p:sp>
      <p:pic>
        <p:nvPicPr>
          <p:cNvPr id="6" name="Picture 4" descr="bigfarm" title="Aerial photograph of ornamental farm.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566" y="2667000"/>
            <a:ext cx="4636434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 title="Ornamental fish pond"/>
          <p:cNvGrpSpPr/>
          <p:nvPr/>
        </p:nvGrpSpPr>
        <p:grpSpPr>
          <a:xfrm>
            <a:off x="6101406" y="1550786"/>
            <a:ext cx="3052119" cy="3200400"/>
            <a:chOff x="6101406" y="1931786"/>
            <a:chExt cx="3052119" cy="3200400"/>
          </a:xfrm>
        </p:grpSpPr>
        <p:pic>
          <p:nvPicPr>
            <p:cNvPr id="8" name="Picture 2" descr="Full production pond CRB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4" t="14444" r="1665" b="3334"/>
            <a:stretch/>
          </p:blipFill>
          <p:spPr bwMode="auto">
            <a:xfrm>
              <a:off x="6101406" y="1931786"/>
              <a:ext cx="3052119" cy="198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Arrow: Up 3"/>
            <p:cNvSpPr/>
            <p:nvPr/>
          </p:nvSpPr>
          <p:spPr>
            <a:xfrm>
              <a:off x="7103590" y="3912986"/>
              <a:ext cx="533400" cy="1219200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 descr="Florida Department of Agriculture and Consumer Services Banner">
            <a:extLst>
              <a:ext uri="{FF2B5EF4-FFF2-40B4-BE49-F238E27FC236}">
                <a16:creationId xmlns:a16="http://schemas.microsoft.com/office/drawing/2014/main" id="{9E88A4C1-557E-4249-84E1-70AA6B6709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986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9611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+mn-lt"/>
              </a:rPr>
              <a:t>Livebearer Culture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0177" y="1367450"/>
            <a:ext cx="84582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Supplemental aeration decreases stress and improves pond productivity.</a:t>
            </a:r>
            <a:endParaRPr lang="en-US" dirty="0"/>
          </a:p>
        </p:txBody>
      </p:sp>
      <p:pic>
        <p:nvPicPr>
          <p:cNvPr id="9" name="Picture 2" descr="Culture pond 2 with aeration CR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620" y="1805329"/>
            <a:ext cx="6911196" cy="3801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6" title="Arrow showing aerator location. "/>
          <p:cNvSpPr>
            <a:spLocks noChangeArrowheads="1"/>
          </p:cNvSpPr>
          <p:nvPr/>
        </p:nvSpPr>
        <p:spPr bwMode="auto">
          <a:xfrm rot="10800000">
            <a:off x="2667000" y="3801690"/>
            <a:ext cx="942436" cy="249382"/>
          </a:xfrm>
          <a:prstGeom prst="leftArrow">
            <a:avLst>
              <a:gd name="adj1" fmla="val 50000"/>
              <a:gd name="adj2" fmla="val 93750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1" name="AutoShape 6" title="Arrow showing aerator location. "/>
          <p:cNvSpPr>
            <a:spLocks noChangeArrowheads="1"/>
          </p:cNvSpPr>
          <p:nvPr/>
        </p:nvSpPr>
        <p:spPr bwMode="auto">
          <a:xfrm>
            <a:off x="4546519" y="3601470"/>
            <a:ext cx="942436" cy="249382"/>
          </a:xfrm>
          <a:prstGeom prst="leftArrow">
            <a:avLst>
              <a:gd name="adj1" fmla="val 50000"/>
              <a:gd name="adj2" fmla="val 93750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2" name="AutoShape 6" title="Arrow showing aerator location. "/>
          <p:cNvSpPr>
            <a:spLocks noChangeArrowheads="1"/>
          </p:cNvSpPr>
          <p:nvPr/>
        </p:nvSpPr>
        <p:spPr bwMode="auto">
          <a:xfrm>
            <a:off x="3048000" y="4468097"/>
            <a:ext cx="942436" cy="249382"/>
          </a:xfrm>
          <a:prstGeom prst="leftArrow">
            <a:avLst>
              <a:gd name="adj1" fmla="val 50000"/>
              <a:gd name="adj2" fmla="val 93750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3" name="Picture 12" descr="Florida Department of Agriculture and Consumer Services Banner">
            <a:extLst>
              <a:ext uri="{FF2B5EF4-FFF2-40B4-BE49-F238E27FC236}">
                <a16:creationId xmlns:a16="http://schemas.microsoft.com/office/drawing/2014/main" id="{5DB66EFA-033C-4051-95FB-C03F836197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62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9611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+mn-lt"/>
              </a:rPr>
              <a:t>Livebearer Culture Techniques</a:t>
            </a:r>
          </a:p>
        </p:txBody>
      </p:sp>
      <p:pic>
        <p:nvPicPr>
          <p:cNvPr id="13" name="Picture 4" descr="Ibis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4516"/>
            <a:ext cx="5311588" cy="3808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utoShape 6"/>
          <p:cNvSpPr>
            <a:spLocks noChangeArrowheads="1"/>
          </p:cNvSpPr>
          <p:nvPr/>
        </p:nvSpPr>
        <p:spPr bwMode="auto">
          <a:xfrm flipH="1">
            <a:off x="1733986" y="1816305"/>
            <a:ext cx="933450" cy="457200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>
                <a:latin typeface="Comic Sans MS" panose="030F0702030302020204" pitchFamily="66" charset="0"/>
              </a:rPr>
              <a:t>Mine!</a:t>
            </a:r>
          </a:p>
        </p:txBody>
      </p:sp>
      <p:sp>
        <p:nvSpPr>
          <p:cNvPr id="15" name="AutoShape 7"/>
          <p:cNvSpPr>
            <a:spLocks noChangeArrowheads="1"/>
          </p:cNvSpPr>
          <p:nvPr/>
        </p:nvSpPr>
        <p:spPr bwMode="auto">
          <a:xfrm rot="20510252" flipH="1">
            <a:off x="31076" y="2865941"/>
            <a:ext cx="900113" cy="359151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>
                <a:latin typeface="Comic Sans MS" panose="030F0702030302020204" pitchFamily="66" charset="0"/>
              </a:rPr>
              <a:t>Mine!</a:t>
            </a:r>
          </a:p>
        </p:txBody>
      </p:sp>
      <p:sp>
        <p:nvSpPr>
          <p:cNvPr id="16" name="AutoShape 8"/>
          <p:cNvSpPr>
            <a:spLocks noChangeArrowheads="1"/>
          </p:cNvSpPr>
          <p:nvPr/>
        </p:nvSpPr>
        <p:spPr bwMode="auto">
          <a:xfrm rot="781852" flipH="1">
            <a:off x="1140051" y="2690131"/>
            <a:ext cx="933450" cy="457200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400" dirty="0">
                <a:latin typeface="Comic Sans MS" panose="030F0702030302020204" pitchFamily="66" charset="0"/>
              </a:rPr>
              <a:t>Mine!</a:t>
            </a:r>
          </a:p>
        </p:txBody>
      </p:sp>
      <p:sp>
        <p:nvSpPr>
          <p:cNvPr id="17" name="AutoShape 9"/>
          <p:cNvSpPr>
            <a:spLocks noChangeArrowheads="1"/>
          </p:cNvSpPr>
          <p:nvPr/>
        </p:nvSpPr>
        <p:spPr bwMode="auto">
          <a:xfrm rot="20697538" flipH="1">
            <a:off x="2066590" y="2934814"/>
            <a:ext cx="793367" cy="366384"/>
          </a:xfrm>
          <a:prstGeom prst="wedgeEllipseCallout">
            <a:avLst>
              <a:gd name="adj1" fmla="val -43750"/>
              <a:gd name="adj2" fmla="val 70000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200" dirty="0">
                <a:latin typeface="Comic Sans MS" panose="030F0702030302020204" pitchFamily="66" charset="0"/>
              </a:rPr>
              <a:t>Mine!</a:t>
            </a:r>
            <a:endParaRPr lang="en-US" altLang="en-US" sz="1400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048" y="6056519"/>
            <a:ext cx="3875334" cy="640080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000" dirty="0"/>
              <a:t>Some ponds are covered with nets to protect fish from bird predation. </a:t>
            </a:r>
          </a:p>
        </p:txBody>
      </p:sp>
      <p:pic>
        <p:nvPicPr>
          <p:cNvPr id="8" name="Picture 4" descr="Feed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719" y="1328206"/>
            <a:ext cx="3902569" cy="4366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65800" y="4737720"/>
            <a:ext cx="3369169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Some ponds are covered with plastic during the winter to keep water temperatures warm.</a:t>
            </a:r>
          </a:p>
        </p:txBody>
      </p:sp>
      <p:pic>
        <p:nvPicPr>
          <p:cNvPr id="18" name="Picture 2" descr="Bird netting fram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0" b="9613"/>
          <a:stretch/>
        </p:blipFill>
        <p:spPr bwMode="auto">
          <a:xfrm>
            <a:off x="4434" y="1395136"/>
            <a:ext cx="5410200" cy="4243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 title="Metal frame and net over pond. "/>
          <p:cNvGrpSpPr/>
          <p:nvPr/>
        </p:nvGrpSpPr>
        <p:grpSpPr>
          <a:xfrm>
            <a:off x="521257" y="1790494"/>
            <a:ext cx="4343400" cy="1896474"/>
            <a:chOff x="533400" y="1828800"/>
            <a:chExt cx="4343400" cy="1896474"/>
          </a:xfrm>
        </p:grpSpPr>
        <p:sp>
          <p:nvSpPr>
            <p:cNvPr id="5" name="TextBox 4" descr="This metal frame with netting protects fish from birds and provides a frame for winter cover. &#10;" title="Metal frame and net over pond"/>
            <p:cNvSpPr txBox="1"/>
            <p:nvPr/>
          </p:nvSpPr>
          <p:spPr>
            <a:xfrm>
              <a:off x="533400" y="1828800"/>
              <a:ext cx="4343400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This metal frame with netting protects fish from birds and provides a frame for winter cover. </a:t>
              </a:r>
            </a:p>
          </p:txBody>
        </p:sp>
        <p:sp>
          <p:nvSpPr>
            <p:cNvPr id="6" name="Arrow: Up 5"/>
            <p:cNvSpPr/>
            <p:nvPr/>
          </p:nvSpPr>
          <p:spPr>
            <a:xfrm rot="10531469">
              <a:off x="2592830" y="2717245"/>
              <a:ext cx="388509" cy="1008029"/>
            </a:xfrm>
            <a:prstGeom prst="up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" name="Picture 19" descr="Florida Department of Agriculture and Consumer Services Banner">
            <a:extLst>
              <a:ext uri="{FF2B5EF4-FFF2-40B4-BE49-F238E27FC236}">
                <a16:creationId xmlns:a16="http://schemas.microsoft.com/office/drawing/2014/main" id="{BEB197C1-CF6E-4813-8200-4FDF6C77BA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28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9611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+mn-lt"/>
              </a:rPr>
              <a:t>Livebearer Culture Techniques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911923" y="1429512"/>
            <a:ext cx="8229600" cy="438912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Harvest involves trapping or seine netting ponds.</a:t>
            </a:r>
          </a:p>
        </p:txBody>
      </p:sp>
      <p:grpSp>
        <p:nvGrpSpPr>
          <p:cNvPr id="30" name="Group 29" title="Seining a small ornamental pond by hand. "/>
          <p:cNvGrpSpPr/>
          <p:nvPr/>
        </p:nvGrpSpPr>
        <p:grpSpPr>
          <a:xfrm>
            <a:off x="1828800" y="2133600"/>
            <a:ext cx="6465795" cy="2894597"/>
            <a:chOff x="9525" y="2566416"/>
            <a:chExt cx="6465795" cy="2894597"/>
          </a:xfrm>
        </p:grpSpPr>
        <p:pic>
          <p:nvPicPr>
            <p:cNvPr id="23" name="Picture 2" descr="Clear Plastic Fish Trap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833" t="12222" r="8333" b="16681"/>
            <a:stretch/>
          </p:blipFill>
          <p:spPr bwMode="auto">
            <a:xfrm>
              <a:off x="9525" y="2566416"/>
              <a:ext cx="4116602" cy="2894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AutoShape 4"/>
            <p:cNvSpPr>
              <a:spLocks noChangeArrowheads="1"/>
            </p:cNvSpPr>
            <p:nvPr/>
          </p:nvSpPr>
          <p:spPr bwMode="auto">
            <a:xfrm>
              <a:off x="3946104" y="3681984"/>
              <a:ext cx="778295" cy="301792"/>
            </a:xfrm>
            <a:prstGeom prst="leftArrow">
              <a:avLst>
                <a:gd name="adj1" fmla="val 50000"/>
                <a:gd name="adj2" fmla="val 53571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672531" y="3418048"/>
              <a:ext cx="18027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Fish enter trap through funnel entrance</a:t>
              </a:r>
            </a:p>
          </p:txBody>
        </p:sp>
      </p:grpSp>
      <p:grpSp>
        <p:nvGrpSpPr>
          <p:cNvPr id="29" name="Group 28" title="Fish trap door view. "/>
          <p:cNvGrpSpPr/>
          <p:nvPr/>
        </p:nvGrpSpPr>
        <p:grpSpPr>
          <a:xfrm>
            <a:off x="2401911" y="3758185"/>
            <a:ext cx="6001555" cy="2667000"/>
            <a:chOff x="582636" y="4191001"/>
            <a:chExt cx="6001555" cy="2667000"/>
          </a:xfrm>
        </p:grpSpPr>
        <p:pic>
          <p:nvPicPr>
            <p:cNvPr id="24" name="Picture 2" descr="Sliding door on fish trap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33" r="14166" b="6666"/>
            <a:stretch/>
          </p:blipFill>
          <p:spPr bwMode="auto">
            <a:xfrm>
              <a:off x="582636" y="4191001"/>
              <a:ext cx="2857500" cy="266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AutoShape 4"/>
            <p:cNvSpPr>
              <a:spLocks noChangeArrowheads="1"/>
            </p:cNvSpPr>
            <p:nvPr/>
          </p:nvSpPr>
          <p:spPr bwMode="auto">
            <a:xfrm>
              <a:off x="2209800" y="5265279"/>
              <a:ext cx="2489438" cy="301792"/>
            </a:xfrm>
            <a:prstGeom prst="leftArrow">
              <a:avLst>
                <a:gd name="adj1" fmla="val 50000"/>
                <a:gd name="adj2" fmla="val 53571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631566" y="5117725"/>
              <a:ext cx="19526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They are removed through a trap door.</a:t>
              </a:r>
            </a:p>
          </p:txBody>
        </p:sp>
      </p:grpSp>
      <p:grpSp>
        <p:nvGrpSpPr>
          <p:cNvPr id="34" name="Group 33" title="Seining an ornamental fish pond. "/>
          <p:cNvGrpSpPr/>
          <p:nvPr/>
        </p:nvGrpSpPr>
        <p:grpSpPr>
          <a:xfrm>
            <a:off x="3919408" y="1989764"/>
            <a:ext cx="5222115" cy="4467851"/>
            <a:chOff x="3921885" y="2285014"/>
            <a:chExt cx="5222115" cy="4603280"/>
          </a:xfrm>
        </p:grpSpPr>
        <p:pic>
          <p:nvPicPr>
            <p:cNvPr id="31" name="Picture 14" descr="8664551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1885" y="2285014"/>
              <a:ext cx="5222115" cy="345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8" descr="802338542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6403" y="4810893"/>
              <a:ext cx="3087597" cy="2058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4065989" y="5687965"/>
              <a:ext cx="2110299" cy="120032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Some ponds are harvested all at once with a seine net. </a:t>
              </a:r>
            </a:p>
          </p:txBody>
        </p:sp>
      </p:grpSp>
      <p:pic>
        <p:nvPicPr>
          <p:cNvPr id="17" name="Picture 16" descr="Florida Department of Agriculture and Consumer Services Banner">
            <a:extLst>
              <a:ext uri="{FF2B5EF4-FFF2-40B4-BE49-F238E27FC236}">
                <a16:creationId xmlns:a16="http://schemas.microsoft.com/office/drawing/2014/main" id="{715612AB-88B6-42D0-A79D-0A30CB162D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Florida Department of Agriculture and Consumer Services Banner">
            <a:extLst>
              <a:ext uri="{FF2B5EF4-FFF2-40B4-BE49-F238E27FC236}">
                <a16:creationId xmlns:a16="http://schemas.microsoft.com/office/drawing/2014/main" id="{5C71AE46-BC0D-43ED-A1D1-489B821AE7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5488"/>
            <a:ext cx="8229600" cy="89611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+mn-lt"/>
              </a:rPr>
              <a:t>Livebearer Culture Techniques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967684"/>
            <a:ext cx="3813930" cy="114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Fish are “graded” or sorted by size as they grow to a    marketable size. </a:t>
            </a:r>
          </a:p>
        </p:txBody>
      </p:sp>
      <p:pic>
        <p:nvPicPr>
          <p:cNvPr id="16" name="Picture 4" descr="IMG_040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6" t="4445" r="15833"/>
          <a:stretch/>
        </p:blipFill>
        <p:spPr bwMode="auto">
          <a:xfrm>
            <a:off x="4419600" y="1902690"/>
            <a:ext cx="3813930" cy="4049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" y="3125707"/>
            <a:ext cx="42672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When ready to be sold, fish are sorted, packed and shipped. </a:t>
            </a:r>
          </a:p>
          <a:p>
            <a:endParaRPr lang="en-US" dirty="0"/>
          </a:p>
        </p:txBody>
      </p:sp>
      <p:pic>
        <p:nvPicPr>
          <p:cNvPr id="9" name="Picture 8" title="Blackwater creek koi farm transport truck. 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97" t="9762" r="18153" b="14800"/>
          <a:stretch/>
        </p:blipFill>
        <p:spPr>
          <a:xfrm>
            <a:off x="4380256" y="1465512"/>
            <a:ext cx="4374443" cy="2608807"/>
          </a:xfrm>
          <a:prstGeom prst="rect">
            <a:avLst/>
          </a:prstGeom>
        </p:spPr>
      </p:pic>
      <p:grpSp>
        <p:nvGrpSpPr>
          <p:cNvPr id="5" name="Group 4" title="Commercial fish grader. "/>
          <p:cNvGrpSpPr/>
          <p:nvPr/>
        </p:nvGrpSpPr>
        <p:grpSpPr>
          <a:xfrm>
            <a:off x="4492629" y="4076324"/>
            <a:ext cx="4268973" cy="2747698"/>
            <a:chOff x="4532268" y="3952518"/>
            <a:chExt cx="4662488" cy="3370262"/>
          </a:xfrm>
        </p:grpSpPr>
        <p:pic>
          <p:nvPicPr>
            <p:cNvPr id="18" name="Picture 9" descr="Fish grader" title="Fish grader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13" r="3780" b="5026"/>
            <a:stretch>
              <a:fillRect/>
            </a:stretch>
          </p:blipFill>
          <p:spPr bwMode="auto">
            <a:xfrm>
              <a:off x="4532268" y="3952518"/>
              <a:ext cx="4662488" cy="3370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5791200" y="6615422"/>
              <a:ext cx="31988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Commercial fish grader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699368" y="4004220"/>
            <a:ext cx="395815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Tropical fish are the #1 air cargo item passing through Tampa International Airport!</a:t>
            </a:r>
          </a:p>
        </p:txBody>
      </p:sp>
      <p:grpSp>
        <p:nvGrpSpPr>
          <p:cNvPr id="8" name="Group 7" title="Woman packing tropical fish in shipping container. "/>
          <p:cNvGrpSpPr/>
          <p:nvPr/>
        </p:nvGrpSpPr>
        <p:grpSpPr>
          <a:xfrm>
            <a:off x="9059" y="3031795"/>
            <a:ext cx="4489450" cy="3826495"/>
            <a:chOff x="4482" y="3039492"/>
            <a:chExt cx="4489450" cy="3826495"/>
          </a:xfrm>
        </p:grpSpPr>
        <p:pic>
          <p:nvPicPr>
            <p:cNvPr id="19" name="Picture 12" title="Woman packing tropical fish in container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84" r="16920" b="2441"/>
            <a:stretch>
              <a:fillRect/>
            </a:stretch>
          </p:blipFill>
          <p:spPr bwMode="auto">
            <a:xfrm>
              <a:off x="4482" y="3039492"/>
              <a:ext cx="4489450" cy="38264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572807" y="5991329"/>
              <a:ext cx="3352800" cy="73866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Fish are placed in plastic bag with water and oxygen, then placed in insulted boxes for shipping.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595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723" y="431121"/>
            <a:ext cx="8229600" cy="89611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+mn-lt"/>
              </a:rPr>
              <a:t>Egglayers Culture </a:t>
            </a:r>
          </a:p>
        </p:txBody>
      </p:sp>
      <p:grpSp>
        <p:nvGrpSpPr>
          <p:cNvPr id="4" name="Group 3" title="Tropical fish"/>
          <p:cNvGrpSpPr/>
          <p:nvPr/>
        </p:nvGrpSpPr>
        <p:grpSpPr>
          <a:xfrm>
            <a:off x="1828800" y="2094131"/>
            <a:ext cx="5486400" cy="3886200"/>
            <a:chOff x="-82086" y="0"/>
            <a:chExt cx="9226086" cy="6858001"/>
          </a:xfrm>
        </p:grpSpPr>
        <p:pic>
          <p:nvPicPr>
            <p:cNvPr id="5" name="Picture 12" descr="karel_gold_cardinal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1578" y="3594"/>
              <a:ext cx="4641850" cy="3643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 descr="Kissing Gourami Galerie phot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2086" y="3570288"/>
              <a:ext cx="4882686" cy="3287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 descr="Rainbow%20Shark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3600450"/>
              <a:ext cx="4343400" cy="3257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0" descr="clown_loach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2086" y="0"/>
              <a:ext cx="4876800" cy="3605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13"/>
            <p:cNvSpPr>
              <a:spLocks noChangeArrowheads="1"/>
            </p:cNvSpPr>
            <p:nvPr/>
          </p:nvSpPr>
          <p:spPr bwMode="auto">
            <a:xfrm>
              <a:off x="603713" y="0"/>
              <a:ext cx="3505200" cy="685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Clown Loach</a:t>
              </a: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5257800" y="0"/>
              <a:ext cx="3657600" cy="685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Neon Tetras</a:t>
              </a:r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5181601" y="5996055"/>
              <a:ext cx="3733799" cy="685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Rainbow</a:t>
              </a:r>
              <a:r>
                <a:rPr lang="en-US" altLang="en-US" sz="2400" dirty="0">
                  <a:solidFill>
                    <a:srgbClr val="FFFF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</a:t>
              </a:r>
              <a:r>
                <a:rPr lang="en-US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Shark</a:t>
              </a:r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70314" y="5996055"/>
              <a:ext cx="4577885" cy="685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Kissing Gouramies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977480" y="1371600"/>
            <a:ext cx="77974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Almost 70% of land used for tropical fish culture in Florida is for </a:t>
            </a:r>
            <a:r>
              <a:rPr lang="en-US" dirty="0" err="1"/>
              <a:t>egglayers</a:t>
            </a:r>
            <a:r>
              <a:rPr lang="en-US" dirty="0"/>
              <a:t>.</a:t>
            </a:r>
          </a:p>
          <a:p>
            <a:r>
              <a:rPr lang="en-US" dirty="0"/>
              <a:t>61% of U.S. tropical sales are from egg-laying, freshwater ornamental species. </a:t>
            </a:r>
          </a:p>
        </p:txBody>
      </p:sp>
      <p:pic>
        <p:nvPicPr>
          <p:cNvPr id="16" name="Picture 15" descr="Florida Department of Agriculture and Consumer Services Banner">
            <a:extLst>
              <a:ext uri="{FF2B5EF4-FFF2-40B4-BE49-F238E27FC236}">
                <a16:creationId xmlns:a16="http://schemas.microsoft.com/office/drawing/2014/main" id="{CF025FC7-EDE6-4A91-BA18-051A2661366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688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723" y="431121"/>
            <a:ext cx="8229600" cy="89611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+mn-lt"/>
              </a:rPr>
              <a:t>Egglayers Culture </a:t>
            </a:r>
          </a:p>
        </p:txBody>
      </p:sp>
      <p:grpSp>
        <p:nvGrpSpPr>
          <p:cNvPr id="4" name="Group 3" descr="Clown loach, neon tetra, kissing gouramies and rainbow shark. " title="Tropical fish"/>
          <p:cNvGrpSpPr/>
          <p:nvPr/>
        </p:nvGrpSpPr>
        <p:grpSpPr>
          <a:xfrm>
            <a:off x="1828800" y="2094131"/>
            <a:ext cx="5486400" cy="3886200"/>
            <a:chOff x="-82086" y="0"/>
            <a:chExt cx="9226086" cy="6858001"/>
          </a:xfrm>
        </p:grpSpPr>
        <p:pic>
          <p:nvPicPr>
            <p:cNvPr id="5" name="Picture 12" descr="karel_gold_cardinal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1578" y="3594"/>
              <a:ext cx="4641850" cy="3643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 descr="Kissing Gourami Galerie phot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2086" y="3570288"/>
              <a:ext cx="4882686" cy="3287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 descr="Rainbow%20Shark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3600450"/>
              <a:ext cx="4343400" cy="3257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0" descr="clown_loach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2086" y="0"/>
              <a:ext cx="4876800" cy="3605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13"/>
            <p:cNvSpPr>
              <a:spLocks noChangeArrowheads="1"/>
            </p:cNvSpPr>
            <p:nvPr/>
          </p:nvSpPr>
          <p:spPr bwMode="auto">
            <a:xfrm>
              <a:off x="603713" y="0"/>
              <a:ext cx="3505200" cy="685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Clown Loach</a:t>
              </a: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5257800" y="0"/>
              <a:ext cx="3657600" cy="685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Neon Tetras</a:t>
              </a:r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5181601" y="5996055"/>
              <a:ext cx="3733799" cy="685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Rainbow</a:t>
              </a:r>
              <a:r>
                <a:rPr lang="en-US" altLang="en-US" sz="2400" dirty="0">
                  <a:solidFill>
                    <a:srgbClr val="FFFF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</a:t>
              </a:r>
              <a:r>
                <a:rPr lang="en-US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Shark</a:t>
              </a:r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70314" y="5996055"/>
              <a:ext cx="4577885" cy="685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Kissing Gouramies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733440" y="1468089"/>
            <a:ext cx="62129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There are hundreds of egg laying species cultured in Florida. </a:t>
            </a:r>
          </a:p>
          <a:p>
            <a:pPr algn="ctr"/>
            <a:r>
              <a:rPr lang="en-US" dirty="0"/>
              <a:t>Production methods vary by species or group of fish.</a:t>
            </a:r>
          </a:p>
        </p:txBody>
      </p:sp>
      <p:pic>
        <p:nvPicPr>
          <p:cNvPr id="15" name="Picture 14" descr="Florida Department of Agriculture and Consumer Services Banner">
            <a:extLst>
              <a:ext uri="{FF2B5EF4-FFF2-40B4-BE49-F238E27FC236}">
                <a16:creationId xmlns:a16="http://schemas.microsoft.com/office/drawing/2014/main" id="{9ADAFA6E-E56A-498C-834E-0AE1760768A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965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2564"/>
            <a:ext cx="8229600" cy="89611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+mn-lt"/>
              </a:rPr>
              <a:t>Cichlid Culture Techniques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8638" y="1600200"/>
            <a:ext cx="8229600" cy="2971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African cichlids are a great egglayer example.  </a:t>
            </a:r>
          </a:p>
          <a:p>
            <a:pPr marL="0" indent="0" algn="ctr">
              <a:buNone/>
            </a:pPr>
            <a:r>
              <a:rPr lang="en-US" sz="2400" dirty="0"/>
              <a:t>Florida is the #1 producer of cichlids in the world!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4" title="Large cichilid aquarium. 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591184"/>
            <a:ext cx="4673327" cy="31033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20334" y="5694508"/>
            <a:ext cx="5298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tx2"/>
                </a:solidFill>
              </a:rPr>
              <a:t>African cichlid are highly diverse, with 2000-3000 species globally.</a:t>
            </a:r>
          </a:p>
        </p:txBody>
      </p:sp>
      <p:pic>
        <p:nvPicPr>
          <p:cNvPr id="8" name="Picture 7" descr="Florida Department of Agriculture and Consumer Services Banner">
            <a:extLst>
              <a:ext uri="{FF2B5EF4-FFF2-40B4-BE49-F238E27FC236}">
                <a16:creationId xmlns:a16="http://schemas.microsoft.com/office/drawing/2014/main" id="{E378814C-3163-4FED-B412-F9987B768D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854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9611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+mn-lt"/>
              </a:rPr>
              <a:t>Cichlid Culture Techniques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38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Most ornamental cichilids originate from 3 African lakes,                Victoria, Tanganyika and Malawi. </a:t>
            </a:r>
          </a:p>
        </p:txBody>
      </p:sp>
      <p:pic>
        <p:nvPicPr>
          <p:cNvPr id="4" name="Picture 3" title="Map of Africa showing location of 3 distinct cichilid populations. 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308" y="2304351"/>
            <a:ext cx="4170430" cy="39720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76800" y="6168677"/>
            <a:ext cx="22831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/>
              <a:t>Figure from: </a:t>
            </a:r>
            <a:r>
              <a:rPr lang="en-US" sz="800" i="1" dirty="0" err="1"/>
              <a:t>Brawand</a:t>
            </a:r>
            <a:r>
              <a:rPr lang="en-US" sz="800" i="1" dirty="0"/>
              <a:t> et al. 2014</a:t>
            </a:r>
          </a:p>
        </p:txBody>
      </p:sp>
      <p:pic>
        <p:nvPicPr>
          <p:cNvPr id="7" name="Picture 6" descr="Florida Department of Agriculture and Consumer Services Banner">
            <a:extLst>
              <a:ext uri="{FF2B5EF4-FFF2-40B4-BE49-F238E27FC236}">
                <a16:creationId xmlns:a16="http://schemas.microsoft.com/office/drawing/2014/main" id="{6733CC66-2044-4314-AF5B-33AABEFE01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108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2564"/>
            <a:ext cx="8229600" cy="89611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+mn-lt"/>
              </a:rPr>
              <a:t>Cichlid Culture Techniques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-266700" y="1600200"/>
            <a:ext cx="9677400" cy="2971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altLang="en-US" sz="2000" dirty="0"/>
              <a:t>A typical culture system for cichlids uses concrete, glass or plastic tanks.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76400" y="5478702"/>
            <a:ext cx="662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2"/>
                </a:solidFill>
              </a:rPr>
              <a:t>This farm uses burial vaults as tanks for raising cichlids! </a:t>
            </a:r>
          </a:p>
        </p:txBody>
      </p:sp>
      <p:pic>
        <p:nvPicPr>
          <p:cNvPr id="7" name="Picture 2" descr="Interior of shade house1 CR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723" y="2047717"/>
            <a:ext cx="67056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Florida Department of Agriculture and Consumer Services Banner">
            <a:extLst>
              <a:ext uri="{FF2B5EF4-FFF2-40B4-BE49-F238E27FC236}">
                <a16:creationId xmlns:a16="http://schemas.microsoft.com/office/drawing/2014/main" id="{A48AC130-1104-4B98-9415-D47E24F6DF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342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749"/>
            <a:ext cx="8229600" cy="1143000"/>
          </a:xfrm>
        </p:spPr>
        <p:txBody>
          <a:bodyPr/>
          <a:lstStyle/>
          <a:p>
            <a:r>
              <a:rPr lang="en-US" i="1" dirty="0">
                <a:latin typeface="+mn-lt"/>
              </a:rPr>
              <a:t>Did you know?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229600" cy="492252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i="1" dirty="0"/>
              <a:t>          Most cichlids are mouthbrooders! 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/>
          </a:p>
          <a:p>
            <a:pPr marL="804863" indent="0" algn="ctr" defTabSz="114300">
              <a:buNone/>
              <a:tabLst>
                <a:tab pos="6796088" algn="l"/>
                <a:tab pos="6919913" algn="l"/>
              </a:tabLst>
            </a:pPr>
            <a:r>
              <a:rPr lang="en-US" sz="2000" i="1" dirty="0">
                <a:solidFill>
                  <a:schemeClr val="tx2"/>
                </a:solidFill>
              </a:rPr>
              <a:t>Adults hold their eggs and LIVE young in their mouths until they are large enough to swim freely!</a:t>
            </a:r>
          </a:p>
        </p:txBody>
      </p:sp>
      <p:pic>
        <p:nvPicPr>
          <p:cNvPr id="5" name="Picture 4" title="Cichilid with larvae coming out of mouth. 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000"/>
          <a:stretch/>
        </p:blipFill>
        <p:spPr>
          <a:xfrm>
            <a:off x="4038600" y="2032316"/>
            <a:ext cx="4165600" cy="3352800"/>
          </a:xfrm>
          <a:prstGeom prst="rect">
            <a:avLst/>
          </a:prstGeom>
        </p:spPr>
      </p:pic>
      <p:pic>
        <p:nvPicPr>
          <p:cNvPr id="6" name="Picture 5" title="cichlid with larvae coming out of mouth. 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25"/>
          <a:stretch/>
        </p:blipFill>
        <p:spPr>
          <a:xfrm>
            <a:off x="1085850" y="2313740"/>
            <a:ext cx="2724150" cy="2789951"/>
          </a:xfrm>
          <a:prstGeom prst="rect">
            <a:avLst/>
          </a:prstGeom>
        </p:spPr>
      </p:pic>
      <p:pic>
        <p:nvPicPr>
          <p:cNvPr id="8" name="Picture 7" descr="Florida Department of Agriculture and Consumer Services Banner">
            <a:extLst>
              <a:ext uri="{FF2B5EF4-FFF2-40B4-BE49-F238E27FC236}">
                <a16:creationId xmlns:a16="http://schemas.microsoft.com/office/drawing/2014/main" id="{2B7F3316-6001-4B76-BD70-F3679D7E40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06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2564"/>
            <a:ext cx="8229600" cy="89611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+mn-lt"/>
              </a:rPr>
              <a:t>Cichlid Culture Techniques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651655"/>
            <a:ext cx="8153400" cy="46365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000" i="1" dirty="0"/>
              <a:t>Why are cichlids so colorful? </a:t>
            </a:r>
          </a:p>
          <a:p>
            <a:r>
              <a:rPr lang="en-US" altLang="en-US" sz="2000" dirty="0"/>
              <a:t>While cichlids are naturally colorful fish, decades of artificial breeding have produced some amazing color variants!</a:t>
            </a:r>
          </a:p>
          <a:p>
            <a:pPr lvl="1"/>
            <a:r>
              <a:rPr lang="en-US" altLang="en-US" sz="1800" dirty="0"/>
              <a:t>Cichlids often randomly produce color variants.</a:t>
            </a:r>
          </a:p>
          <a:p>
            <a:pPr lvl="1"/>
            <a:r>
              <a:rPr lang="en-US" altLang="en-US" sz="1800" dirty="0"/>
              <a:t>Breeders artificially select vibrant colors, which over time become a distinct new line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4" name="Picture 3" title="Jewelfish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446" y="4149695"/>
            <a:ext cx="2700333" cy="2162376"/>
          </a:xfrm>
          <a:prstGeom prst="rect">
            <a:avLst/>
          </a:prstGeom>
        </p:spPr>
      </p:pic>
      <p:pic>
        <p:nvPicPr>
          <p:cNvPr id="5" name="Picture 4" title="Golden ram fish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884" y="3890148"/>
            <a:ext cx="2257527" cy="1773563"/>
          </a:xfrm>
          <a:prstGeom prst="rect">
            <a:avLst/>
          </a:prstGeom>
        </p:spPr>
      </p:pic>
      <p:pic>
        <p:nvPicPr>
          <p:cNvPr id="11" name="Picture 10" title="Red cichlid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522" y="3603476"/>
            <a:ext cx="2862158" cy="1982104"/>
          </a:xfrm>
          <a:prstGeom prst="rect">
            <a:avLst/>
          </a:prstGeom>
        </p:spPr>
      </p:pic>
      <p:pic>
        <p:nvPicPr>
          <p:cNvPr id="8" name="Picture 7" descr="Florida Department of Agriculture and Consumer Services Banner">
            <a:extLst>
              <a:ext uri="{FF2B5EF4-FFF2-40B4-BE49-F238E27FC236}">
                <a16:creationId xmlns:a16="http://schemas.microsoft.com/office/drawing/2014/main" id="{3C5EB40D-3721-4513-AF45-31A84DFF77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37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2564"/>
            <a:ext cx="8229600" cy="89611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+mn-lt"/>
              </a:rPr>
              <a:t>Cichlid Breeding Techniques</a:t>
            </a:r>
          </a:p>
        </p:txBody>
      </p:sp>
      <p:pic>
        <p:nvPicPr>
          <p:cNvPr id="3" name="Picture 2" title="Graph showing pigment change in midas cichlid across multiple generations of artificial selection. 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487" y="3297874"/>
            <a:ext cx="5970072" cy="29888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554559" y="5722401"/>
            <a:ext cx="9788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Figure from: Henning et al. 2013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2036" y="2295073"/>
            <a:ext cx="16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Wild Midas cichlid aren’t very colorful.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1751103"/>
            <a:ext cx="2286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Through artificial selection, lite colored individuals are selected as new breeders.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45774" y="1820545"/>
            <a:ext cx="2286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After several generations of  selection, captive Midas cichlids are vibrantly colored!</a:t>
            </a:r>
          </a:p>
        </p:txBody>
      </p:sp>
      <p:pic>
        <p:nvPicPr>
          <p:cNvPr id="10" name="Picture 9" descr="Florida Department of Agriculture and Consumer Services Banner">
            <a:extLst>
              <a:ext uri="{FF2B5EF4-FFF2-40B4-BE49-F238E27FC236}">
                <a16:creationId xmlns:a16="http://schemas.microsoft.com/office/drawing/2014/main" id="{0EDF8544-E462-4BC0-BCC4-4B61C6D6B5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193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2564"/>
            <a:ext cx="8229600" cy="89611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+mn-lt"/>
              </a:rPr>
              <a:t>Cichlid Culture Techniques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523140"/>
            <a:ext cx="8153400" cy="46365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The diversity of shape and coloration found in cichlids makes them very valuable, freshwater fish. 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7" name="Picture 2" descr="another blue cichli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17"/>
          <a:stretch/>
        </p:blipFill>
        <p:spPr bwMode="auto">
          <a:xfrm>
            <a:off x="0" y="2502046"/>
            <a:ext cx="9144000" cy="2984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09600" y="5666075"/>
            <a:ext cx="9448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i="1" dirty="0">
                <a:solidFill>
                  <a:schemeClr val="tx2"/>
                </a:solidFill>
              </a:rPr>
              <a:t>Wholesale prices range from $2 to $30 per fish!!</a:t>
            </a:r>
          </a:p>
        </p:txBody>
      </p:sp>
      <p:pic>
        <p:nvPicPr>
          <p:cNvPr id="9" name="Picture 8" descr="Florida Department of Agriculture and Consumer Services Banner">
            <a:extLst>
              <a:ext uri="{FF2B5EF4-FFF2-40B4-BE49-F238E27FC236}">
                <a16:creationId xmlns:a16="http://schemas.microsoft.com/office/drawing/2014/main" id="{24D9562F-E79F-42A3-BEA8-EFB1C8EAF6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10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title="Live rock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855" y="1916954"/>
            <a:ext cx="2755491" cy="26911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5488"/>
            <a:ext cx="8229600" cy="89611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+mn-lt"/>
              </a:rPr>
              <a:t>Marine Culture Techniques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1165" y="1371600"/>
            <a:ext cx="8996715" cy="438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Primarily clownfish, corals and live rock</a:t>
            </a:r>
            <a:r>
              <a:rPr lang="en-US" sz="2400" i="1" dirty="0"/>
              <a:t> </a:t>
            </a:r>
            <a:r>
              <a:rPr lang="en-US" sz="2400" dirty="0"/>
              <a:t>are cultured in Florida</a:t>
            </a:r>
            <a:r>
              <a:rPr lang="en-US" sz="2400" i="1" dirty="0"/>
              <a:t>.</a:t>
            </a:r>
          </a:p>
        </p:txBody>
      </p:sp>
      <p:grpSp>
        <p:nvGrpSpPr>
          <p:cNvPr id="20" name="Group 19" title="Peppermint shrimp"/>
          <p:cNvGrpSpPr/>
          <p:nvPr/>
        </p:nvGrpSpPr>
        <p:grpSpPr>
          <a:xfrm>
            <a:off x="6571925" y="4539474"/>
            <a:ext cx="2569597" cy="1926256"/>
            <a:chOff x="6388229" y="4927220"/>
            <a:chExt cx="2569597" cy="1926256"/>
          </a:xfrm>
        </p:grpSpPr>
        <p:pic>
          <p:nvPicPr>
            <p:cNvPr id="17" name="Picture 16" title="shrimp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8229" y="5684520"/>
              <a:ext cx="2569597" cy="1168956"/>
            </a:xfrm>
            <a:prstGeom prst="rect">
              <a:avLst/>
            </a:prstGeom>
          </p:spPr>
        </p:pic>
        <p:sp>
          <p:nvSpPr>
            <p:cNvPr id="18" name="Speech Bubble: Rectangle 17"/>
            <p:cNvSpPr/>
            <p:nvPr/>
          </p:nvSpPr>
          <p:spPr>
            <a:xfrm rot="329709">
              <a:off x="7523450" y="4927220"/>
              <a:ext cx="1219200" cy="864155"/>
            </a:xfrm>
            <a:prstGeom prst="wedgeRectCallout">
              <a:avLst/>
            </a:prstGeom>
            <a:solidFill>
              <a:schemeClr val="bg1"/>
            </a:solidFill>
            <a:ln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Don’t forget shrimp!</a:t>
              </a:r>
            </a:p>
          </p:txBody>
        </p:sp>
      </p:grpSp>
      <p:grpSp>
        <p:nvGrpSpPr>
          <p:cNvPr id="19" name="Group 18" title="Bleenie"/>
          <p:cNvGrpSpPr/>
          <p:nvPr/>
        </p:nvGrpSpPr>
        <p:grpSpPr>
          <a:xfrm>
            <a:off x="3489515" y="2007541"/>
            <a:ext cx="2031079" cy="2147738"/>
            <a:chOff x="3481424" y="2608987"/>
            <a:chExt cx="2031079" cy="2147738"/>
          </a:xfrm>
        </p:grpSpPr>
        <p:pic>
          <p:nvPicPr>
            <p:cNvPr id="15" name="Picture 14" title="Blennie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424" y="3563117"/>
              <a:ext cx="1530560" cy="1193608"/>
            </a:xfrm>
            <a:prstGeom prst="rect">
              <a:avLst/>
            </a:prstGeom>
          </p:spPr>
        </p:pic>
        <p:sp>
          <p:nvSpPr>
            <p:cNvPr id="16" name="Speech Bubble: Rectangle 15"/>
            <p:cNvSpPr/>
            <p:nvPr/>
          </p:nvSpPr>
          <p:spPr>
            <a:xfrm rot="929947">
              <a:off x="4293303" y="2608987"/>
              <a:ext cx="1219200" cy="864155"/>
            </a:xfrm>
            <a:prstGeom prst="wedgeRectCallout">
              <a:avLst/>
            </a:prstGeom>
            <a:solidFill>
              <a:schemeClr val="bg1"/>
            </a:solidFill>
            <a:ln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What about blennies?!</a:t>
              </a:r>
            </a:p>
          </p:txBody>
        </p:sp>
      </p:grpSp>
      <p:pic>
        <p:nvPicPr>
          <p:cNvPr id="4" name="Picture 3" title="Coral fragments on rack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r="6666" b="12963"/>
          <a:stretch/>
        </p:blipFill>
        <p:spPr>
          <a:xfrm>
            <a:off x="2267879" y="3558475"/>
            <a:ext cx="4581525" cy="2747599"/>
          </a:xfrm>
          <a:prstGeom prst="rect">
            <a:avLst/>
          </a:prstGeom>
        </p:spPr>
      </p:pic>
      <p:grpSp>
        <p:nvGrpSpPr>
          <p:cNvPr id="14" name="Group 13" title="seahorse"/>
          <p:cNvGrpSpPr/>
          <p:nvPr/>
        </p:nvGrpSpPr>
        <p:grpSpPr>
          <a:xfrm>
            <a:off x="388025" y="3562050"/>
            <a:ext cx="1758489" cy="2715796"/>
            <a:chOff x="208652" y="4130139"/>
            <a:chExt cx="1758489" cy="2715796"/>
          </a:xfrm>
        </p:grpSpPr>
        <p:pic>
          <p:nvPicPr>
            <p:cNvPr id="8" name="Picture 7" title="seahorse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48539">
              <a:off x="889563" y="4855020"/>
              <a:ext cx="1077578" cy="1990915"/>
            </a:xfrm>
            <a:prstGeom prst="rect">
              <a:avLst/>
            </a:prstGeom>
          </p:spPr>
        </p:pic>
        <p:sp>
          <p:nvSpPr>
            <p:cNvPr id="13" name="Speech Bubble: Rectangle 12"/>
            <p:cNvSpPr/>
            <p:nvPr/>
          </p:nvSpPr>
          <p:spPr>
            <a:xfrm rot="19511366">
              <a:off x="208652" y="4130139"/>
              <a:ext cx="1219200" cy="864155"/>
            </a:xfrm>
            <a:prstGeom prst="wedgeRectCallout">
              <a:avLst/>
            </a:prstGeom>
            <a:solidFill>
              <a:schemeClr val="bg1"/>
            </a:solidFill>
            <a:ln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Seahorses too!</a:t>
              </a:r>
            </a:p>
          </p:txBody>
        </p:sp>
      </p:grpSp>
      <p:pic>
        <p:nvPicPr>
          <p:cNvPr id="3" name="Picture 2" title="clownfish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55" y="1942621"/>
            <a:ext cx="2961933" cy="1843527"/>
          </a:xfrm>
          <a:prstGeom prst="rect">
            <a:avLst/>
          </a:prstGeom>
        </p:spPr>
      </p:pic>
      <p:pic>
        <p:nvPicPr>
          <p:cNvPr id="22" name="Picture 21" descr="Florida Department of Agriculture and Consumer Services Banner">
            <a:extLst>
              <a:ext uri="{FF2B5EF4-FFF2-40B4-BE49-F238E27FC236}">
                <a16:creationId xmlns:a16="http://schemas.microsoft.com/office/drawing/2014/main" id="{813ADE55-A3CB-46FF-AF72-A28E8DFBE2D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7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703"/>
            <a:ext cx="8229600" cy="89611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+mn-lt"/>
              </a:rPr>
              <a:t>Clownfish Culture</a:t>
            </a:r>
          </a:p>
        </p:txBody>
      </p:sp>
      <p:pic>
        <p:nvPicPr>
          <p:cNvPr id="6" name="Picture 5" title="Clownfish breeding pair in clay pot. 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4" t="27593" r="34166" b="4003"/>
          <a:stretch/>
        </p:blipFill>
        <p:spPr>
          <a:xfrm>
            <a:off x="-2477" y="1500135"/>
            <a:ext cx="3005054" cy="2316396"/>
          </a:xfrm>
          <a:prstGeom prst="rect">
            <a:avLst/>
          </a:prstGeom>
        </p:spPr>
      </p:pic>
      <p:pic>
        <p:nvPicPr>
          <p:cNvPr id="9" name="Picture 8" title="clownfish bredding pair in clay pot with eggs stuck to inside of pot. 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3" t="20124" r="30000"/>
          <a:stretch/>
        </p:blipFill>
        <p:spPr>
          <a:xfrm>
            <a:off x="3275207" y="4050311"/>
            <a:ext cx="2896993" cy="2376450"/>
          </a:xfrm>
          <a:prstGeom prst="rect">
            <a:avLst/>
          </a:prstGeom>
        </p:spPr>
      </p:pic>
      <p:pic>
        <p:nvPicPr>
          <p:cNvPr id="11" name="Picture 10" title="Dozens of larval clownfish swimming around PVC pipe. 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r="27500" b="8173"/>
          <a:stretch/>
        </p:blipFill>
        <p:spPr>
          <a:xfrm>
            <a:off x="6172200" y="1500135"/>
            <a:ext cx="2975367" cy="328242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984769" y="1543558"/>
            <a:ext cx="3032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Clownfish are relatively easy to spawn in captivity. </a:t>
            </a:r>
          </a:p>
        </p:txBody>
      </p:sp>
      <p:grpSp>
        <p:nvGrpSpPr>
          <p:cNvPr id="15" name="Group 14" title="arrow"/>
          <p:cNvGrpSpPr/>
          <p:nvPr/>
        </p:nvGrpSpPr>
        <p:grpSpPr>
          <a:xfrm>
            <a:off x="2975893" y="2439332"/>
            <a:ext cx="2505218" cy="986008"/>
            <a:chOff x="2971800" y="2561364"/>
            <a:chExt cx="3072424" cy="1200329"/>
          </a:xfrm>
        </p:grpSpPr>
        <p:sp>
          <p:nvSpPr>
            <p:cNvPr id="13" name="TextBox 12" title="Male and females pair-off and are monogamous during breeding. "/>
            <p:cNvSpPr txBox="1"/>
            <p:nvPr/>
          </p:nvSpPr>
          <p:spPr>
            <a:xfrm>
              <a:off x="3758224" y="2561364"/>
              <a:ext cx="2286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Male and females pair-off and are monogamous during breeding. </a:t>
              </a:r>
            </a:p>
          </p:txBody>
        </p:sp>
        <p:sp>
          <p:nvSpPr>
            <p:cNvPr id="14" name="Arrow: Left 13"/>
            <p:cNvSpPr/>
            <p:nvPr/>
          </p:nvSpPr>
          <p:spPr>
            <a:xfrm>
              <a:off x="2971800" y="2743200"/>
              <a:ext cx="698500" cy="34290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-66742" y="3804428"/>
            <a:ext cx="3069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Both parents guard the eggs during incubation.</a:t>
            </a:r>
          </a:p>
        </p:txBody>
      </p:sp>
      <p:grpSp>
        <p:nvGrpSpPr>
          <p:cNvPr id="21" name="Group 20" title="arrow"/>
          <p:cNvGrpSpPr/>
          <p:nvPr/>
        </p:nvGrpSpPr>
        <p:grpSpPr>
          <a:xfrm>
            <a:off x="1430458" y="4940901"/>
            <a:ext cx="3942625" cy="1131659"/>
            <a:chOff x="655438" y="4952203"/>
            <a:chExt cx="4835274" cy="1377638"/>
          </a:xfrm>
        </p:grpSpPr>
        <p:sp>
          <p:nvSpPr>
            <p:cNvPr id="18" name="TextBox 17" title="Clownfish eggs are adhesive and cling  well to clay pots."/>
            <p:cNvSpPr txBox="1"/>
            <p:nvPr/>
          </p:nvSpPr>
          <p:spPr>
            <a:xfrm>
              <a:off x="655438" y="5406511"/>
              <a:ext cx="2286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Clownfish eggs are adhesive and cling  well to clay pots.</a:t>
              </a:r>
            </a:p>
          </p:txBody>
        </p:sp>
        <p:sp>
          <p:nvSpPr>
            <p:cNvPr id="19" name="Arrow: Right 18"/>
            <p:cNvSpPr/>
            <p:nvPr/>
          </p:nvSpPr>
          <p:spPr>
            <a:xfrm rot="20721799">
              <a:off x="2880187" y="5714041"/>
              <a:ext cx="1165521" cy="31744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/>
            <p:cNvSpPr/>
            <p:nvPr/>
          </p:nvSpPr>
          <p:spPr>
            <a:xfrm>
              <a:off x="3966712" y="4952203"/>
              <a:ext cx="1524000" cy="1074613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 title="arrow"/>
          <p:cNvGrpSpPr/>
          <p:nvPr/>
        </p:nvGrpSpPr>
        <p:grpSpPr>
          <a:xfrm>
            <a:off x="6209081" y="4343400"/>
            <a:ext cx="2932443" cy="1892713"/>
            <a:chOff x="6145490" y="4583769"/>
            <a:chExt cx="3596376" cy="2304117"/>
          </a:xfrm>
        </p:grpSpPr>
        <p:sp>
          <p:nvSpPr>
            <p:cNvPr id="22" name="TextBox 21" title="Once hatched, larvae are moved to a nursery tank for grow-out to a marketable size. "/>
            <p:cNvSpPr txBox="1"/>
            <p:nvPr/>
          </p:nvSpPr>
          <p:spPr>
            <a:xfrm>
              <a:off x="6145490" y="5426651"/>
              <a:ext cx="3596376" cy="1461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Once hatched, larvae are moved to a nursery tank for grow-out to a marketable size. </a:t>
              </a:r>
            </a:p>
          </p:txBody>
        </p:sp>
        <p:sp>
          <p:nvSpPr>
            <p:cNvPr id="23" name="Arrow: Left 22"/>
            <p:cNvSpPr/>
            <p:nvPr/>
          </p:nvSpPr>
          <p:spPr>
            <a:xfrm rot="5400000">
              <a:off x="7343170" y="4836099"/>
              <a:ext cx="824191" cy="31953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6" name="Picture 25" descr="Florida Department of Agriculture and Consumer Services Banner">
            <a:extLst>
              <a:ext uri="{FF2B5EF4-FFF2-40B4-BE49-F238E27FC236}">
                <a16:creationId xmlns:a16="http://schemas.microsoft.com/office/drawing/2014/main" id="{CB670580-6828-4E41-8F2B-5DFEAF527F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149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96112"/>
          </a:xfrm>
        </p:spPr>
        <p:txBody>
          <a:bodyPr>
            <a:normAutofit/>
          </a:bodyPr>
          <a:lstStyle/>
          <a:p>
            <a:pPr algn="ctr"/>
            <a:r>
              <a:rPr lang="en-US" sz="4400" i="1" dirty="0">
                <a:latin typeface="+mn-lt"/>
              </a:rPr>
              <a:t>Can you name that clownfish? </a:t>
            </a:r>
          </a:p>
        </p:txBody>
      </p:sp>
      <p:grpSp>
        <p:nvGrpSpPr>
          <p:cNvPr id="3" name="Group 2" title="4 varities of clownfish"/>
          <p:cNvGrpSpPr/>
          <p:nvPr/>
        </p:nvGrpSpPr>
        <p:grpSpPr>
          <a:xfrm>
            <a:off x="6874974" y="1600200"/>
            <a:ext cx="1811826" cy="4769617"/>
            <a:chOff x="6823075" y="1231995"/>
            <a:chExt cx="1986930" cy="5149327"/>
          </a:xfrm>
        </p:grpSpPr>
        <p:pic>
          <p:nvPicPr>
            <p:cNvPr id="25" name="Picture 15" descr="cinnamo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3075" y="1231995"/>
              <a:ext cx="1986930" cy="1130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17" descr="blueeye_clarkii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9739" y="5083889"/>
              <a:ext cx="1973601" cy="1297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19" descr="misbar_percula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3075" y="3763927"/>
              <a:ext cx="1973601" cy="1213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21" descr="saddleback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3075" y="2468528"/>
              <a:ext cx="1973601" cy="1189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109341" y="2906315"/>
            <a:ext cx="44196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dirty="0"/>
              <a:t>Teardrop cinnamon?</a:t>
            </a:r>
          </a:p>
        </p:txBody>
      </p: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81855" y="4387700"/>
            <a:ext cx="2819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dirty="0"/>
              <a:t>Saddleback?</a:t>
            </a:r>
          </a:p>
        </p:txBody>
      </p:sp>
      <p:sp>
        <p:nvSpPr>
          <p:cNvPr id="31" name="Rectangle 7"/>
          <p:cNvSpPr>
            <a:spLocks noChangeArrowheads="1"/>
          </p:cNvSpPr>
          <p:nvPr/>
        </p:nvSpPr>
        <p:spPr bwMode="auto">
          <a:xfrm>
            <a:off x="81855" y="3621540"/>
            <a:ext cx="49530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dirty="0" err="1"/>
              <a:t>Mis</a:t>
            </a:r>
            <a:r>
              <a:rPr lang="en-US" altLang="en-US" sz="4000" dirty="0"/>
              <a:t>-bar False Percula?</a:t>
            </a:r>
          </a:p>
        </p:txBody>
      </p:sp>
      <p:sp>
        <p:nvSpPr>
          <p:cNvPr id="32" name="Rectangle 13" descr="Blue-eye clarkii?&#10;"/>
          <p:cNvSpPr>
            <a:spLocks noChangeArrowheads="1"/>
          </p:cNvSpPr>
          <p:nvPr/>
        </p:nvSpPr>
        <p:spPr bwMode="auto">
          <a:xfrm>
            <a:off x="-106319" y="2211574"/>
            <a:ext cx="42672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4000" dirty="0"/>
              <a:t>Blue-eye clarkii?</a:t>
            </a:r>
          </a:p>
        </p:txBody>
      </p:sp>
      <p:sp>
        <p:nvSpPr>
          <p:cNvPr id="34" name="Line 8" title="blue arrow"/>
          <p:cNvSpPr>
            <a:spLocks noChangeShapeType="1"/>
          </p:cNvSpPr>
          <p:nvPr/>
        </p:nvSpPr>
        <p:spPr bwMode="auto">
          <a:xfrm>
            <a:off x="3810000" y="2647065"/>
            <a:ext cx="3170280" cy="2783676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Line 22" title="green arrow"/>
          <p:cNvSpPr>
            <a:spLocks noChangeShapeType="1"/>
          </p:cNvSpPr>
          <p:nvPr/>
        </p:nvSpPr>
        <p:spPr bwMode="auto">
          <a:xfrm>
            <a:off x="4876800" y="4125515"/>
            <a:ext cx="1940774" cy="333035"/>
          </a:xfrm>
          <a:prstGeom prst="line">
            <a:avLst/>
          </a:prstGeom>
          <a:noFill/>
          <a:ln w="50800">
            <a:solidFill>
              <a:srgbClr val="92D05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Line 23" title="yellow arrow"/>
          <p:cNvSpPr>
            <a:spLocks noChangeShapeType="1"/>
          </p:cNvSpPr>
          <p:nvPr/>
        </p:nvSpPr>
        <p:spPr bwMode="auto">
          <a:xfrm flipV="1">
            <a:off x="2901254" y="3581807"/>
            <a:ext cx="4185346" cy="1164716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9" title="red arrow"/>
          <p:cNvSpPr>
            <a:spLocks noChangeShapeType="1"/>
          </p:cNvSpPr>
          <p:nvPr/>
        </p:nvSpPr>
        <p:spPr bwMode="auto">
          <a:xfrm flipV="1">
            <a:off x="4376542" y="2364252"/>
            <a:ext cx="2710058" cy="969314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17" name="Picture 16" descr="Florida Department of Agriculture and Consumer Services Banner">
            <a:extLst>
              <a:ext uri="{FF2B5EF4-FFF2-40B4-BE49-F238E27FC236}">
                <a16:creationId xmlns:a16="http://schemas.microsoft.com/office/drawing/2014/main" id="{63A31AC6-4F4E-4D3B-A6C2-692651298C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26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Florida Department of Agriculture and Consumer Services Banner">
            <a:extLst>
              <a:ext uri="{FF2B5EF4-FFF2-40B4-BE49-F238E27FC236}">
                <a16:creationId xmlns:a16="http://schemas.microsoft.com/office/drawing/2014/main" id="{48A9D418-0700-4119-BF28-1A61649308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2564"/>
            <a:ext cx="8229600" cy="89611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+mn-lt"/>
              </a:rPr>
              <a:t>Coral Culture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02252"/>
            <a:ext cx="8229600" cy="4389120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Many saltwater aquarium stores produce their own corals. </a:t>
            </a:r>
          </a:p>
          <a:p>
            <a:pPr algn="ctr"/>
            <a:r>
              <a:rPr lang="en-US" sz="2400" dirty="0"/>
              <a:t>Small pieces from a living coral are transplanted onto a new substrate and grown to market size.   </a:t>
            </a:r>
            <a:endParaRPr lang="en-US" sz="2400" i="1" dirty="0"/>
          </a:p>
        </p:txBody>
      </p:sp>
      <p:pic>
        <p:nvPicPr>
          <p:cNvPr id="10" name="Picture 9" title="Coral fragments on rack and adult corals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9" b="21886"/>
          <a:stretch/>
        </p:blipFill>
        <p:spPr>
          <a:xfrm>
            <a:off x="1680612" y="3047625"/>
            <a:ext cx="7097342" cy="3404185"/>
          </a:xfrm>
          <a:prstGeom prst="rect">
            <a:avLst/>
          </a:prstGeom>
        </p:spPr>
      </p:pic>
      <p:grpSp>
        <p:nvGrpSpPr>
          <p:cNvPr id="17" name="Group 16" title="parent coral"/>
          <p:cNvGrpSpPr/>
          <p:nvPr/>
        </p:nvGrpSpPr>
        <p:grpSpPr>
          <a:xfrm>
            <a:off x="6407175" y="3962400"/>
            <a:ext cx="2279625" cy="728866"/>
            <a:chOff x="4635706" y="4319928"/>
            <a:chExt cx="2279625" cy="728866"/>
          </a:xfrm>
        </p:grpSpPr>
        <p:sp>
          <p:nvSpPr>
            <p:cNvPr id="11" name="Arrow: Down 10"/>
            <p:cNvSpPr/>
            <p:nvPr/>
          </p:nvSpPr>
          <p:spPr>
            <a:xfrm rot="3481676">
              <a:off x="4819009" y="4484491"/>
              <a:ext cx="381000" cy="747605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304389" y="4319928"/>
              <a:ext cx="1610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Parent coral</a:t>
              </a:r>
            </a:p>
          </p:txBody>
        </p:sp>
      </p:grpSp>
      <p:grpSp>
        <p:nvGrpSpPr>
          <p:cNvPr id="16" name="Group 15" title="coral fragments"/>
          <p:cNvGrpSpPr/>
          <p:nvPr/>
        </p:nvGrpSpPr>
        <p:grpSpPr>
          <a:xfrm>
            <a:off x="3430881" y="3854434"/>
            <a:ext cx="2652339" cy="1997300"/>
            <a:chOff x="1659412" y="4211962"/>
            <a:chExt cx="2652339" cy="1997300"/>
          </a:xfrm>
        </p:grpSpPr>
        <p:sp>
          <p:nvSpPr>
            <p:cNvPr id="13" name="Arrow: Down 12"/>
            <p:cNvSpPr/>
            <p:nvPr/>
          </p:nvSpPr>
          <p:spPr>
            <a:xfrm rot="3481676">
              <a:off x="1928004" y="4647281"/>
              <a:ext cx="381000" cy="918184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364179" y="4211962"/>
              <a:ext cx="19475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Coral fragments or “frags”</a:t>
              </a:r>
            </a:p>
          </p:txBody>
        </p:sp>
        <p:sp>
          <p:nvSpPr>
            <p:cNvPr id="15" name="Arrow: Down 14"/>
            <p:cNvSpPr/>
            <p:nvPr/>
          </p:nvSpPr>
          <p:spPr>
            <a:xfrm rot="2566596">
              <a:off x="2037312" y="4675050"/>
              <a:ext cx="381000" cy="1534212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 title="Rack with dozens of coral fragments"/>
          <p:cNvGrpSpPr/>
          <p:nvPr/>
        </p:nvGrpSpPr>
        <p:grpSpPr>
          <a:xfrm>
            <a:off x="-1" y="2859423"/>
            <a:ext cx="9144001" cy="3998577"/>
            <a:chOff x="0" y="3124200"/>
            <a:chExt cx="9144001" cy="3733800"/>
          </a:xfrm>
        </p:grpSpPr>
        <p:pic>
          <p:nvPicPr>
            <p:cNvPr id="9" name="Picture 8" title="Hard coral in large shallow growout tank 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183" b="13262"/>
            <a:stretch/>
          </p:blipFill>
          <p:spPr>
            <a:xfrm>
              <a:off x="0" y="3124200"/>
              <a:ext cx="9144000" cy="373380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3352801" y="3218430"/>
              <a:ext cx="5791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Lots of frags can be made from a few large parent corals</a:t>
              </a:r>
            </a:p>
          </p:txBody>
        </p:sp>
      </p:grpSp>
      <p:grpSp>
        <p:nvGrpSpPr>
          <p:cNvPr id="21" name="Group 20" title="Hard corals in tank. "/>
          <p:cNvGrpSpPr/>
          <p:nvPr/>
        </p:nvGrpSpPr>
        <p:grpSpPr>
          <a:xfrm>
            <a:off x="9592" y="1402252"/>
            <a:ext cx="9144000" cy="5453856"/>
            <a:chOff x="0" y="1676400"/>
            <a:chExt cx="9144000" cy="5181600"/>
          </a:xfrm>
        </p:grpSpPr>
        <p:pic>
          <p:nvPicPr>
            <p:cNvPr id="6" name="Picture 5" title="Hard corals in tank. 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730" r="20635" b="14895"/>
            <a:stretch/>
          </p:blipFill>
          <p:spPr>
            <a:xfrm>
              <a:off x="0" y="1676400"/>
              <a:ext cx="9144000" cy="5181600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67651" y="1876541"/>
              <a:ext cx="66474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Hard corals can also produced this way, but take longer to grow.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426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9611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+mn-lt"/>
              </a:rPr>
              <a:t>Live Rock Culture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99" y="1353312"/>
            <a:ext cx="9144000" cy="438912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Live rock is simply porous rock, often limestone, that is cured in a marine environment.</a:t>
            </a:r>
          </a:p>
          <a:p>
            <a:pPr algn="ctr"/>
            <a:r>
              <a:rPr lang="en-US" sz="1800" dirty="0"/>
              <a:t>“Curing” is the process of base rock being colonized by thousands of marine algae and invertebrates.  </a:t>
            </a:r>
            <a:endParaRPr lang="en-US" sz="1800" i="1" dirty="0"/>
          </a:p>
        </p:txBody>
      </p:sp>
      <p:grpSp>
        <p:nvGrpSpPr>
          <p:cNvPr id="7" name="Group 6" title="Live in saltwater aquarium sump. "/>
          <p:cNvGrpSpPr/>
          <p:nvPr/>
        </p:nvGrpSpPr>
        <p:grpSpPr>
          <a:xfrm>
            <a:off x="9099" y="2366686"/>
            <a:ext cx="4250619" cy="3237375"/>
            <a:chOff x="0" y="2800350"/>
            <a:chExt cx="5421805" cy="4057650"/>
          </a:xfrm>
        </p:grpSpPr>
        <p:pic>
          <p:nvPicPr>
            <p:cNvPr id="4" name="Picture 3" title="LIve rock growing in saltwater aquarium.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00350"/>
              <a:ext cx="5410200" cy="405765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656883" y="5657406"/>
              <a:ext cx="2764922" cy="1184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bg1"/>
                  </a:solidFill>
                </a:rPr>
                <a:t>Live rock can be cured in an aquarium system.</a:t>
              </a:r>
            </a:p>
          </p:txBody>
        </p:sp>
      </p:grpSp>
      <p:grpSp>
        <p:nvGrpSpPr>
          <p:cNvPr id="16" name="Group 15" descr="Notice the difference in color. " title="Figure showing difference between live and base rock. "/>
          <p:cNvGrpSpPr/>
          <p:nvPr/>
        </p:nvGrpSpPr>
        <p:grpSpPr>
          <a:xfrm>
            <a:off x="5654676" y="2218865"/>
            <a:ext cx="2376129" cy="4057534"/>
            <a:chOff x="5777271" y="2227725"/>
            <a:chExt cx="2595946" cy="4649209"/>
          </a:xfrm>
        </p:grpSpPr>
        <p:pic>
          <p:nvPicPr>
            <p:cNvPr id="9" name="Picture 8" title="Base rock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1047" y="2227725"/>
              <a:ext cx="1987048" cy="1996647"/>
            </a:xfrm>
            <a:prstGeom prst="rect">
              <a:avLst/>
            </a:prstGeom>
          </p:spPr>
        </p:pic>
        <p:pic>
          <p:nvPicPr>
            <p:cNvPr id="10" name="Picture 9" title="Live rock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6030" y="4829175"/>
              <a:ext cx="2217083" cy="2047759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5777271" y="4182844"/>
              <a:ext cx="2514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</a:rPr>
                <a:t>Base Rock </a:t>
              </a:r>
            </a:p>
            <a:p>
              <a:pPr algn="ctr"/>
              <a:r>
                <a:rPr lang="en-US" dirty="0">
                  <a:solidFill>
                    <a:schemeClr val="tx2"/>
                  </a:solidFill>
                </a:rPr>
                <a:t>Live Rock</a:t>
              </a:r>
            </a:p>
          </p:txBody>
        </p:sp>
        <p:sp>
          <p:nvSpPr>
            <p:cNvPr id="14" name="Arrow: Curved Left 13"/>
            <p:cNvSpPr/>
            <p:nvPr/>
          </p:nvSpPr>
          <p:spPr>
            <a:xfrm rot="9852323">
              <a:off x="5827533" y="3296393"/>
              <a:ext cx="481928" cy="1195165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Arrow: Curved Left 14"/>
            <p:cNvSpPr/>
            <p:nvPr/>
          </p:nvSpPr>
          <p:spPr>
            <a:xfrm rot="19603694">
              <a:off x="7891289" y="4406715"/>
              <a:ext cx="481928" cy="1195165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7" name="Picture 16" descr="Florida Department of Agriculture and Consumer Services Banner">
            <a:extLst>
              <a:ext uri="{FF2B5EF4-FFF2-40B4-BE49-F238E27FC236}">
                <a16:creationId xmlns:a16="http://schemas.microsoft.com/office/drawing/2014/main" id="{48F6C282-3BF8-4EB0-9AE2-3EAF2E2EDC4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077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Florida Department of Agriculture and Consumer Services Banner">
            <a:extLst>
              <a:ext uri="{FF2B5EF4-FFF2-40B4-BE49-F238E27FC236}">
                <a16:creationId xmlns:a16="http://schemas.microsoft.com/office/drawing/2014/main" id="{A40B24A3-B843-44D9-9F13-CE597BC4A7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9611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+mn-lt"/>
              </a:rPr>
              <a:t>Live Rock Culture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38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/>
              <a:t>Live rock can also be produced in the open ocean. </a:t>
            </a:r>
          </a:p>
        </p:txBody>
      </p:sp>
      <p:grpSp>
        <p:nvGrpSpPr>
          <p:cNvPr id="17" name="Group 16" title="Live rock on bottom lease site."/>
          <p:cNvGrpSpPr/>
          <p:nvPr/>
        </p:nvGrpSpPr>
        <p:grpSpPr>
          <a:xfrm>
            <a:off x="1676400" y="2007108"/>
            <a:ext cx="5944490" cy="3924300"/>
            <a:chOff x="1295400" y="2171700"/>
            <a:chExt cx="6248400" cy="4686300"/>
          </a:xfrm>
        </p:grpSpPr>
        <p:pic>
          <p:nvPicPr>
            <p:cNvPr id="13" name="Picture 12" title="Live rock on bottom lease site. 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5400" y="2171700"/>
              <a:ext cx="6248400" cy="4686300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1466850" y="3245911"/>
              <a:ext cx="5943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Base rock is placed on leased ocean sites and left to cure naturally.</a:t>
              </a:r>
            </a:p>
          </p:txBody>
        </p:sp>
      </p:grpSp>
      <p:grpSp>
        <p:nvGrpSpPr>
          <p:cNvPr id="19" name="Group 18" title="Scuba diver collecting live rock in basket. "/>
          <p:cNvGrpSpPr/>
          <p:nvPr/>
        </p:nvGrpSpPr>
        <p:grpSpPr>
          <a:xfrm>
            <a:off x="-975556" y="2007108"/>
            <a:ext cx="5943600" cy="3048000"/>
            <a:chOff x="-930275" y="2171700"/>
            <a:chExt cx="5943600" cy="3048000"/>
          </a:xfrm>
        </p:grpSpPr>
        <p:pic>
          <p:nvPicPr>
            <p:cNvPr id="8" name="Picture 7" title="Scuba diver collecting live rock in basket. 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5" y="2171700"/>
              <a:ext cx="4064000" cy="304800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-930275" y="2191464"/>
              <a:ext cx="5943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Divers collect cured rock.</a:t>
              </a:r>
            </a:p>
          </p:txBody>
        </p:sp>
      </p:grpSp>
      <p:pic>
        <p:nvPicPr>
          <p:cNvPr id="12" name="Picture 11" title="Live rock in basket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" y="4432110"/>
            <a:ext cx="3251200" cy="2438400"/>
          </a:xfrm>
          <a:prstGeom prst="rect">
            <a:avLst/>
          </a:prstGeom>
        </p:spPr>
      </p:pic>
      <p:grpSp>
        <p:nvGrpSpPr>
          <p:cNvPr id="21" name="Group 20" title="Loading live rock onto boat with wench."/>
          <p:cNvGrpSpPr/>
          <p:nvPr/>
        </p:nvGrpSpPr>
        <p:grpSpPr>
          <a:xfrm>
            <a:off x="3230724" y="2313203"/>
            <a:ext cx="6044170" cy="3903922"/>
            <a:chOff x="3986213" y="2171700"/>
            <a:chExt cx="5154612" cy="3631853"/>
          </a:xfrm>
        </p:grpSpPr>
        <p:pic>
          <p:nvPicPr>
            <p:cNvPr id="3" name="Picture 2" title="Loading live rock onto a boat. 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45" r="9722" b="10370"/>
            <a:stretch/>
          </p:blipFill>
          <p:spPr>
            <a:xfrm>
              <a:off x="4073525" y="2171700"/>
              <a:ext cx="5067300" cy="3631853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3986213" y="2171700"/>
              <a:ext cx="28654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Live rock is loaded onto a boat.</a:t>
              </a:r>
            </a:p>
          </p:txBody>
        </p:sp>
      </p:grpSp>
      <p:grpSp>
        <p:nvGrpSpPr>
          <p:cNvPr id="25" name="Group 24" title="Live rock greenhouse"/>
          <p:cNvGrpSpPr/>
          <p:nvPr/>
        </p:nvGrpSpPr>
        <p:grpSpPr>
          <a:xfrm>
            <a:off x="-517326" y="7166139"/>
            <a:ext cx="9204126" cy="4873638"/>
            <a:chOff x="0" y="2162175"/>
            <a:chExt cx="9153525" cy="4724400"/>
          </a:xfrm>
        </p:grpSpPr>
        <p:pic>
          <p:nvPicPr>
            <p:cNvPr id="22" name="Picture 21" title="Live rock greenhouse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162175"/>
              <a:ext cx="6299200" cy="4724400"/>
            </a:xfrm>
            <a:prstGeom prst="rect">
              <a:avLst/>
            </a:prstGeom>
          </p:spPr>
        </p:pic>
        <p:pic>
          <p:nvPicPr>
            <p:cNvPr id="23" name="Picture 22" title="Live rock green house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67"/>
            <a:stretch/>
          </p:blipFill>
          <p:spPr>
            <a:xfrm>
              <a:off x="6013450" y="2162176"/>
              <a:ext cx="3140075" cy="4705350"/>
            </a:xfrm>
            <a:prstGeom prst="rect">
              <a:avLst/>
            </a:prstGeom>
          </p:spPr>
        </p:pic>
        <p:sp>
          <p:nvSpPr>
            <p:cNvPr id="24" name="Content Placeholder 4"/>
            <p:cNvSpPr txBox="1">
              <a:spLocks/>
            </p:cNvSpPr>
            <p:nvPr/>
          </p:nvSpPr>
          <p:spPr>
            <a:xfrm>
              <a:off x="304800" y="5848132"/>
              <a:ext cx="8267699" cy="7530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vert="horz" lIns="91435" tIns="45718" rIns="91435" bIns="45718">
              <a:normAutofit fontScale="92500" lnSpcReduction="10000"/>
            </a:bodyPr>
            <a:lstStyle>
              <a:lvl1pPr marL="274306" indent="-274306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SzPct val="95000"/>
                <a:buFont typeface="Wingdings 2"/>
                <a:buChar char=""/>
                <a:defRPr kumimoji="0"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40047" indent="-246875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/>
                <a:buChar char=""/>
                <a:defRPr kumimoji="0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3" indent="-246875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/>
                <a:buChar char=""/>
                <a:defRPr kumimoji="0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88659" indent="-210301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SzPct val="65000"/>
                <a:buFont typeface="Wingdings 2"/>
                <a:buChar char=""/>
                <a:defRPr kumimoji="0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62965" indent="-210301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SzPct val="65000"/>
                <a:buFont typeface="Wingdings 2"/>
                <a:buChar char=""/>
                <a:defRPr kumimoji="0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37271" indent="-210301" algn="l" rtl="0" eaLnBrk="1" latinLnBrk="0" hangingPunct="1">
                <a:spcBef>
                  <a:spcPct val="20000"/>
                </a:spcBef>
                <a:buClr>
                  <a:schemeClr val="accent5"/>
                </a:buClr>
                <a:buSzPct val="80000"/>
                <a:buFont typeface="Wingdings 2"/>
                <a:buChar char="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20141" indent="-182871" algn="l" rtl="0" eaLnBrk="1" latinLnBrk="0" hangingPunct="1">
                <a:spcBef>
                  <a:spcPct val="20000"/>
                </a:spcBef>
                <a:buClr>
                  <a:schemeClr val="accent6"/>
                </a:buClr>
                <a:buSzPct val="80000"/>
                <a:buFont typeface="Wingdings 2"/>
                <a:buChar char=""/>
                <a:defRPr kumimoji="0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94448" indent="-182871" algn="l" rtl="0" eaLnBrk="1" latinLnBrk="0" hangingPunct="1">
                <a:spcBef>
                  <a:spcPct val="20000"/>
                </a:spcBef>
                <a:buClr>
                  <a:schemeClr val="tx2"/>
                </a:buClr>
                <a:buChar char="•"/>
                <a:defRPr kumimoji="0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754" indent="-182871" algn="l" rtl="0" eaLnBrk="1" latinLnBrk="0" hangingPunct="1">
                <a:spcBef>
                  <a:spcPct val="20000"/>
                </a:spcBef>
                <a:buClr>
                  <a:schemeClr val="tx2"/>
                </a:buClr>
                <a:buFontTx/>
                <a:buChar char="•"/>
                <a:defRPr kumimoji="0"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14400">
                <a:buFont typeface="Wingdings 2"/>
                <a:buNone/>
              </a:pPr>
              <a:r>
                <a:rPr lang="en-US" sz="2400" dirty="0"/>
                <a:t>Live rock is then held in a greenhouse for further curing or</a:t>
              </a:r>
            </a:p>
            <a:p>
              <a:pPr marL="0" indent="0" algn="ctr" defTabSz="914400">
                <a:buFont typeface="Wingdings 2"/>
                <a:buNone/>
              </a:pPr>
              <a:r>
                <a:rPr lang="en-US" sz="2400" dirty="0"/>
                <a:t>until ready for market.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59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961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>
                <a:latin typeface="+mn-lt"/>
              </a:rPr>
              <a:t>Ornamental Aquaculture Research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804" y="1429855"/>
            <a:ext cx="8438662" cy="438912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/>
              <a:t>Aquaculture scientists are continuously learning how to breed new species in captivity. </a:t>
            </a:r>
          </a:p>
          <a:p>
            <a:r>
              <a:rPr lang="en-US" sz="2000" dirty="0"/>
              <a:t>Current research is focused on…</a:t>
            </a:r>
          </a:p>
          <a:p>
            <a:pPr lvl="1"/>
            <a:r>
              <a:rPr lang="en-US" sz="1800" dirty="0"/>
              <a:t>Larval rearing techniques </a:t>
            </a:r>
          </a:p>
          <a:p>
            <a:pPr lvl="1"/>
            <a:r>
              <a:rPr lang="en-US" sz="1800" dirty="0"/>
              <a:t>Larval feeding preferences </a:t>
            </a:r>
          </a:p>
          <a:p>
            <a:pPr lvl="1"/>
            <a:r>
              <a:rPr lang="en-US" sz="1800" dirty="0"/>
              <a:t>Captive reproduction of marine species</a:t>
            </a:r>
          </a:p>
          <a:p>
            <a:pPr lvl="1"/>
            <a:r>
              <a:rPr lang="en-US" sz="1800" dirty="0"/>
              <a:t>Optimization of marine algae        </a:t>
            </a:r>
          </a:p>
          <a:p>
            <a:pPr marL="393172" lvl="1" indent="0">
              <a:buNone/>
            </a:pPr>
            <a:r>
              <a:rPr lang="en-US" sz="1800" dirty="0"/>
              <a:t>    culture</a:t>
            </a:r>
          </a:p>
          <a:p>
            <a:pPr lvl="1"/>
            <a:endParaRPr lang="en-US" sz="2000" dirty="0"/>
          </a:p>
          <a:p>
            <a:pPr lvl="1"/>
            <a:endParaRPr lang="en-US" dirty="0"/>
          </a:p>
        </p:txBody>
      </p:sp>
      <p:pic>
        <p:nvPicPr>
          <p:cNvPr id="3" name="Picture 2" title="Blue tang larva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46" b="9704"/>
          <a:stretch/>
        </p:blipFill>
        <p:spPr>
          <a:xfrm>
            <a:off x="4953000" y="2363655"/>
            <a:ext cx="4222845" cy="1692892"/>
          </a:xfrm>
          <a:prstGeom prst="rect">
            <a:avLst/>
          </a:prstGeom>
        </p:spPr>
      </p:pic>
      <p:pic>
        <p:nvPicPr>
          <p:cNvPr id="6" name="Picture 5" title="Scientist looking at experimental tanks. 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094" y="4033156"/>
            <a:ext cx="3419306" cy="244236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40188" y="4617290"/>
            <a:ext cx="320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2"/>
                </a:solidFill>
              </a:rPr>
              <a:t>Blue tangs were produced in captivity for the first time last year at the Tropical Aquaculture Laboratory in Florida!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1762" y="3838852"/>
            <a:ext cx="5105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i="1" dirty="0">
                <a:solidFill>
                  <a:schemeClr val="bg1"/>
                </a:solidFill>
              </a:rPr>
              <a:t>Photo Credit: UF IFAS File Photos – photographer Tyler Jones.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65388" y="6313019"/>
            <a:ext cx="5105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i="1" dirty="0">
                <a:solidFill>
                  <a:schemeClr val="bg1"/>
                </a:solidFill>
              </a:rPr>
              <a:t>Photo Credit: UF IFAS File Photos</a:t>
            </a:r>
          </a:p>
        </p:txBody>
      </p:sp>
      <p:pic>
        <p:nvPicPr>
          <p:cNvPr id="10" name="Picture 9" descr="Florida Department of Agriculture and Consumer Services Banner">
            <a:extLst>
              <a:ext uri="{FF2B5EF4-FFF2-40B4-BE49-F238E27FC236}">
                <a16:creationId xmlns:a16="http://schemas.microsoft.com/office/drawing/2014/main" id="{F31B4931-E410-4C7F-8C9F-76D233B93B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489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9611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+mn-lt"/>
              </a:rPr>
              <a:t>Conclusion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29904" y="1384984"/>
            <a:ext cx="5162062" cy="51054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Florida is the largest ornamental producer in the U.S.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/>
              <a:t>Researchers are continuously refining culture methods and increasing productivity throughout the state.  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Ornamental aquaculture is sustainable and conserves marine ecosystems by reducing wild capture.    </a:t>
            </a:r>
          </a:p>
        </p:txBody>
      </p:sp>
      <p:pic>
        <p:nvPicPr>
          <p:cNvPr id="4" name="Picture 3" title="cichlids in aquarium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t="8349" b="21111"/>
          <a:stretch/>
        </p:blipFill>
        <p:spPr>
          <a:xfrm>
            <a:off x="6069726" y="4677975"/>
            <a:ext cx="2799817" cy="1587047"/>
          </a:xfrm>
          <a:prstGeom prst="rect">
            <a:avLst/>
          </a:prstGeom>
        </p:spPr>
      </p:pic>
      <p:pic>
        <p:nvPicPr>
          <p:cNvPr id="7" name="Picture 6" title="Angelfish in aquarium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" t="6666" r="2571" b="18889"/>
          <a:stretch/>
        </p:blipFill>
        <p:spPr>
          <a:xfrm>
            <a:off x="6063867" y="1295533"/>
            <a:ext cx="2805676" cy="1663543"/>
          </a:xfrm>
          <a:prstGeom prst="rect">
            <a:avLst/>
          </a:prstGeom>
        </p:spPr>
      </p:pic>
      <p:pic>
        <p:nvPicPr>
          <p:cNvPr id="6" name="Picture 5" title="Live rock and coral in aquarium. 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" t="-103" b="14390"/>
          <a:stretch/>
        </p:blipFill>
        <p:spPr>
          <a:xfrm>
            <a:off x="5591966" y="2947800"/>
            <a:ext cx="2811534" cy="1730175"/>
          </a:xfrm>
          <a:prstGeom prst="rect">
            <a:avLst/>
          </a:prstGeom>
        </p:spPr>
      </p:pic>
      <p:pic>
        <p:nvPicPr>
          <p:cNvPr id="9" name="Picture 8" descr="Florida Department of Agriculture and Consumer Services Banner">
            <a:extLst>
              <a:ext uri="{FF2B5EF4-FFF2-40B4-BE49-F238E27FC236}">
                <a16:creationId xmlns:a16="http://schemas.microsoft.com/office/drawing/2014/main" id="{6B90E2D8-3F3F-4188-9396-2150649D8E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9144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609600" y="838200"/>
            <a:ext cx="8229600" cy="1143000"/>
          </a:xfrm>
          <a:prstGeom prst="rect">
            <a:avLst/>
          </a:prstGeom>
        </p:spPr>
        <p:txBody>
          <a:bodyPr vert="horz" lIns="0" tIns="45718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defTabSz="914400"/>
            <a:r>
              <a:rPr lang="en-US" sz="4000" dirty="0">
                <a:latin typeface="Constantia" panose="02030602050306030303" pitchFamily="18" charset="0"/>
              </a:rPr>
              <a:t>Conclusion  </a:t>
            </a:r>
            <a:br>
              <a:rPr lang="en-US" sz="3600" dirty="0">
                <a:latin typeface="Constantia" panose="02030602050306030303" pitchFamily="18" charset="0"/>
              </a:rPr>
            </a:br>
            <a:endParaRPr lang="en-US" sz="3600" dirty="0">
              <a:latin typeface="Constantia" panose="020306020503060303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1981200"/>
            <a:ext cx="87630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For questions about this presentation or aquaculture in Florida please contact the Division at: </a:t>
            </a:r>
          </a:p>
          <a:p>
            <a:pPr algn="ctr"/>
            <a:endParaRPr lang="en-US" sz="2400" dirty="0"/>
          </a:p>
          <a:p>
            <a:r>
              <a:rPr lang="en-US" dirty="0"/>
              <a:t> </a:t>
            </a:r>
          </a:p>
          <a:p>
            <a:pPr marL="2514600" indent="-971550"/>
            <a:r>
              <a:rPr lang="en-US" sz="2400" dirty="0"/>
              <a:t>Tallahassee Office: (850) 617-7600 </a:t>
            </a:r>
          </a:p>
          <a:p>
            <a:pPr marL="2514600" indent="-971550"/>
            <a:r>
              <a:rPr lang="en-US" sz="2400" dirty="0"/>
              <a:t>Bartow Office: (863) 578-1870 </a:t>
            </a:r>
          </a:p>
          <a:p>
            <a:pPr marL="2514600" indent="-971550"/>
            <a:r>
              <a:rPr lang="en-US" sz="2400" dirty="0"/>
              <a:t>Email: </a:t>
            </a:r>
            <a:r>
              <a:rPr lang="en-US" sz="2400" dirty="0">
                <a:solidFill>
                  <a:schemeClr val="accent1"/>
                </a:solidFill>
              </a:rPr>
              <a:t>aquaculture_web@FreshFromFlorida.com </a:t>
            </a:r>
          </a:p>
          <a:p>
            <a:pPr marL="2514600" indent="-971550"/>
            <a:r>
              <a:rPr lang="en-US" sz="2400" dirty="0"/>
              <a:t>Website: FreshFromFlorida.com </a:t>
            </a:r>
            <a:endParaRPr lang="en-US" sz="3200" dirty="0"/>
          </a:p>
        </p:txBody>
      </p:sp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</a:t>
            </a:r>
          </a:p>
        </p:txBody>
      </p:sp>
      <p:pic>
        <p:nvPicPr>
          <p:cNvPr id="8" name="Picture 7" descr="Florida Department of Agriculture and Consumer Services Banner">
            <a:extLst>
              <a:ext uri="{FF2B5EF4-FFF2-40B4-BE49-F238E27FC236}">
                <a16:creationId xmlns:a16="http://schemas.microsoft.com/office/drawing/2014/main" id="{AF1FA468-4799-443D-AB1F-CAA0B2EF7A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53592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2756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7834</TotalTime>
  <Words>1999</Words>
  <Application>Microsoft Office PowerPoint</Application>
  <PresentationFormat>On-screen Show (4:3)</PresentationFormat>
  <Paragraphs>455</Paragraphs>
  <Slides>37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Arial</vt:lpstr>
      <vt:lpstr>Calibri</vt:lpstr>
      <vt:lpstr>Comic Sans MS</vt:lpstr>
      <vt:lpstr>Constantia</vt:lpstr>
      <vt:lpstr>Times New Roman</vt:lpstr>
      <vt:lpstr>Wingdings 2</vt:lpstr>
      <vt:lpstr>Flow</vt:lpstr>
      <vt:lpstr>Florida Aquaculture Ornamental Fish</vt:lpstr>
      <vt:lpstr>Introduction</vt:lpstr>
      <vt:lpstr>Where do aquarium fish come from?</vt:lpstr>
      <vt:lpstr>Where do aquarium fish come from?</vt:lpstr>
      <vt:lpstr>Do you have a freshwater aquarium at home?</vt:lpstr>
      <vt:lpstr>Where does the U.S. import fish from?</vt:lpstr>
      <vt:lpstr>Top Ornamental Suppliers</vt:lpstr>
      <vt:lpstr>The Global Aquaculture Industry</vt:lpstr>
      <vt:lpstr>U.S. Ornamental Industry</vt:lpstr>
      <vt:lpstr>Florida’s Ornamental Industry</vt:lpstr>
      <vt:lpstr>Commonly Cultured Freshwater Fish Groups</vt:lpstr>
      <vt:lpstr>Commonly Cultured Freshwater Fish Groups</vt:lpstr>
      <vt:lpstr>Types of Ornamentals</vt:lpstr>
      <vt:lpstr>Ornamental Production in Florida   (2013 Aquaculture Census)</vt:lpstr>
      <vt:lpstr>Livebearer Culture Techniques</vt:lpstr>
      <vt:lpstr>Livebearer Culture Techniques</vt:lpstr>
      <vt:lpstr>Livebearer Culture Techniques</vt:lpstr>
      <vt:lpstr>Livebearer Culture Techniques</vt:lpstr>
      <vt:lpstr>Livebearer Culture Techniques</vt:lpstr>
      <vt:lpstr>Egglayers Culture </vt:lpstr>
      <vt:lpstr>Egglayers Culture </vt:lpstr>
      <vt:lpstr>Cichlid Culture Techniques</vt:lpstr>
      <vt:lpstr>Cichlid Culture Techniques</vt:lpstr>
      <vt:lpstr>Cichlid Culture Techniques</vt:lpstr>
      <vt:lpstr>Did you know? </vt:lpstr>
      <vt:lpstr>Cichlid Culture Techniques</vt:lpstr>
      <vt:lpstr>Cichlid Breeding Techniques</vt:lpstr>
      <vt:lpstr>Cichlid Culture Techniques</vt:lpstr>
      <vt:lpstr>Marine Culture Techniques</vt:lpstr>
      <vt:lpstr>Clownfish Culture</vt:lpstr>
      <vt:lpstr>Can you name that clownfish? </vt:lpstr>
      <vt:lpstr>Coral Culture</vt:lpstr>
      <vt:lpstr>Live Rock Culture</vt:lpstr>
      <vt:lpstr>Live Rock Culture</vt:lpstr>
      <vt:lpstr>Ornamental Aquaculture Research</vt:lpstr>
      <vt:lpstr>Conclusion</vt:lpstr>
      <vt:lpstr>Conclusion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Aquaculture  and  Related  Careers</dc:title>
  <dc:creator>Peter Allen</dc:creator>
  <cp:lastModifiedBy>Bayliss, Katrina</cp:lastModifiedBy>
  <cp:revision>270</cp:revision>
  <dcterms:created xsi:type="dcterms:W3CDTF">2013-10-22T12:44:55Z</dcterms:created>
  <dcterms:modified xsi:type="dcterms:W3CDTF">2019-01-18T14:04:22Z</dcterms:modified>
</cp:coreProperties>
</file>