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sldIdLst>
    <p:sldId id="257" r:id="rId2"/>
    <p:sldId id="459" r:id="rId3"/>
    <p:sldId id="451" r:id="rId4"/>
    <p:sldId id="452" r:id="rId5"/>
    <p:sldId id="453" r:id="rId6"/>
    <p:sldId id="455" r:id="rId7"/>
    <p:sldId id="457" r:id="rId8"/>
    <p:sldId id="465" r:id="rId9"/>
    <p:sldId id="464" r:id="rId10"/>
    <p:sldId id="461" r:id="rId11"/>
    <p:sldId id="462" r:id="rId12"/>
    <p:sldId id="463" r:id="rId13"/>
    <p:sldId id="458" r:id="rId14"/>
    <p:sldId id="466" r:id="rId15"/>
    <p:sldId id="467" r:id="rId16"/>
    <p:sldId id="469" r:id="rId17"/>
    <p:sldId id="508" r:id="rId18"/>
    <p:sldId id="513" r:id="rId19"/>
    <p:sldId id="470" r:id="rId20"/>
    <p:sldId id="497" r:id="rId21"/>
    <p:sldId id="471" r:id="rId22"/>
    <p:sldId id="472" r:id="rId23"/>
    <p:sldId id="473" r:id="rId24"/>
    <p:sldId id="474" r:id="rId25"/>
    <p:sldId id="475" r:id="rId26"/>
    <p:sldId id="476" r:id="rId27"/>
    <p:sldId id="477" r:id="rId28"/>
    <p:sldId id="478" r:id="rId29"/>
    <p:sldId id="479" r:id="rId30"/>
    <p:sldId id="480" r:id="rId31"/>
    <p:sldId id="481" r:id="rId32"/>
    <p:sldId id="482" r:id="rId33"/>
    <p:sldId id="483" r:id="rId34"/>
    <p:sldId id="484" r:id="rId35"/>
    <p:sldId id="485" r:id="rId36"/>
    <p:sldId id="486" r:id="rId37"/>
    <p:sldId id="487" r:id="rId38"/>
    <p:sldId id="488" r:id="rId39"/>
    <p:sldId id="489" r:id="rId40"/>
    <p:sldId id="496" r:id="rId41"/>
    <p:sldId id="491" r:id="rId42"/>
    <p:sldId id="490" r:id="rId43"/>
    <p:sldId id="492" r:id="rId44"/>
    <p:sldId id="493" r:id="rId45"/>
    <p:sldId id="495" r:id="rId46"/>
    <p:sldId id="498" r:id="rId47"/>
    <p:sldId id="499" r:id="rId48"/>
    <p:sldId id="500" r:id="rId49"/>
    <p:sldId id="501" r:id="rId50"/>
    <p:sldId id="502" r:id="rId51"/>
    <p:sldId id="503" r:id="rId52"/>
    <p:sldId id="504" r:id="rId53"/>
    <p:sldId id="505" r:id="rId54"/>
    <p:sldId id="506" r:id="rId55"/>
    <p:sldId id="507" r:id="rId56"/>
    <p:sldId id="509" r:id="rId57"/>
    <p:sldId id="510" r:id="rId58"/>
    <p:sldId id="511" r:id="rId59"/>
    <p:sldId id="512" r:id="rId60"/>
    <p:sldId id="515" r:id="rId61"/>
  </p:sldIdLst>
  <p:sldSz cx="9144000" cy="6858000" type="screen4x3"/>
  <p:notesSz cx="6858000" cy="9144000"/>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5BD4A"/>
    <a:srgbClr val="E33A29"/>
    <a:srgbClr val="88459D"/>
    <a:srgbClr val="FF85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94145" autoAdjust="0"/>
  </p:normalViewPr>
  <p:slideViewPr>
    <p:cSldViewPr>
      <p:cViewPr>
        <p:scale>
          <a:sx n="100" d="100"/>
          <a:sy n="100" d="100"/>
        </p:scale>
        <p:origin x="1908" y="228"/>
      </p:cViewPr>
      <p:guideLst>
        <p:guide orient="horz" pos="2160"/>
        <p:guide pos="2880"/>
      </p:guideLst>
    </p:cSldViewPr>
  </p:slideViewPr>
  <p:outlineViewPr>
    <p:cViewPr>
      <p:scale>
        <a:sx n="33" d="100"/>
        <a:sy n="33" d="100"/>
      </p:scale>
      <p:origin x="0" y="21546"/>
    </p:cViewPr>
  </p:outlineViewPr>
  <p:notesTextViewPr>
    <p:cViewPr>
      <p:scale>
        <a:sx n="3" d="2"/>
        <a:sy n="3" d="2"/>
      </p:scale>
      <p:origin x="0" y="0"/>
    </p:cViewPr>
  </p:notesTextViewPr>
  <p:sorterViewPr>
    <p:cViewPr>
      <p:scale>
        <a:sx n="100" d="100"/>
        <a:sy n="100" d="100"/>
      </p:scale>
      <p:origin x="0" y="86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culpepc\Desktop\Projects\Education-Outreach\ppt%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culpepc\AppData\Roaming\Microsoft\Excel\Book1%20(version%201).xlsb"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culpepc\Desktop\Projects\Education-Outreach\ppt%20data.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file:///C:\Users\culpepc\Desktop\Projects\Education-Outreach\ppt%20data.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culpepc\Desktop\Projects\Education-Outreach\ppt%20data.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a:t>Worldwide Aquaculture Production (FAO 2013) </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Sheet1!$C$1</c:f>
              <c:strCache>
                <c:ptCount val="1"/>
                <c:pt idx="0">
                  <c:v>Live Wgt. (lbs)</c:v>
                </c:pt>
              </c:strCache>
            </c:strRef>
          </c:tx>
          <c:spPr>
            <a:solidFill>
              <a:schemeClr val="accent1"/>
            </a:solidFill>
            <a:ln>
              <a:noFill/>
            </a:ln>
            <a:effectLst/>
            <a:sp3d/>
          </c:spPr>
          <c:invertIfNegative val="0"/>
          <c:dLbls>
            <c:dLbl>
              <c:idx val="0"/>
              <c:layout>
                <c:manualLayout>
                  <c:x val="2.1214848143982001E-2"/>
                  <c:y val="-3.68377626735289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92A-4211-A8F8-527076427BC4}"/>
                </c:ext>
              </c:extLst>
            </c:dLbl>
            <c:dLbl>
              <c:idx val="1"/>
              <c:layout>
                <c:manualLayout>
                  <c:x val="1.9322344322344254E-2"/>
                  <c:y val="-3.67382323412996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92A-4211-A8F8-527076427BC4}"/>
                </c:ext>
              </c:extLst>
            </c:dLbl>
            <c:dLbl>
              <c:idx val="2"/>
              <c:layout>
                <c:manualLayout>
                  <c:x val="8.3333333333333332E-3"/>
                  <c:y val="-3.22081597562805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92A-4211-A8F8-527076427BC4}"/>
                </c:ext>
              </c:extLst>
            </c:dLbl>
            <c:dLbl>
              <c:idx val="3"/>
              <c:layout>
                <c:manualLayout>
                  <c:x val="1.9322344322344188E-2"/>
                  <c:y val="-3.98909878409516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92A-4211-A8F8-527076427BC4}"/>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Finfish</c:v>
                </c:pt>
                <c:pt idx="1">
                  <c:v>Crustaceans</c:v>
                </c:pt>
                <c:pt idx="2">
                  <c:v>Mollusks</c:v>
                </c:pt>
                <c:pt idx="3">
                  <c:v>Other</c:v>
                </c:pt>
              </c:strCache>
            </c:strRef>
          </c:cat>
          <c:val>
            <c:numRef>
              <c:f>Sheet1!$C$2:$C$5</c:f>
              <c:numCache>
                <c:formatCode>#,##0</c:formatCode>
                <c:ptCount val="4"/>
                <c:pt idx="0">
                  <c:v>103773668.02</c:v>
                </c:pt>
                <c:pt idx="1">
                  <c:v>14797409.439999999</c:v>
                </c:pt>
                <c:pt idx="2">
                  <c:v>34202474.68</c:v>
                </c:pt>
                <c:pt idx="3">
                  <c:v>1968725.66</c:v>
                </c:pt>
              </c:numCache>
            </c:numRef>
          </c:val>
          <c:extLst>
            <c:ext xmlns:c16="http://schemas.microsoft.com/office/drawing/2014/chart" uri="{C3380CC4-5D6E-409C-BE32-E72D297353CC}">
              <c16:uniqueId val="{00000004-B92A-4211-A8F8-527076427BC4}"/>
            </c:ext>
          </c:extLst>
        </c:ser>
        <c:dLbls>
          <c:showLegendKey val="0"/>
          <c:showVal val="1"/>
          <c:showCatName val="0"/>
          <c:showSerName val="0"/>
          <c:showPercent val="0"/>
          <c:showBubbleSize val="0"/>
        </c:dLbls>
        <c:gapWidth val="150"/>
        <c:shape val="box"/>
        <c:axId val="340890736"/>
        <c:axId val="340891064"/>
        <c:axId val="0"/>
      </c:bar3DChart>
      <c:catAx>
        <c:axId val="340890736"/>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Product Type </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40891064"/>
        <c:crosses val="autoZero"/>
        <c:auto val="1"/>
        <c:lblAlgn val="ctr"/>
        <c:lblOffset val="100"/>
        <c:noMultiLvlLbl val="0"/>
      </c:catAx>
      <c:valAx>
        <c:axId val="3408910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Pounds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40890736"/>
        <c:crosses val="autoZero"/>
        <c:crossBetween val="between"/>
      </c:valAx>
      <c:spPr>
        <a:noFill/>
        <a:ln>
          <a:noFill/>
        </a:ln>
        <a:effectLst/>
      </c:spPr>
    </c:plotArea>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dirty="0"/>
              <a:t>Mollusk</a:t>
            </a:r>
            <a:r>
              <a:rPr lang="en-US" sz="2000" baseline="0" dirty="0"/>
              <a:t> Production by Nation</a:t>
            </a:r>
            <a:endParaRPr lang="en-US" sz="2000" dirty="0"/>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ofPieChart>
        <c:ofPieType val="pie"/>
        <c:varyColors val="1"/>
        <c:ser>
          <c:idx val="0"/>
          <c:order val="0"/>
          <c:tx>
            <c:v>Nation</c:v>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5AE3-4B62-AB06-6DD6F4E2E303}"/>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5AE3-4B62-AB06-6DD6F4E2E303}"/>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5AE3-4B62-AB06-6DD6F4E2E303}"/>
              </c:ext>
            </c:extLst>
          </c:dPt>
          <c:dPt>
            <c:idx val="3"/>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5AE3-4B62-AB06-6DD6F4E2E303}"/>
              </c:ext>
            </c:extLst>
          </c:dPt>
          <c:dPt>
            <c:idx val="4"/>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9-5AE3-4B62-AB06-6DD6F4E2E303}"/>
              </c:ext>
            </c:extLst>
          </c:dPt>
          <c:dPt>
            <c:idx val="5"/>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B-5AE3-4B62-AB06-6DD6F4E2E303}"/>
              </c:ext>
            </c:extLst>
          </c:dPt>
          <c:dPt>
            <c:idx val="6"/>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0D-5AE3-4B62-AB06-6DD6F4E2E303}"/>
              </c:ext>
            </c:extLst>
          </c:dPt>
          <c:dPt>
            <c:idx val="7"/>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0F-5AE3-4B62-AB06-6DD6F4E2E303}"/>
              </c:ext>
            </c:extLst>
          </c:dPt>
          <c:dPt>
            <c:idx val="8"/>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11-5AE3-4B62-AB06-6DD6F4E2E303}"/>
              </c:ext>
            </c:extLst>
          </c:dPt>
          <c:dPt>
            <c:idx val="9"/>
            <c:bubble3D val="0"/>
            <c:spPr>
              <a:solidFill>
                <a:schemeClr val="accent2">
                  <a:lumMod val="80000"/>
                </a:schemeClr>
              </a:solidFill>
              <a:ln w="19050">
                <a:solidFill>
                  <a:schemeClr val="lt1"/>
                </a:solidFill>
              </a:ln>
              <a:effectLst/>
            </c:spPr>
            <c:extLst>
              <c:ext xmlns:c16="http://schemas.microsoft.com/office/drawing/2014/chart" uri="{C3380CC4-5D6E-409C-BE32-E72D297353CC}">
                <c16:uniqueId val="{00000013-5AE3-4B62-AB06-6DD6F4E2E303}"/>
              </c:ext>
            </c:extLst>
          </c:dPt>
          <c:dPt>
            <c:idx val="10"/>
            <c:bubble3D val="0"/>
            <c:spPr>
              <a:solidFill>
                <a:schemeClr val="accent4">
                  <a:lumMod val="80000"/>
                </a:schemeClr>
              </a:solidFill>
              <a:ln w="19050">
                <a:solidFill>
                  <a:schemeClr val="lt1"/>
                </a:solidFill>
              </a:ln>
              <a:effectLst/>
            </c:spPr>
            <c:extLst>
              <c:ext xmlns:c16="http://schemas.microsoft.com/office/drawing/2014/chart" uri="{C3380CC4-5D6E-409C-BE32-E72D297353CC}">
                <c16:uniqueId val="{00000015-5AE3-4B62-AB06-6DD6F4E2E303}"/>
              </c:ext>
            </c:extLst>
          </c:dPt>
          <c:dPt>
            <c:idx val="11"/>
            <c:bubble3D val="0"/>
            <c:spPr>
              <a:solidFill>
                <a:schemeClr val="accent6">
                  <a:lumMod val="80000"/>
                </a:schemeClr>
              </a:solidFill>
              <a:ln w="19050">
                <a:solidFill>
                  <a:schemeClr val="lt1"/>
                </a:solidFill>
              </a:ln>
              <a:effectLst/>
            </c:spPr>
            <c:extLst>
              <c:ext xmlns:c16="http://schemas.microsoft.com/office/drawing/2014/chart" uri="{C3380CC4-5D6E-409C-BE32-E72D297353CC}">
                <c16:uniqueId val="{00000017-5AE3-4B62-AB06-6DD6F4E2E303}"/>
              </c:ext>
            </c:extLst>
          </c:dPt>
          <c:dLbls>
            <c:dLbl>
              <c:idx val="2"/>
              <c:layout>
                <c:manualLayout>
                  <c:x val="-3.1655019115143846E-3"/>
                  <c:y val="3.694504255225274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5AE3-4B62-AB06-6DD6F4E2E303}"/>
                </c:ext>
              </c:extLst>
            </c:dLbl>
            <c:dLbl>
              <c:idx val="3"/>
              <c:layout>
                <c:manualLayout>
                  <c:x val="1.5827509557572504E-3"/>
                  <c:y val="2.155127482214743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AE3-4B62-AB06-6DD6F4E2E303}"/>
                </c:ext>
              </c:extLst>
            </c:dLbl>
            <c:dLbl>
              <c:idx val="4"/>
              <c:layout>
                <c:manualLayout>
                  <c:x val="1.2662007646058003E-2"/>
                  <c:y val="3.078753546021062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5AE3-4B62-AB06-6DD6F4E2E303}"/>
                </c:ext>
              </c:extLst>
            </c:dLbl>
            <c:dLbl>
              <c:idx val="5"/>
              <c:layout>
                <c:manualLayout>
                  <c:x val="-9.496505734543503E-3"/>
                  <c:y val="2.770878191418956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5AE3-4B62-AB06-6DD6F4E2E303}"/>
                </c:ext>
              </c:extLst>
            </c:dLbl>
            <c:dLbl>
              <c:idx val="6"/>
              <c:layout>
                <c:manualLayout>
                  <c:x val="-1.4244758601815254E-2"/>
                  <c:y val="2.463002836816850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5AE3-4B62-AB06-6DD6F4E2E303}"/>
                </c:ext>
              </c:extLst>
            </c:dLbl>
            <c:dLbl>
              <c:idx val="7"/>
              <c:layout>
                <c:manualLayout>
                  <c:x val="-1.4244758601815254E-2"/>
                  <c:y val="2.463002836816850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5AE3-4B62-AB06-6DD6F4E2E303}"/>
                </c:ext>
              </c:extLst>
            </c:dLbl>
            <c:dLbl>
              <c:idx val="8"/>
              <c:layout>
                <c:manualLayout>
                  <c:x val="1.5827509557572504E-3"/>
                  <c:y val="-4.002379609827381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5AE3-4B62-AB06-6DD6F4E2E303}"/>
                </c:ext>
              </c:extLst>
            </c:dLbl>
            <c:dLbl>
              <c:idx val="9"/>
              <c:layout>
                <c:manualLayout>
                  <c:x val="-1.1606706260558676E-16"/>
                  <c:y val="-2.155127482214743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3-5AE3-4B62-AB06-6DD6F4E2E303}"/>
                </c:ext>
              </c:extLst>
            </c:dLbl>
            <c:spPr>
              <a:solidFill>
                <a:prstClr val="white"/>
              </a:solidFill>
              <a:ln>
                <a:solidFill>
                  <a:prstClr val="black">
                    <a:lumMod val="50000"/>
                    <a:lumOff val="50000"/>
                  </a:prstClr>
                </a:solidFill>
              </a:ln>
              <a:effectLst/>
            </c:spPr>
            <c:txPr>
              <a:bodyPr rot="0" spcFirstLastPara="1" vertOverflow="clip" horzOverflow="clip" vert="horz" wrap="square" lIns="38100" tIns="19050" rIns="38100" bIns="19050" anchor="ctr" anchorCtr="1">
                <a:spAutoFit/>
              </a:bodyPr>
              <a:lstStyle/>
              <a:p>
                <a:pPr>
                  <a:defRPr sz="1200" b="1"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Sheet1!$A$15:$A$25</c:f>
              <c:strCache>
                <c:ptCount val="11"/>
                <c:pt idx="0">
                  <c:v>China </c:v>
                </c:pt>
                <c:pt idx="1">
                  <c:v>Japan </c:v>
                </c:pt>
                <c:pt idx="2">
                  <c:v>Republic of Korea</c:v>
                </c:pt>
                <c:pt idx="3">
                  <c:v>Chile</c:v>
                </c:pt>
                <c:pt idx="4">
                  <c:v>Thailand</c:v>
                </c:pt>
                <c:pt idx="5">
                  <c:v>Viet Nam</c:v>
                </c:pt>
                <c:pt idx="6">
                  <c:v>Spain</c:v>
                </c:pt>
                <c:pt idx="7">
                  <c:v>United States</c:v>
                </c:pt>
                <c:pt idx="8">
                  <c:v>France </c:v>
                </c:pt>
                <c:pt idx="9">
                  <c:v>Italy</c:v>
                </c:pt>
                <c:pt idx="10">
                  <c:v>Other</c:v>
                </c:pt>
              </c:strCache>
            </c:strRef>
          </c:cat>
          <c:val>
            <c:numRef>
              <c:f>Sheet1!$B$15:$B$25</c:f>
              <c:numCache>
                <c:formatCode>General</c:formatCode>
                <c:ptCount val="11"/>
                <c:pt idx="0">
                  <c:v>83.4</c:v>
                </c:pt>
                <c:pt idx="1">
                  <c:v>2.2000000000000002</c:v>
                </c:pt>
                <c:pt idx="2">
                  <c:v>1.9</c:v>
                </c:pt>
                <c:pt idx="3">
                  <c:v>1.7</c:v>
                </c:pt>
                <c:pt idx="4">
                  <c:v>1.4</c:v>
                </c:pt>
                <c:pt idx="5">
                  <c:v>1.2</c:v>
                </c:pt>
                <c:pt idx="6">
                  <c:v>1.1000000000000001</c:v>
                </c:pt>
                <c:pt idx="7">
                  <c:v>1.1000000000000001</c:v>
                </c:pt>
                <c:pt idx="8">
                  <c:v>1</c:v>
                </c:pt>
                <c:pt idx="9">
                  <c:v>0.7</c:v>
                </c:pt>
                <c:pt idx="10">
                  <c:v>4.3</c:v>
                </c:pt>
              </c:numCache>
            </c:numRef>
          </c:val>
          <c:extLst>
            <c:ext xmlns:c16="http://schemas.microsoft.com/office/drawing/2014/chart" uri="{C3380CC4-5D6E-409C-BE32-E72D297353CC}">
              <c16:uniqueId val="{00000018-5AE3-4B62-AB06-6DD6F4E2E303}"/>
            </c:ext>
          </c:extLst>
        </c:ser>
        <c:dLbls>
          <c:showLegendKey val="0"/>
          <c:showVal val="0"/>
          <c:showCatName val="0"/>
          <c:showSerName val="0"/>
          <c:showPercent val="0"/>
          <c:showBubbleSize val="0"/>
          <c:showLeaderLines val="0"/>
        </c:dLbls>
        <c:gapWidth val="100"/>
        <c:splitType val="pos"/>
        <c:splitPos val="9"/>
        <c:secondPieSize val="75"/>
        <c:serLines>
          <c:spPr>
            <a:ln w="9525" cap="flat" cmpd="sng" algn="ctr">
              <a:solidFill>
                <a:schemeClr val="tx1">
                  <a:lumMod val="35000"/>
                  <a:lumOff val="65000"/>
                </a:schemeClr>
              </a:solidFill>
              <a:round/>
            </a:ln>
            <a:effectLst/>
          </c:spPr>
        </c:serLines>
      </c:of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dirty="0"/>
              <a:t>Annual Sales by State (% of national</a:t>
            </a:r>
            <a:r>
              <a:rPr lang="en-US" baseline="0" dirty="0"/>
              <a:t> sales</a:t>
            </a:r>
            <a:r>
              <a:rPr lang="en-US" dirty="0"/>
              <a:t>)</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1"/>
          <c:order val="0"/>
          <c:tx>
            <c:v>Sale ($)</c:v>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F33-4CE5-A29C-E5015B67200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F33-4CE5-A29C-E5015B67200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F33-4CE5-A29C-E5015B67200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F33-4CE5-A29C-E5015B67200D}"/>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6F33-4CE5-A29C-E5015B67200D}"/>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6F33-4CE5-A29C-E5015B67200D}"/>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6F33-4CE5-A29C-E5015B67200D}"/>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6F33-4CE5-A29C-E5015B67200D}"/>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6F33-4CE5-A29C-E5015B67200D}"/>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6F33-4CE5-A29C-E5015B67200D}"/>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6F33-4CE5-A29C-E5015B67200D}"/>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6F33-4CE5-A29C-E5015B67200D}"/>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6F33-4CE5-A29C-E5015B67200D}"/>
              </c:ext>
            </c:extLst>
          </c:dPt>
          <c:dLbls>
            <c:dLbl>
              <c:idx val="1"/>
              <c:layout>
                <c:manualLayout>
                  <c:x val="-4.6728971962616819E-3"/>
                  <c:y val="-1.282051282051284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F33-4CE5-A29C-E5015B67200D}"/>
                </c:ext>
              </c:extLst>
            </c:dLbl>
            <c:dLbl>
              <c:idx val="3"/>
              <c:layout>
                <c:manualLayout>
                  <c:x val="0"/>
                  <c:y val="-2.820512820512820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6F33-4CE5-A29C-E5015B67200D}"/>
                </c:ext>
              </c:extLst>
            </c:dLbl>
            <c:dLbl>
              <c:idx val="4"/>
              <c:layout>
                <c:manualLayout>
                  <c:x val="7.476635514018691E-2"/>
                  <c:y val="-2.5641025641025641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6F33-4CE5-A29C-E5015B67200D}"/>
                </c:ext>
              </c:extLst>
            </c:dLbl>
            <c:dLbl>
              <c:idx val="5"/>
              <c:layout>
                <c:manualLayout>
                  <c:x val="3.2710280373831772E-2"/>
                  <c:y val="2.051282051282051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6F33-4CE5-A29C-E5015B67200D}"/>
                </c:ext>
              </c:extLst>
            </c:dLbl>
            <c:dLbl>
              <c:idx val="6"/>
              <c:layout>
                <c:manualLayout>
                  <c:x val="-8.7227414330218189E-2"/>
                  <c:y val="-8.717948717948717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6F33-4CE5-A29C-E5015B67200D}"/>
                </c:ext>
              </c:extLst>
            </c:dLbl>
            <c:dLbl>
              <c:idx val="7"/>
              <c:layout>
                <c:manualLayout>
                  <c:x val="7.6323987538940805E-2"/>
                  <c:y val="2.56410256410247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6F33-4CE5-A29C-E5015B67200D}"/>
                </c:ext>
              </c:extLst>
            </c:dLbl>
            <c:dLbl>
              <c:idx val="8"/>
              <c:layout>
                <c:manualLayout>
                  <c:x val="9.6573208722741319E-2"/>
                  <c:y val="3.589743589743580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6F33-4CE5-A29C-E5015B67200D}"/>
                </c:ext>
              </c:extLst>
            </c:dLbl>
            <c:dLbl>
              <c:idx val="9"/>
              <c:layout>
                <c:manualLayout>
                  <c:x val="1.7133956386292722E-2"/>
                  <c:y val="1.282051282051282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3-6F33-4CE5-A29C-E5015B67200D}"/>
                </c:ext>
              </c:extLst>
            </c:dLbl>
            <c:dLbl>
              <c:idx val="10"/>
              <c:layout>
                <c:manualLayout>
                  <c:x val="-2.4922118380062305E-2"/>
                  <c:y val="6.92307692307690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6F33-4CE5-A29C-E5015B67200D}"/>
                </c:ext>
              </c:extLst>
            </c:dLbl>
            <c:spPr>
              <a:solidFill>
                <a:prstClr val="white"/>
              </a:solidFill>
              <a:ln>
                <a:solidFill>
                  <a:prstClr val="black">
                    <a:lumMod val="50000"/>
                    <a:lumOff val="50000"/>
                  </a:prstClr>
                </a:solidFill>
              </a:ln>
              <a:effectLst/>
            </c:spPr>
            <c:txPr>
              <a:bodyPr rot="0" spcFirstLastPara="1" vertOverflow="clip" horzOverflow="clip" vert="horz" wrap="square" lIns="38100" tIns="19050" rIns="38100" bIns="19050" anchor="ctr" anchorCtr="1">
                <a:spAutoFit/>
              </a:bodyPr>
              <a:lstStyle/>
              <a:p>
                <a:pPr>
                  <a:defRPr sz="900" b="1"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Sheet1!$S$32:$S$44</c:f>
              <c:strCache>
                <c:ptCount val="13"/>
                <c:pt idx="0">
                  <c:v>California</c:v>
                </c:pt>
                <c:pt idx="1">
                  <c:v>Connecticut</c:v>
                </c:pt>
                <c:pt idx="2">
                  <c:v>Florida</c:v>
                </c:pt>
                <c:pt idx="3">
                  <c:v>Louisiana</c:v>
                </c:pt>
                <c:pt idx="4">
                  <c:v>Maryland</c:v>
                </c:pt>
                <c:pt idx="5">
                  <c:v>New Jersey</c:v>
                </c:pt>
                <c:pt idx="6">
                  <c:v>New York</c:v>
                </c:pt>
                <c:pt idx="7">
                  <c:v>North Carolina</c:v>
                </c:pt>
                <c:pt idx="8">
                  <c:v>Oregon</c:v>
                </c:pt>
                <c:pt idx="9">
                  <c:v>Rhode Island</c:v>
                </c:pt>
                <c:pt idx="10">
                  <c:v>South Carolina</c:v>
                </c:pt>
                <c:pt idx="11">
                  <c:v>Virginia</c:v>
                </c:pt>
                <c:pt idx="12">
                  <c:v>Washington </c:v>
                </c:pt>
              </c:strCache>
            </c:strRef>
          </c:cat>
          <c:val>
            <c:numRef>
              <c:f>Sheet1!$U$32:$U$44</c:f>
              <c:numCache>
                <c:formatCode>"$"#,##0</c:formatCode>
                <c:ptCount val="13"/>
                <c:pt idx="0">
                  <c:v>16992000</c:v>
                </c:pt>
                <c:pt idx="1">
                  <c:v>28297000</c:v>
                </c:pt>
                <c:pt idx="2">
                  <c:v>19641000</c:v>
                </c:pt>
                <c:pt idx="3">
                  <c:v>13355000</c:v>
                </c:pt>
                <c:pt idx="4">
                  <c:v>1738000</c:v>
                </c:pt>
                <c:pt idx="5">
                  <c:v>10303000</c:v>
                </c:pt>
                <c:pt idx="6">
                  <c:v>5658000</c:v>
                </c:pt>
                <c:pt idx="7">
                  <c:v>337000</c:v>
                </c:pt>
                <c:pt idx="8">
                  <c:v>10555000</c:v>
                </c:pt>
                <c:pt idx="9">
                  <c:v>5734000</c:v>
                </c:pt>
                <c:pt idx="10">
                  <c:v>2008000</c:v>
                </c:pt>
                <c:pt idx="11">
                  <c:v>41522000</c:v>
                </c:pt>
                <c:pt idx="12">
                  <c:v>149320000</c:v>
                </c:pt>
              </c:numCache>
            </c:numRef>
          </c:val>
          <c:extLst>
            <c:ext xmlns:c16="http://schemas.microsoft.com/office/drawing/2014/chart" uri="{C3380CC4-5D6E-409C-BE32-E72D297353CC}">
              <c16:uniqueId val="{0000001A-6F33-4CE5-A29C-E5015B67200D}"/>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a:t>Aquaculture Sales by Mollusk Type</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Sheet1!$A$40</c:f>
              <c:strCache>
                <c:ptCount val="1"/>
                <c:pt idx="0">
                  <c:v>1998</c:v>
                </c:pt>
              </c:strCache>
            </c:strRef>
          </c:tx>
          <c:spPr>
            <a:solidFill>
              <a:schemeClr val="accent1"/>
            </a:solidFill>
            <a:ln>
              <a:noFill/>
            </a:ln>
            <a:effectLst/>
            <a:sp3d/>
          </c:spPr>
          <c:invertIfNegative val="0"/>
          <c:cat>
            <c:strRef>
              <c:f>Sheet1!$B$36:$E$36</c:f>
              <c:strCache>
                <c:ptCount val="4"/>
                <c:pt idx="0">
                  <c:v>Abalone</c:v>
                </c:pt>
                <c:pt idx="1">
                  <c:v>Clams</c:v>
                </c:pt>
                <c:pt idx="2">
                  <c:v>Mussels</c:v>
                </c:pt>
                <c:pt idx="3">
                  <c:v>Oysters</c:v>
                </c:pt>
              </c:strCache>
            </c:strRef>
          </c:cat>
          <c:val>
            <c:numRef>
              <c:f>Sheet1!$B$40:$E$40</c:f>
              <c:numCache>
                <c:formatCode>"$"#,##0</c:formatCode>
                <c:ptCount val="4"/>
                <c:pt idx="0">
                  <c:v>3522000</c:v>
                </c:pt>
                <c:pt idx="1">
                  <c:v>50076000</c:v>
                </c:pt>
                <c:pt idx="2">
                  <c:v>3180000</c:v>
                </c:pt>
                <c:pt idx="3">
                  <c:v>27012000</c:v>
                </c:pt>
              </c:numCache>
            </c:numRef>
          </c:val>
          <c:extLst>
            <c:ext xmlns:c16="http://schemas.microsoft.com/office/drawing/2014/chart" uri="{C3380CC4-5D6E-409C-BE32-E72D297353CC}">
              <c16:uniqueId val="{00000000-341B-4D89-BA4C-52031CAEDEF8}"/>
            </c:ext>
          </c:extLst>
        </c:ser>
        <c:ser>
          <c:idx val="1"/>
          <c:order val="1"/>
          <c:tx>
            <c:strRef>
              <c:f>Sheet1!$A$41</c:f>
              <c:strCache>
                <c:ptCount val="1"/>
                <c:pt idx="0">
                  <c:v>2005</c:v>
                </c:pt>
              </c:strCache>
            </c:strRef>
          </c:tx>
          <c:spPr>
            <a:solidFill>
              <a:schemeClr val="accent2"/>
            </a:solidFill>
            <a:ln>
              <a:noFill/>
            </a:ln>
            <a:effectLst/>
            <a:sp3d/>
          </c:spPr>
          <c:invertIfNegative val="0"/>
          <c:cat>
            <c:strRef>
              <c:f>Sheet1!$B$36:$E$36</c:f>
              <c:strCache>
                <c:ptCount val="4"/>
                <c:pt idx="0">
                  <c:v>Abalone</c:v>
                </c:pt>
                <c:pt idx="1">
                  <c:v>Clams</c:v>
                </c:pt>
                <c:pt idx="2">
                  <c:v>Mussels</c:v>
                </c:pt>
                <c:pt idx="3">
                  <c:v>Oysters</c:v>
                </c:pt>
              </c:strCache>
            </c:strRef>
          </c:cat>
          <c:val>
            <c:numRef>
              <c:f>Sheet1!$B$41:$E$41</c:f>
              <c:numCache>
                <c:formatCode>"$"#,##0</c:formatCode>
                <c:ptCount val="4"/>
                <c:pt idx="0">
                  <c:v>9305000</c:v>
                </c:pt>
                <c:pt idx="1">
                  <c:v>84874000</c:v>
                </c:pt>
                <c:pt idx="2">
                  <c:v>6108000</c:v>
                </c:pt>
                <c:pt idx="3">
                  <c:v>102896000</c:v>
                </c:pt>
              </c:numCache>
            </c:numRef>
          </c:val>
          <c:extLst>
            <c:ext xmlns:c16="http://schemas.microsoft.com/office/drawing/2014/chart" uri="{C3380CC4-5D6E-409C-BE32-E72D297353CC}">
              <c16:uniqueId val="{00000001-341B-4D89-BA4C-52031CAEDEF8}"/>
            </c:ext>
          </c:extLst>
        </c:ser>
        <c:ser>
          <c:idx val="2"/>
          <c:order val="2"/>
          <c:tx>
            <c:strRef>
              <c:f>Sheet1!$A$42</c:f>
              <c:strCache>
                <c:ptCount val="1"/>
                <c:pt idx="0">
                  <c:v>2013</c:v>
                </c:pt>
              </c:strCache>
            </c:strRef>
          </c:tx>
          <c:spPr>
            <a:solidFill>
              <a:schemeClr val="accent3"/>
            </a:solidFill>
            <a:ln>
              <a:noFill/>
            </a:ln>
            <a:effectLst/>
            <a:sp3d/>
          </c:spPr>
          <c:invertIfNegative val="0"/>
          <c:cat>
            <c:strRef>
              <c:f>Sheet1!$B$36:$E$36</c:f>
              <c:strCache>
                <c:ptCount val="4"/>
                <c:pt idx="0">
                  <c:v>Abalone</c:v>
                </c:pt>
                <c:pt idx="1">
                  <c:v>Clams</c:v>
                </c:pt>
                <c:pt idx="2">
                  <c:v>Mussels</c:v>
                </c:pt>
                <c:pt idx="3">
                  <c:v>Oysters</c:v>
                </c:pt>
              </c:strCache>
            </c:strRef>
          </c:cat>
          <c:val>
            <c:numRef>
              <c:f>Sheet1!$B$42:$E$42</c:f>
              <c:numCache>
                <c:formatCode>"$"#,##0</c:formatCode>
                <c:ptCount val="4"/>
                <c:pt idx="0">
                  <c:v>8529000</c:v>
                </c:pt>
                <c:pt idx="1">
                  <c:v>123293000</c:v>
                </c:pt>
                <c:pt idx="2">
                  <c:v>12253000</c:v>
                </c:pt>
                <c:pt idx="3">
                  <c:v>180150000</c:v>
                </c:pt>
              </c:numCache>
            </c:numRef>
          </c:val>
          <c:extLst>
            <c:ext xmlns:c16="http://schemas.microsoft.com/office/drawing/2014/chart" uri="{C3380CC4-5D6E-409C-BE32-E72D297353CC}">
              <c16:uniqueId val="{00000002-341B-4D89-BA4C-52031CAEDEF8}"/>
            </c:ext>
          </c:extLst>
        </c:ser>
        <c:dLbls>
          <c:showLegendKey val="0"/>
          <c:showVal val="0"/>
          <c:showCatName val="0"/>
          <c:showSerName val="0"/>
          <c:showPercent val="0"/>
          <c:showBubbleSize val="0"/>
        </c:dLbls>
        <c:gapWidth val="150"/>
        <c:shape val="box"/>
        <c:axId val="243315224"/>
        <c:axId val="243312928"/>
        <c:axId val="0"/>
      </c:bar3DChart>
      <c:catAx>
        <c:axId val="243315224"/>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a:t>Mollusk Type</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43312928"/>
        <c:crosses val="autoZero"/>
        <c:auto val="1"/>
        <c:lblAlgn val="ctr"/>
        <c:lblOffset val="100"/>
        <c:noMultiLvlLbl val="0"/>
      </c:catAx>
      <c:valAx>
        <c:axId val="2433129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a:t>Annual Sales ($)</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4331522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1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862" b="0" i="0" u="none" strike="noStrike" kern="1200" spc="0" baseline="0">
                <a:solidFill>
                  <a:schemeClr val="tx1">
                    <a:lumMod val="65000"/>
                    <a:lumOff val="35000"/>
                  </a:schemeClr>
                </a:solidFill>
                <a:latin typeface="+mn-lt"/>
                <a:ea typeface="+mn-ea"/>
                <a:cs typeface="+mn-cs"/>
              </a:defRPr>
            </a:pPr>
            <a:r>
              <a:rPr lang="en-US" dirty="0"/>
              <a:t>Florida</a:t>
            </a:r>
            <a:r>
              <a:rPr lang="en-US" baseline="0" dirty="0"/>
              <a:t> Shellfish Aquaculture Sales</a:t>
            </a:r>
            <a:endParaRPr lang="en-US" dirty="0"/>
          </a:p>
        </c:rich>
      </c:tx>
      <c:overlay val="0"/>
      <c:spPr>
        <a:noFill/>
        <a:ln>
          <a:noFill/>
        </a:ln>
        <a:effectLst/>
      </c:spPr>
      <c:txPr>
        <a:bodyPr rot="0" spcFirstLastPara="1" vertOverflow="ellipsis" vert="horz" wrap="square" anchor="ctr" anchorCtr="1"/>
        <a:lstStyle/>
        <a:p>
          <a:pPr algn="ct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Sheet1!$C$43</c:f>
              <c:strCache>
                <c:ptCount val="1"/>
                <c:pt idx="0">
                  <c:v>Clams</c:v>
                </c:pt>
              </c:strCache>
            </c:strRef>
          </c:tx>
          <c:spPr>
            <a:solidFill>
              <a:schemeClr val="accent2"/>
            </a:solidFill>
            <a:ln>
              <a:noFill/>
            </a:ln>
            <a:effectLst/>
          </c:spPr>
          <c:invertIfNegative val="0"/>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Sheet1!$A$40:$A$42</c:f>
              <c:numCache>
                <c:formatCode>General</c:formatCode>
                <c:ptCount val="3"/>
                <c:pt idx="0">
                  <c:v>1998</c:v>
                </c:pt>
                <c:pt idx="1">
                  <c:v>2005</c:v>
                </c:pt>
                <c:pt idx="2">
                  <c:v>2013</c:v>
                </c:pt>
              </c:numCache>
            </c:numRef>
          </c:cat>
          <c:val>
            <c:numRef>
              <c:f>Sheet1!$C$44:$C$46</c:f>
              <c:numCache>
                <c:formatCode>"$"#,##0</c:formatCode>
                <c:ptCount val="3"/>
                <c:pt idx="0">
                  <c:v>9541000</c:v>
                </c:pt>
                <c:pt idx="1">
                  <c:v>10694000</c:v>
                </c:pt>
                <c:pt idx="2">
                  <c:v>18729000</c:v>
                </c:pt>
              </c:numCache>
            </c:numRef>
          </c:val>
          <c:extLst>
            <c:ext xmlns:c16="http://schemas.microsoft.com/office/drawing/2014/chart" uri="{C3380CC4-5D6E-409C-BE32-E72D297353CC}">
              <c16:uniqueId val="{00000000-B5EB-4347-BF3C-4B287D9F3270}"/>
            </c:ext>
          </c:extLst>
        </c:ser>
        <c:ser>
          <c:idx val="1"/>
          <c:order val="1"/>
          <c:tx>
            <c:strRef>
              <c:f>Sheet1!$D$43</c:f>
              <c:strCache>
                <c:ptCount val="1"/>
                <c:pt idx="0">
                  <c:v>Oysters</c:v>
                </c:pt>
              </c:strCache>
            </c:strRef>
          </c:tx>
          <c:spPr>
            <a:solidFill>
              <a:schemeClr val="accent4"/>
            </a:solidFill>
            <a:ln>
              <a:noFill/>
            </a:ln>
            <a:effectLst/>
          </c:spPr>
          <c:invertIfNegative val="0"/>
          <c:dLbls>
            <c:dLbl>
              <c:idx val="0"/>
              <c:layout>
                <c:manualLayout>
                  <c:x val="4.0634298195276865E-3"/>
                  <c:y val="-0.1273707521623754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B5EB-4347-BF3C-4B287D9F3270}"/>
                </c:ext>
              </c:extLst>
            </c:dLbl>
            <c:dLbl>
              <c:idx val="1"/>
              <c:layout>
                <c:manualLayout>
                  <c:x val="-8.1268596390555222E-3"/>
                  <c:y val="-9.9831130073213106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5-B5EB-4347-BF3C-4B287D9F3270}"/>
                </c:ext>
              </c:extLst>
            </c:dLbl>
            <c:dLbl>
              <c:idx val="2"/>
              <c:layout>
                <c:manualLayout>
                  <c:x val="-6.0951447292914365E-3"/>
                  <c:y val="-0.12048584664008478"/>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6-B5EB-4347-BF3C-4B287D9F3270}"/>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Sheet1!$A$40:$A$42</c:f>
              <c:numCache>
                <c:formatCode>General</c:formatCode>
                <c:ptCount val="3"/>
                <c:pt idx="0">
                  <c:v>1998</c:v>
                </c:pt>
                <c:pt idx="1">
                  <c:v>2005</c:v>
                </c:pt>
                <c:pt idx="2">
                  <c:v>2013</c:v>
                </c:pt>
              </c:numCache>
            </c:numRef>
          </c:cat>
          <c:val>
            <c:numRef>
              <c:f>Sheet1!$D$44:$D$46</c:f>
              <c:numCache>
                <c:formatCode>"$"#,##0</c:formatCode>
                <c:ptCount val="3"/>
                <c:pt idx="0">
                  <c:v>78500</c:v>
                </c:pt>
                <c:pt idx="1">
                  <c:v>0</c:v>
                </c:pt>
                <c:pt idx="2">
                  <c:v>433000</c:v>
                </c:pt>
              </c:numCache>
            </c:numRef>
          </c:val>
          <c:extLst>
            <c:ext xmlns:c16="http://schemas.microsoft.com/office/drawing/2014/chart" uri="{C3380CC4-5D6E-409C-BE32-E72D297353CC}">
              <c16:uniqueId val="{00000001-B5EB-4347-BF3C-4B287D9F3270}"/>
            </c:ext>
          </c:extLst>
        </c:ser>
        <c:dLbls>
          <c:showLegendKey val="0"/>
          <c:showVal val="0"/>
          <c:showCatName val="0"/>
          <c:showSerName val="0"/>
          <c:showPercent val="0"/>
          <c:showBubbleSize val="0"/>
        </c:dLbls>
        <c:gapWidth val="150"/>
        <c:overlap val="100"/>
        <c:axId val="1070849984"/>
        <c:axId val="1070848344"/>
      </c:barChart>
      <c:catAx>
        <c:axId val="1070849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70848344"/>
        <c:crosses val="autoZero"/>
        <c:auto val="1"/>
        <c:lblAlgn val="ctr"/>
        <c:lblOffset val="100"/>
        <c:noMultiLvlLbl val="0"/>
      </c:catAx>
      <c:valAx>
        <c:axId val="10708483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Sales ($)</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7084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F10B7C-CA98-4AE3-948E-8ABB7F325272}" type="doc">
      <dgm:prSet loTypeId="urn:microsoft.com/office/officeart/2005/8/layout/hProcess6" loCatId="process" qsTypeId="urn:microsoft.com/office/officeart/2005/8/quickstyle/3d2" qsCatId="3D" csTypeId="urn:microsoft.com/office/officeart/2005/8/colors/accent0_3" csCatId="mainScheme" phldr="1"/>
      <dgm:spPr/>
      <dgm:t>
        <a:bodyPr/>
        <a:lstStyle/>
        <a:p>
          <a:endParaRPr lang="en-US"/>
        </a:p>
      </dgm:t>
    </dgm:pt>
    <dgm:pt modelId="{02275C61-C126-434C-B9DC-994174DBE9A6}">
      <dgm:prSet phldrT="[Text]"/>
      <dgm:spPr/>
      <dgm:t>
        <a:bodyPr/>
        <a:lstStyle/>
        <a:p>
          <a:r>
            <a:rPr lang="en-US" dirty="0"/>
            <a:t>Hatchery</a:t>
          </a:r>
        </a:p>
      </dgm:t>
    </dgm:pt>
    <dgm:pt modelId="{4791101C-0B4B-4DE3-A04F-5BDEE2DD9CAF}" type="parTrans" cxnId="{60A5D15C-B2DD-4C8E-B557-906271887A15}">
      <dgm:prSet/>
      <dgm:spPr/>
      <dgm:t>
        <a:bodyPr/>
        <a:lstStyle/>
        <a:p>
          <a:endParaRPr lang="en-US"/>
        </a:p>
      </dgm:t>
    </dgm:pt>
    <dgm:pt modelId="{78A9D510-CC44-432B-B035-869BFD329DB5}" type="sibTrans" cxnId="{60A5D15C-B2DD-4C8E-B557-906271887A15}">
      <dgm:prSet/>
      <dgm:spPr/>
      <dgm:t>
        <a:bodyPr/>
        <a:lstStyle/>
        <a:p>
          <a:endParaRPr lang="en-US"/>
        </a:p>
      </dgm:t>
    </dgm:pt>
    <dgm:pt modelId="{8D643A72-5B9D-4D17-8D02-32AF69CA6C73}">
      <dgm:prSet phldrT="[Text]"/>
      <dgm:spPr/>
      <dgm:t>
        <a:bodyPr/>
        <a:lstStyle/>
        <a:p>
          <a:r>
            <a:rPr lang="en-US" dirty="0"/>
            <a:t>Fertilization</a:t>
          </a:r>
        </a:p>
      </dgm:t>
    </dgm:pt>
    <dgm:pt modelId="{A89C78E1-3CAC-4483-A17D-EC06C25A8A81}" type="parTrans" cxnId="{5DB8DCBD-51BC-4112-A066-F94A6A332819}">
      <dgm:prSet/>
      <dgm:spPr/>
      <dgm:t>
        <a:bodyPr/>
        <a:lstStyle/>
        <a:p>
          <a:endParaRPr lang="en-US"/>
        </a:p>
      </dgm:t>
    </dgm:pt>
    <dgm:pt modelId="{1AB7819D-B7B0-4B77-ACC0-808740ED7FC4}" type="sibTrans" cxnId="{5DB8DCBD-51BC-4112-A066-F94A6A332819}">
      <dgm:prSet/>
      <dgm:spPr/>
      <dgm:t>
        <a:bodyPr/>
        <a:lstStyle/>
        <a:p>
          <a:endParaRPr lang="en-US"/>
        </a:p>
      </dgm:t>
    </dgm:pt>
    <dgm:pt modelId="{3EF98CC6-8105-44E9-82C6-56949F76B9B4}">
      <dgm:prSet phldrT="[Text]"/>
      <dgm:spPr/>
      <dgm:t>
        <a:bodyPr/>
        <a:lstStyle/>
        <a:p>
          <a:r>
            <a:rPr lang="en-US" dirty="0"/>
            <a:t>Nursery</a:t>
          </a:r>
        </a:p>
      </dgm:t>
    </dgm:pt>
    <dgm:pt modelId="{F10C8B69-D911-4A94-844C-05996D9C0841}" type="parTrans" cxnId="{AF396409-B663-4EE1-B501-170D9D698DDC}">
      <dgm:prSet/>
      <dgm:spPr/>
      <dgm:t>
        <a:bodyPr/>
        <a:lstStyle/>
        <a:p>
          <a:endParaRPr lang="en-US"/>
        </a:p>
      </dgm:t>
    </dgm:pt>
    <dgm:pt modelId="{06711A0F-25DA-47EE-B4F2-7CB4FC8795B9}" type="sibTrans" cxnId="{AF396409-B663-4EE1-B501-170D9D698DDC}">
      <dgm:prSet/>
      <dgm:spPr/>
      <dgm:t>
        <a:bodyPr/>
        <a:lstStyle/>
        <a:p>
          <a:endParaRPr lang="en-US"/>
        </a:p>
      </dgm:t>
    </dgm:pt>
    <dgm:pt modelId="{C3D58EEA-8838-4CB4-900C-32CD79C6AD8F}">
      <dgm:prSet phldrT="[Text]"/>
      <dgm:spPr/>
      <dgm:t>
        <a:bodyPr/>
        <a:lstStyle/>
        <a:p>
          <a:r>
            <a:rPr lang="en-US" dirty="0"/>
            <a:t>FLUSPY?</a:t>
          </a:r>
        </a:p>
      </dgm:t>
    </dgm:pt>
    <dgm:pt modelId="{551A15C4-149F-4559-B70F-AA5A84837878}" type="parTrans" cxnId="{5BD36408-9306-4A5D-AD3E-13B8F673F825}">
      <dgm:prSet/>
      <dgm:spPr/>
      <dgm:t>
        <a:bodyPr/>
        <a:lstStyle/>
        <a:p>
          <a:endParaRPr lang="en-US"/>
        </a:p>
      </dgm:t>
    </dgm:pt>
    <dgm:pt modelId="{5FB96D5A-42EE-432E-8D43-E610339D5AEC}" type="sibTrans" cxnId="{5BD36408-9306-4A5D-AD3E-13B8F673F825}">
      <dgm:prSet/>
      <dgm:spPr/>
      <dgm:t>
        <a:bodyPr/>
        <a:lstStyle/>
        <a:p>
          <a:endParaRPr lang="en-US"/>
        </a:p>
      </dgm:t>
    </dgm:pt>
    <dgm:pt modelId="{E759B48F-C25E-4FFF-9495-8DB9315D3D1E}">
      <dgm:prSet phldrT="[Text]"/>
      <dgm:spPr/>
      <dgm:t>
        <a:bodyPr/>
        <a:lstStyle/>
        <a:p>
          <a:r>
            <a:rPr lang="en-US" dirty="0"/>
            <a:t>Growout</a:t>
          </a:r>
        </a:p>
      </dgm:t>
    </dgm:pt>
    <dgm:pt modelId="{607540AF-999C-47A6-A07E-82F24D6D0F88}" type="parTrans" cxnId="{4017FA94-8CE0-4B96-8CB4-8ECBCD810238}">
      <dgm:prSet/>
      <dgm:spPr/>
      <dgm:t>
        <a:bodyPr/>
        <a:lstStyle/>
        <a:p>
          <a:endParaRPr lang="en-US"/>
        </a:p>
      </dgm:t>
    </dgm:pt>
    <dgm:pt modelId="{87F51598-B8C0-4017-91C8-B8BC7E990501}" type="sibTrans" cxnId="{4017FA94-8CE0-4B96-8CB4-8ECBCD810238}">
      <dgm:prSet/>
      <dgm:spPr/>
      <dgm:t>
        <a:bodyPr/>
        <a:lstStyle/>
        <a:p>
          <a:endParaRPr lang="en-US"/>
        </a:p>
      </dgm:t>
    </dgm:pt>
    <dgm:pt modelId="{E7B9CCF3-7FC5-472B-B9F1-803332CC2B93}">
      <dgm:prSet phldrT="[Text]"/>
      <dgm:spPr/>
      <dgm:t>
        <a:bodyPr/>
        <a:lstStyle/>
        <a:p>
          <a:r>
            <a:rPr lang="en-US" dirty="0"/>
            <a:t>Placed in ocean on lease sites</a:t>
          </a:r>
        </a:p>
      </dgm:t>
    </dgm:pt>
    <dgm:pt modelId="{38B69D2A-1EAE-4A27-BC24-1DBE4DAE389E}" type="parTrans" cxnId="{ADA4212C-B9CF-4D4A-8FC3-3C35AD7DE1E8}">
      <dgm:prSet/>
      <dgm:spPr/>
      <dgm:t>
        <a:bodyPr/>
        <a:lstStyle/>
        <a:p>
          <a:endParaRPr lang="en-US"/>
        </a:p>
      </dgm:t>
    </dgm:pt>
    <dgm:pt modelId="{51B58A29-2E52-4017-A68F-853D75C1F6B4}" type="sibTrans" cxnId="{ADA4212C-B9CF-4D4A-8FC3-3C35AD7DE1E8}">
      <dgm:prSet/>
      <dgm:spPr/>
      <dgm:t>
        <a:bodyPr/>
        <a:lstStyle/>
        <a:p>
          <a:endParaRPr lang="en-US"/>
        </a:p>
      </dgm:t>
    </dgm:pt>
    <dgm:pt modelId="{FF4380EB-DFE0-483F-B3E1-27B72F89732E}">
      <dgm:prSet phldrT="[Text]"/>
      <dgm:spPr/>
      <dgm:t>
        <a:bodyPr/>
        <a:lstStyle/>
        <a:p>
          <a:r>
            <a:rPr lang="en-US" dirty="0"/>
            <a:t>Grown to market size (~1”)</a:t>
          </a:r>
        </a:p>
      </dgm:t>
    </dgm:pt>
    <dgm:pt modelId="{C50B587A-A775-4E58-92EF-1A9752D99A48}" type="parTrans" cxnId="{A2FEBDA2-A8E2-4C15-B6A3-8B906A446670}">
      <dgm:prSet/>
      <dgm:spPr/>
      <dgm:t>
        <a:bodyPr/>
        <a:lstStyle/>
        <a:p>
          <a:endParaRPr lang="en-US"/>
        </a:p>
      </dgm:t>
    </dgm:pt>
    <dgm:pt modelId="{1C52B193-4B28-475E-8F77-CE94994CCE03}" type="sibTrans" cxnId="{A2FEBDA2-A8E2-4C15-B6A3-8B906A446670}">
      <dgm:prSet/>
      <dgm:spPr/>
      <dgm:t>
        <a:bodyPr/>
        <a:lstStyle/>
        <a:p>
          <a:endParaRPr lang="en-US"/>
        </a:p>
      </dgm:t>
    </dgm:pt>
    <dgm:pt modelId="{50589D07-0F0C-4ECD-8F79-7C6C1911EE50}">
      <dgm:prSet phldrT="[Text]"/>
      <dgm:spPr/>
      <dgm:t>
        <a:bodyPr/>
        <a:lstStyle/>
        <a:p>
          <a:r>
            <a:rPr lang="en-US" dirty="0"/>
            <a:t>Grown to         1 mm</a:t>
          </a:r>
        </a:p>
      </dgm:t>
    </dgm:pt>
    <dgm:pt modelId="{3EB4D765-8B81-4223-806F-6215A18F54F6}" type="parTrans" cxnId="{47C2A7F3-11CE-4AC8-BCFF-E79505111FB8}">
      <dgm:prSet/>
      <dgm:spPr/>
      <dgm:t>
        <a:bodyPr/>
        <a:lstStyle/>
        <a:p>
          <a:endParaRPr lang="en-US"/>
        </a:p>
      </dgm:t>
    </dgm:pt>
    <dgm:pt modelId="{E7AF293E-102E-4AD8-B4B7-94B53F5C0313}" type="sibTrans" cxnId="{47C2A7F3-11CE-4AC8-BCFF-E79505111FB8}">
      <dgm:prSet/>
      <dgm:spPr/>
      <dgm:t>
        <a:bodyPr/>
        <a:lstStyle/>
        <a:p>
          <a:endParaRPr lang="en-US"/>
        </a:p>
      </dgm:t>
    </dgm:pt>
    <dgm:pt modelId="{23E1EB70-D382-4636-BD24-775682B276E7}">
      <dgm:prSet phldrT="[Text]"/>
      <dgm:spPr/>
      <dgm:t>
        <a:bodyPr/>
        <a:lstStyle/>
        <a:p>
          <a:r>
            <a:rPr lang="en-US" dirty="0"/>
            <a:t>Spawning</a:t>
          </a:r>
        </a:p>
      </dgm:t>
    </dgm:pt>
    <dgm:pt modelId="{00A94F67-1760-49EA-8209-8E6AF2E3C9D8}" type="parTrans" cxnId="{3F99B047-AA9A-47B3-9FCB-DF2FD967F72E}">
      <dgm:prSet/>
      <dgm:spPr/>
      <dgm:t>
        <a:bodyPr/>
        <a:lstStyle/>
        <a:p>
          <a:endParaRPr lang="en-US"/>
        </a:p>
      </dgm:t>
    </dgm:pt>
    <dgm:pt modelId="{4D7D0608-D384-432D-AB3F-E322A9570CB3}" type="sibTrans" cxnId="{3F99B047-AA9A-47B3-9FCB-DF2FD967F72E}">
      <dgm:prSet/>
      <dgm:spPr/>
      <dgm:t>
        <a:bodyPr/>
        <a:lstStyle/>
        <a:p>
          <a:endParaRPr lang="en-US"/>
        </a:p>
      </dgm:t>
    </dgm:pt>
    <dgm:pt modelId="{4C76F4E9-8017-42B4-8484-692EED39B332}">
      <dgm:prSet phldrT="[Text]"/>
      <dgm:spPr/>
      <dgm:t>
        <a:bodyPr/>
        <a:lstStyle/>
        <a:p>
          <a:r>
            <a:rPr lang="en-US" dirty="0"/>
            <a:t>Recirculating tanks</a:t>
          </a:r>
        </a:p>
      </dgm:t>
    </dgm:pt>
    <dgm:pt modelId="{D7093C51-5350-4B4C-8976-444A53535424}" type="parTrans" cxnId="{7D58128B-F9C8-406F-9936-8496675CC82B}">
      <dgm:prSet/>
      <dgm:spPr/>
      <dgm:t>
        <a:bodyPr/>
        <a:lstStyle/>
        <a:p>
          <a:endParaRPr lang="en-US"/>
        </a:p>
      </dgm:t>
    </dgm:pt>
    <dgm:pt modelId="{F150CBC3-E21F-4779-B317-2A952C4D95E8}" type="sibTrans" cxnId="{7D58128B-F9C8-406F-9936-8496675CC82B}">
      <dgm:prSet/>
      <dgm:spPr/>
      <dgm:t>
        <a:bodyPr/>
        <a:lstStyle/>
        <a:p>
          <a:endParaRPr lang="en-US"/>
        </a:p>
      </dgm:t>
    </dgm:pt>
    <dgm:pt modelId="{2DF4F7DF-48D6-49B0-9B6E-C58C261B2E01}">
      <dgm:prSet phldrT="[Text]"/>
      <dgm:spPr/>
      <dgm:t>
        <a:bodyPr/>
        <a:lstStyle/>
        <a:p>
          <a:r>
            <a:rPr lang="en-US" dirty="0"/>
            <a:t>Fed algae</a:t>
          </a:r>
        </a:p>
      </dgm:t>
    </dgm:pt>
    <dgm:pt modelId="{B6DC11FD-97D8-4EDA-9765-348F248F4498}" type="parTrans" cxnId="{0533917E-0627-4D23-A92F-A8375EAFB6E9}">
      <dgm:prSet/>
      <dgm:spPr/>
      <dgm:t>
        <a:bodyPr/>
        <a:lstStyle/>
        <a:p>
          <a:endParaRPr lang="en-US"/>
        </a:p>
      </dgm:t>
    </dgm:pt>
    <dgm:pt modelId="{ECCF650A-59D4-4227-A9AC-C5D2B7C53E5B}" type="sibTrans" cxnId="{0533917E-0627-4D23-A92F-A8375EAFB6E9}">
      <dgm:prSet/>
      <dgm:spPr/>
      <dgm:t>
        <a:bodyPr/>
        <a:lstStyle/>
        <a:p>
          <a:endParaRPr lang="en-US"/>
        </a:p>
      </dgm:t>
    </dgm:pt>
    <dgm:pt modelId="{D7223157-BF71-4B12-9395-1016115679AF}">
      <dgm:prSet phldrT="[Text]"/>
      <dgm:spPr/>
      <dgm:t>
        <a:bodyPr/>
        <a:lstStyle/>
        <a:p>
          <a:r>
            <a:rPr lang="en-US" dirty="0"/>
            <a:t>Grown to    ~4-6mm</a:t>
          </a:r>
        </a:p>
      </dgm:t>
    </dgm:pt>
    <dgm:pt modelId="{4F9FC2B2-61F6-4B8A-B6C5-C61755D58430}" type="parTrans" cxnId="{1CD0A018-3288-4B67-BEA9-865E0B904BC2}">
      <dgm:prSet/>
      <dgm:spPr/>
      <dgm:t>
        <a:bodyPr/>
        <a:lstStyle/>
        <a:p>
          <a:endParaRPr lang="en-US"/>
        </a:p>
      </dgm:t>
    </dgm:pt>
    <dgm:pt modelId="{BC8BE3C9-3A2A-4E8B-BB9A-BE450BBF30E5}" type="sibTrans" cxnId="{1CD0A018-3288-4B67-BEA9-865E0B904BC2}">
      <dgm:prSet/>
      <dgm:spPr/>
      <dgm:t>
        <a:bodyPr/>
        <a:lstStyle/>
        <a:p>
          <a:endParaRPr lang="en-US"/>
        </a:p>
      </dgm:t>
    </dgm:pt>
    <dgm:pt modelId="{C0A50390-7F8E-4907-B7BC-47B1DAFFA1FD}" type="pres">
      <dgm:prSet presAssocID="{C9F10B7C-CA98-4AE3-948E-8ABB7F325272}" presName="theList" presStyleCnt="0">
        <dgm:presLayoutVars>
          <dgm:dir/>
          <dgm:animLvl val="lvl"/>
          <dgm:resizeHandles val="exact"/>
        </dgm:presLayoutVars>
      </dgm:prSet>
      <dgm:spPr/>
    </dgm:pt>
    <dgm:pt modelId="{0AFED684-696C-4EED-BA08-E311B9278BE2}" type="pres">
      <dgm:prSet presAssocID="{02275C61-C126-434C-B9DC-994174DBE9A6}" presName="compNode" presStyleCnt="0"/>
      <dgm:spPr/>
    </dgm:pt>
    <dgm:pt modelId="{440DAFC8-E0D4-4A31-A74D-03E8293B2F62}" type="pres">
      <dgm:prSet presAssocID="{02275C61-C126-434C-B9DC-994174DBE9A6}" presName="noGeometry" presStyleCnt="0"/>
      <dgm:spPr/>
    </dgm:pt>
    <dgm:pt modelId="{C383A25F-261C-4F96-B471-1765AF851ECD}" type="pres">
      <dgm:prSet presAssocID="{02275C61-C126-434C-B9DC-994174DBE9A6}" presName="childTextVisible" presStyleLbl="bgAccFollowNode1" presStyleIdx="0" presStyleCnt="3">
        <dgm:presLayoutVars>
          <dgm:bulletEnabled val="1"/>
        </dgm:presLayoutVars>
      </dgm:prSet>
      <dgm:spPr/>
    </dgm:pt>
    <dgm:pt modelId="{4F99455B-2F2A-44E3-96DD-C106AEEE3474}" type="pres">
      <dgm:prSet presAssocID="{02275C61-C126-434C-B9DC-994174DBE9A6}" presName="childTextHidden" presStyleLbl="bgAccFollowNode1" presStyleIdx="0" presStyleCnt="3"/>
      <dgm:spPr/>
    </dgm:pt>
    <dgm:pt modelId="{53A2B7C3-7C21-4A94-A140-8CC5FEE91BB0}" type="pres">
      <dgm:prSet presAssocID="{02275C61-C126-434C-B9DC-994174DBE9A6}" presName="parentText" presStyleLbl="node1" presStyleIdx="0" presStyleCnt="3">
        <dgm:presLayoutVars>
          <dgm:chMax val="1"/>
          <dgm:bulletEnabled val="1"/>
        </dgm:presLayoutVars>
      </dgm:prSet>
      <dgm:spPr/>
    </dgm:pt>
    <dgm:pt modelId="{61B5B2C8-6EE4-405E-B037-AEB3697DE4E0}" type="pres">
      <dgm:prSet presAssocID="{02275C61-C126-434C-B9DC-994174DBE9A6}" presName="aSpace" presStyleCnt="0"/>
      <dgm:spPr/>
    </dgm:pt>
    <dgm:pt modelId="{191FEE6B-8B36-4146-B813-E2CCB831FD6F}" type="pres">
      <dgm:prSet presAssocID="{3EF98CC6-8105-44E9-82C6-56949F76B9B4}" presName="compNode" presStyleCnt="0"/>
      <dgm:spPr/>
    </dgm:pt>
    <dgm:pt modelId="{0C4DBABC-450C-49F5-87F9-2BB848047548}" type="pres">
      <dgm:prSet presAssocID="{3EF98CC6-8105-44E9-82C6-56949F76B9B4}" presName="noGeometry" presStyleCnt="0"/>
      <dgm:spPr/>
    </dgm:pt>
    <dgm:pt modelId="{7C51C498-41CE-407F-BC5B-2488B3B0172E}" type="pres">
      <dgm:prSet presAssocID="{3EF98CC6-8105-44E9-82C6-56949F76B9B4}" presName="childTextVisible" presStyleLbl="bgAccFollowNode1" presStyleIdx="1" presStyleCnt="3">
        <dgm:presLayoutVars>
          <dgm:bulletEnabled val="1"/>
        </dgm:presLayoutVars>
      </dgm:prSet>
      <dgm:spPr/>
    </dgm:pt>
    <dgm:pt modelId="{FAE9806A-BA13-4C22-BEFE-7BBDF7D63D50}" type="pres">
      <dgm:prSet presAssocID="{3EF98CC6-8105-44E9-82C6-56949F76B9B4}" presName="childTextHidden" presStyleLbl="bgAccFollowNode1" presStyleIdx="1" presStyleCnt="3"/>
      <dgm:spPr/>
    </dgm:pt>
    <dgm:pt modelId="{7D6B2673-B6C3-4673-9015-32B572A947CD}" type="pres">
      <dgm:prSet presAssocID="{3EF98CC6-8105-44E9-82C6-56949F76B9B4}" presName="parentText" presStyleLbl="node1" presStyleIdx="1" presStyleCnt="3">
        <dgm:presLayoutVars>
          <dgm:chMax val="1"/>
          <dgm:bulletEnabled val="1"/>
        </dgm:presLayoutVars>
      </dgm:prSet>
      <dgm:spPr/>
    </dgm:pt>
    <dgm:pt modelId="{43A594A5-BC73-4F81-98EE-8147080C15C3}" type="pres">
      <dgm:prSet presAssocID="{3EF98CC6-8105-44E9-82C6-56949F76B9B4}" presName="aSpace" presStyleCnt="0"/>
      <dgm:spPr/>
    </dgm:pt>
    <dgm:pt modelId="{3C2DE1E7-0E6A-4B21-AECE-618FB61AEABB}" type="pres">
      <dgm:prSet presAssocID="{E759B48F-C25E-4FFF-9495-8DB9315D3D1E}" presName="compNode" presStyleCnt="0"/>
      <dgm:spPr/>
    </dgm:pt>
    <dgm:pt modelId="{FD339E31-65BD-43B4-B233-2E2EADE9BF66}" type="pres">
      <dgm:prSet presAssocID="{E759B48F-C25E-4FFF-9495-8DB9315D3D1E}" presName="noGeometry" presStyleCnt="0"/>
      <dgm:spPr/>
    </dgm:pt>
    <dgm:pt modelId="{084E753A-51ED-4980-9D76-8D6303F14A21}" type="pres">
      <dgm:prSet presAssocID="{E759B48F-C25E-4FFF-9495-8DB9315D3D1E}" presName="childTextVisible" presStyleLbl="bgAccFollowNode1" presStyleIdx="2" presStyleCnt="3">
        <dgm:presLayoutVars>
          <dgm:bulletEnabled val="1"/>
        </dgm:presLayoutVars>
      </dgm:prSet>
      <dgm:spPr/>
    </dgm:pt>
    <dgm:pt modelId="{F8928AD1-9452-4DFE-BB87-F66EAEC65C23}" type="pres">
      <dgm:prSet presAssocID="{E759B48F-C25E-4FFF-9495-8DB9315D3D1E}" presName="childTextHidden" presStyleLbl="bgAccFollowNode1" presStyleIdx="2" presStyleCnt="3"/>
      <dgm:spPr/>
    </dgm:pt>
    <dgm:pt modelId="{9AE681A7-1FE2-4A36-B6F0-CB2638354D31}" type="pres">
      <dgm:prSet presAssocID="{E759B48F-C25E-4FFF-9495-8DB9315D3D1E}" presName="parentText" presStyleLbl="node1" presStyleIdx="2" presStyleCnt="3">
        <dgm:presLayoutVars>
          <dgm:chMax val="1"/>
          <dgm:bulletEnabled val="1"/>
        </dgm:presLayoutVars>
      </dgm:prSet>
      <dgm:spPr/>
    </dgm:pt>
  </dgm:ptLst>
  <dgm:cxnLst>
    <dgm:cxn modelId="{CD05F102-A604-457C-827B-E5B5335F7793}" type="presOf" srcId="{C9F10B7C-CA98-4AE3-948E-8ABB7F325272}" destId="{C0A50390-7F8E-4907-B7BC-47B1DAFFA1FD}" srcOrd="0" destOrd="0" presId="urn:microsoft.com/office/officeart/2005/8/layout/hProcess6"/>
    <dgm:cxn modelId="{5BD36408-9306-4A5D-AD3E-13B8F673F825}" srcId="{3EF98CC6-8105-44E9-82C6-56949F76B9B4}" destId="{C3D58EEA-8838-4CB4-900C-32CD79C6AD8F}" srcOrd="0" destOrd="0" parTransId="{551A15C4-149F-4559-B70F-AA5A84837878}" sibTransId="{5FB96D5A-42EE-432E-8D43-E610339D5AEC}"/>
    <dgm:cxn modelId="{AF396409-B663-4EE1-B501-170D9D698DDC}" srcId="{C9F10B7C-CA98-4AE3-948E-8ABB7F325272}" destId="{3EF98CC6-8105-44E9-82C6-56949F76B9B4}" srcOrd="1" destOrd="0" parTransId="{F10C8B69-D911-4A94-844C-05996D9C0841}" sibTransId="{06711A0F-25DA-47EE-B4F2-7CB4FC8795B9}"/>
    <dgm:cxn modelId="{1CD0A018-3288-4B67-BEA9-865E0B904BC2}" srcId="{3EF98CC6-8105-44E9-82C6-56949F76B9B4}" destId="{D7223157-BF71-4B12-9395-1016115679AF}" srcOrd="3" destOrd="0" parTransId="{4F9FC2B2-61F6-4B8A-B6C5-C61755D58430}" sibTransId="{BC8BE3C9-3A2A-4E8B-BB9A-BE450BBF30E5}"/>
    <dgm:cxn modelId="{61651B21-C347-4B07-ACE0-B45739B7DCE5}" type="presOf" srcId="{FF4380EB-DFE0-483F-B3E1-27B72F89732E}" destId="{084E753A-51ED-4980-9D76-8D6303F14A21}" srcOrd="0" destOrd="1" presId="urn:microsoft.com/office/officeart/2005/8/layout/hProcess6"/>
    <dgm:cxn modelId="{B8DE5725-A7F6-4263-B09D-CC4D4237E16D}" type="presOf" srcId="{50589D07-0F0C-4ECD-8F79-7C6C1911EE50}" destId="{C383A25F-261C-4F96-B471-1765AF851ECD}" srcOrd="0" destOrd="2" presId="urn:microsoft.com/office/officeart/2005/8/layout/hProcess6"/>
    <dgm:cxn modelId="{4816F029-CA09-43E3-A76B-8BE614BD62AC}" type="presOf" srcId="{50589D07-0F0C-4ECD-8F79-7C6C1911EE50}" destId="{4F99455B-2F2A-44E3-96DD-C106AEEE3474}" srcOrd="1" destOrd="2" presId="urn:microsoft.com/office/officeart/2005/8/layout/hProcess6"/>
    <dgm:cxn modelId="{ADA4212C-B9CF-4D4A-8FC3-3C35AD7DE1E8}" srcId="{E759B48F-C25E-4FFF-9495-8DB9315D3D1E}" destId="{E7B9CCF3-7FC5-472B-B9F1-803332CC2B93}" srcOrd="0" destOrd="0" parTransId="{38B69D2A-1EAE-4A27-BC24-1DBE4DAE389E}" sibTransId="{51B58A29-2E52-4017-A68F-853D75C1F6B4}"/>
    <dgm:cxn modelId="{3B25712D-009D-47E5-B502-0F2207AA2667}" type="presOf" srcId="{4C76F4E9-8017-42B4-8484-692EED39B332}" destId="{FAE9806A-BA13-4C22-BEFE-7BBDF7D63D50}" srcOrd="1" destOrd="1" presId="urn:microsoft.com/office/officeart/2005/8/layout/hProcess6"/>
    <dgm:cxn modelId="{8CE1323B-1067-4D9A-8383-C6295F685BCB}" type="presOf" srcId="{C3D58EEA-8838-4CB4-900C-32CD79C6AD8F}" destId="{7C51C498-41CE-407F-BC5B-2488B3B0172E}" srcOrd="0" destOrd="0" presId="urn:microsoft.com/office/officeart/2005/8/layout/hProcess6"/>
    <dgm:cxn modelId="{40CA913D-7707-4A24-9752-8C446E3BB0B5}" type="presOf" srcId="{FF4380EB-DFE0-483F-B3E1-27B72F89732E}" destId="{F8928AD1-9452-4DFE-BB87-F66EAEC65C23}" srcOrd="1" destOrd="1" presId="urn:microsoft.com/office/officeart/2005/8/layout/hProcess6"/>
    <dgm:cxn modelId="{60A5D15C-B2DD-4C8E-B557-906271887A15}" srcId="{C9F10B7C-CA98-4AE3-948E-8ABB7F325272}" destId="{02275C61-C126-434C-B9DC-994174DBE9A6}" srcOrd="0" destOrd="0" parTransId="{4791101C-0B4B-4DE3-A04F-5BDEE2DD9CAF}" sibTransId="{78A9D510-CC44-432B-B035-869BFD329DB5}"/>
    <dgm:cxn modelId="{FB06A95D-E3FC-4698-9EA2-8A844AB0300F}" type="presOf" srcId="{E759B48F-C25E-4FFF-9495-8DB9315D3D1E}" destId="{9AE681A7-1FE2-4A36-B6F0-CB2638354D31}" srcOrd="0" destOrd="0" presId="urn:microsoft.com/office/officeart/2005/8/layout/hProcess6"/>
    <dgm:cxn modelId="{3F99B047-AA9A-47B3-9FCB-DF2FD967F72E}" srcId="{02275C61-C126-434C-B9DC-994174DBE9A6}" destId="{23E1EB70-D382-4636-BD24-775682B276E7}" srcOrd="0" destOrd="0" parTransId="{00A94F67-1760-49EA-8209-8E6AF2E3C9D8}" sibTransId="{4D7D0608-D384-432D-AB3F-E322A9570CB3}"/>
    <dgm:cxn modelId="{6AA9C349-C8C7-4358-B564-40ACBB3C2C02}" type="presOf" srcId="{02275C61-C126-434C-B9DC-994174DBE9A6}" destId="{53A2B7C3-7C21-4A94-A140-8CC5FEE91BB0}" srcOrd="0" destOrd="0" presId="urn:microsoft.com/office/officeart/2005/8/layout/hProcess6"/>
    <dgm:cxn modelId="{58E68855-9357-420A-98BC-45AD7EAB44E3}" type="presOf" srcId="{2DF4F7DF-48D6-49B0-9B6E-C58C261B2E01}" destId="{7C51C498-41CE-407F-BC5B-2488B3B0172E}" srcOrd="0" destOrd="2" presId="urn:microsoft.com/office/officeart/2005/8/layout/hProcess6"/>
    <dgm:cxn modelId="{AE9E1779-6BA5-410F-937C-16C3540E5DB8}" type="presOf" srcId="{2DF4F7DF-48D6-49B0-9B6E-C58C261B2E01}" destId="{FAE9806A-BA13-4C22-BEFE-7BBDF7D63D50}" srcOrd="1" destOrd="2" presId="urn:microsoft.com/office/officeart/2005/8/layout/hProcess6"/>
    <dgm:cxn modelId="{8046657A-DE7B-474D-9F20-06A286A8106F}" type="presOf" srcId="{C3D58EEA-8838-4CB4-900C-32CD79C6AD8F}" destId="{FAE9806A-BA13-4C22-BEFE-7BBDF7D63D50}" srcOrd="1" destOrd="0" presId="urn:microsoft.com/office/officeart/2005/8/layout/hProcess6"/>
    <dgm:cxn modelId="{0533917E-0627-4D23-A92F-A8375EAFB6E9}" srcId="{3EF98CC6-8105-44E9-82C6-56949F76B9B4}" destId="{2DF4F7DF-48D6-49B0-9B6E-C58C261B2E01}" srcOrd="2" destOrd="0" parTransId="{B6DC11FD-97D8-4EDA-9765-348F248F4498}" sibTransId="{ECCF650A-59D4-4227-A9AC-C5D2B7C53E5B}"/>
    <dgm:cxn modelId="{7D58128B-F9C8-406F-9936-8496675CC82B}" srcId="{3EF98CC6-8105-44E9-82C6-56949F76B9B4}" destId="{4C76F4E9-8017-42B4-8484-692EED39B332}" srcOrd="1" destOrd="0" parTransId="{D7093C51-5350-4B4C-8976-444A53535424}" sibTransId="{F150CBC3-E21F-4779-B317-2A952C4D95E8}"/>
    <dgm:cxn modelId="{4017FA94-8CE0-4B96-8CB4-8ECBCD810238}" srcId="{C9F10B7C-CA98-4AE3-948E-8ABB7F325272}" destId="{E759B48F-C25E-4FFF-9495-8DB9315D3D1E}" srcOrd="2" destOrd="0" parTransId="{607540AF-999C-47A6-A07E-82F24D6D0F88}" sibTransId="{87F51598-B8C0-4017-91C8-B8BC7E990501}"/>
    <dgm:cxn modelId="{43CA9297-CBEF-4871-A4D4-A20115919F88}" type="presOf" srcId="{8D643A72-5B9D-4D17-8D02-32AF69CA6C73}" destId="{4F99455B-2F2A-44E3-96DD-C106AEEE3474}" srcOrd="1" destOrd="1" presId="urn:microsoft.com/office/officeart/2005/8/layout/hProcess6"/>
    <dgm:cxn modelId="{B250299D-3BAA-4880-A182-3744F91FCE84}" type="presOf" srcId="{3EF98CC6-8105-44E9-82C6-56949F76B9B4}" destId="{7D6B2673-B6C3-4673-9015-32B572A947CD}" srcOrd="0" destOrd="0" presId="urn:microsoft.com/office/officeart/2005/8/layout/hProcess6"/>
    <dgm:cxn modelId="{0FE7089F-187E-4495-B2F9-478FF15789EC}" type="presOf" srcId="{D7223157-BF71-4B12-9395-1016115679AF}" destId="{FAE9806A-BA13-4C22-BEFE-7BBDF7D63D50}" srcOrd="1" destOrd="3" presId="urn:microsoft.com/office/officeart/2005/8/layout/hProcess6"/>
    <dgm:cxn modelId="{A2FEBDA2-A8E2-4C15-B6A3-8B906A446670}" srcId="{E759B48F-C25E-4FFF-9495-8DB9315D3D1E}" destId="{FF4380EB-DFE0-483F-B3E1-27B72F89732E}" srcOrd="1" destOrd="0" parTransId="{C50B587A-A775-4E58-92EF-1A9752D99A48}" sibTransId="{1C52B193-4B28-475E-8F77-CE94994CCE03}"/>
    <dgm:cxn modelId="{F53A05AC-07C2-4635-BABC-9656CE834415}" type="presOf" srcId="{4C76F4E9-8017-42B4-8484-692EED39B332}" destId="{7C51C498-41CE-407F-BC5B-2488B3B0172E}" srcOrd="0" destOrd="1" presId="urn:microsoft.com/office/officeart/2005/8/layout/hProcess6"/>
    <dgm:cxn modelId="{B9B690AF-A532-4B09-B08D-F14B57C534E2}" type="presOf" srcId="{8D643A72-5B9D-4D17-8D02-32AF69CA6C73}" destId="{C383A25F-261C-4F96-B471-1765AF851ECD}" srcOrd="0" destOrd="1" presId="urn:microsoft.com/office/officeart/2005/8/layout/hProcess6"/>
    <dgm:cxn modelId="{594787B6-89ED-4BD1-A3B7-C414D131DD9D}" type="presOf" srcId="{23E1EB70-D382-4636-BD24-775682B276E7}" destId="{C383A25F-261C-4F96-B471-1765AF851ECD}" srcOrd="0" destOrd="0" presId="urn:microsoft.com/office/officeart/2005/8/layout/hProcess6"/>
    <dgm:cxn modelId="{5DB8DCBD-51BC-4112-A066-F94A6A332819}" srcId="{02275C61-C126-434C-B9DC-994174DBE9A6}" destId="{8D643A72-5B9D-4D17-8D02-32AF69CA6C73}" srcOrd="1" destOrd="0" parTransId="{A89C78E1-3CAC-4483-A17D-EC06C25A8A81}" sibTransId="{1AB7819D-B7B0-4B77-ACC0-808740ED7FC4}"/>
    <dgm:cxn modelId="{2B9B0BC0-0146-4FCC-9F56-E1E5878C24A8}" type="presOf" srcId="{D7223157-BF71-4B12-9395-1016115679AF}" destId="{7C51C498-41CE-407F-BC5B-2488B3B0172E}" srcOrd="0" destOrd="3" presId="urn:microsoft.com/office/officeart/2005/8/layout/hProcess6"/>
    <dgm:cxn modelId="{78EF21C4-975C-47FB-8A44-070C093527E2}" type="presOf" srcId="{E7B9CCF3-7FC5-472B-B9F1-803332CC2B93}" destId="{F8928AD1-9452-4DFE-BB87-F66EAEC65C23}" srcOrd="1" destOrd="0" presId="urn:microsoft.com/office/officeart/2005/8/layout/hProcess6"/>
    <dgm:cxn modelId="{7A45BDCF-CBAB-4CFD-AC4C-6B91C4BEE5EF}" type="presOf" srcId="{E7B9CCF3-7FC5-472B-B9F1-803332CC2B93}" destId="{084E753A-51ED-4980-9D76-8D6303F14A21}" srcOrd="0" destOrd="0" presId="urn:microsoft.com/office/officeart/2005/8/layout/hProcess6"/>
    <dgm:cxn modelId="{2AE5DFE9-0CEA-47BC-9CAC-D3710E696634}" type="presOf" srcId="{23E1EB70-D382-4636-BD24-775682B276E7}" destId="{4F99455B-2F2A-44E3-96DD-C106AEEE3474}" srcOrd="1" destOrd="0" presId="urn:microsoft.com/office/officeart/2005/8/layout/hProcess6"/>
    <dgm:cxn modelId="{47C2A7F3-11CE-4AC8-BCFF-E79505111FB8}" srcId="{02275C61-C126-434C-B9DC-994174DBE9A6}" destId="{50589D07-0F0C-4ECD-8F79-7C6C1911EE50}" srcOrd="2" destOrd="0" parTransId="{3EB4D765-8B81-4223-806F-6215A18F54F6}" sibTransId="{E7AF293E-102E-4AD8-B4B7-94B53F5C0313}"/>
    <dgm:cxn modelId="{64598E3D-6ECE-41E9-A7D3-FD82713C1DFF}" type="presParOf" srcId="{C0A50390-7F8E-4907-B7BC-47B1DAFFA1FD}" destId="{0AFED684-696C-4EED-BA08-E311B9278BE2}" srcOrd="0" destOrd="0" presId="urn:microsoft.com/office/officeart/2005/8/layout/hProcess6"/>
    <dgm:cxn modelId="{983B10EC-BB81-4417-992A-06BCE5BE0285}" type="presParOf" srcId="{0AFED684-696C-4EED-BA08-E311B9278BE2}" destId="{440DAFC8-E0D4-4A31-A74D-03E8293B2F62}" srcOrd="0" destOrd="0" presId="urn:microsoft.com/office/officeart/2005/8/layout/hProcess6"/>
    <dgm:cxn modelId="{44563CAA-816A-4A11-BCB0-2149E8EB90EE}" type="presParOf" srcId="{0AFED684-696C-4EED-BA08-E311B9278BE2}" destId="{C383A25F-261C-4F96-B471-1765AF851ECD}" srcOrd="1" destOrd="0" presId="urn:microsoft.com/office/officeart/2005/8/layout/hProcess6"/>
    <dgm:cxn modelId="{08CD2D79-8FCA-4D51-A468-DBF167AED4E1}" type="presParOf" srcId="{0AFED684-696C-4EED-BA08-E311B9278BE2}" destId="{4F99455B-2F2A-44E3-96DD-C106AEEE3474}" srcOrd="2" destOrd="0" presId="urn:microsoft.com/office/officeart/2005/8/layout/hProcess6"/>
    <dgm:cxn modelId="{24408351-270A-4CA5-A86B-4989FDCC7C86}" type="presParOf" srcId="{0AFED684-696C-4EED-BA08-E311B9278BE2}" destId="{53A2B7C3-7C21-4A94-A140-8CC5FEE91BB0}" srcOrd="3" destOrd="0" presId="urn:microsoft.com/office/officeart/2005/8/layout/hProcess6"/>
    <dgm:cxn modelId="{B6B0A2EF-D617-4B63-913C-D83CD3404653}" type="presParOf" srcId="{C0A50390-7F8E-4907-B7BC-47B1DAFFA1FD}" destId="{61B5B2C8-6EE4-405E-B037-AEB3697DE4E0}" srcOrd="1" destOrd="0" presId="urn:microsoft.com/office/officeart/2005/8/layout/hProcess6"/>
    <dgm:cxn modelId="{B32244F2-521B-48FA-AD9C-B0C4CF2BB3D5}" type="presParOf" srcId="{C0A50390-7F8E-4907-B7BC-47B1DAFFA1FD}" destId="{191FEE6B-8B36-4146-B813-E2CCB831FD6F}" srcOrd="2" destOrd="0" presId="urn:microsoft.com/office/officeart/2005/8/layout/hProcess6"/>
    <dgm:cxn modelId="{C78984FB-8975-4607-957C-B5858BBFABCB}" type="presParOf" srcId="{191FEE6B-8B36-4146-B813-E2CCB831FD6F}" destId="{0C4DBABC-450C-49F5-87F9-2BB848047548}" srcOrd="0" destOrd="0" presId="urn:microsoft.com/office/officeart/2005/8/layout/hProcess6"/>
    <dgm:cxn modelId="{055D13D6-B97E-4F69-827E-37BC97FFD459}" type="presParOf" srcId="{191FEE6B-8B36-4146-B813-E2CCB831FD6F}" destId="{7C51C498-41CE-407F-BC5B-2488B3B0172E}" srcOrd="1" destOrd="0" presId="urn:microsoft.com/office/officeart/2005/8/layout/hProcess6"/>
    <dgm:cxn modelId="{74D5E64E-8C1A-43C4-A069-E7895C7C5D93}" type="presParOf" srcId="{191FEE6B-8B36-4146-B813-E2CCB831FD6F}" destId="{FAE9806A-BA13-4C22-BEFE-7BBDF7D63D50}" srcOrd="2" destOrd="0" presId="urn:microsoft.com/office/officeart/2005/8/layout/hProcess6"/>
    <dgm:cxn modelId="{81CF81BB-24AA-4CFF-A3EC-FADC81B4156E}" type="presParOf" srcId="{191FEE6B-8B36-4146-B813-E2CCB831FD6F}" destId="{7D6B2673-B6C3-4673-9015-32B572A947CD}" srcOrd="3" destOrd="0" presId="urn:microsoft.com/office/officeart/2005/8/layout/hProcess6"/>
    <dgm:cxn modelId="{3B7CAC72-3106-4824-91F4-1E0F02A1EF0E}" type="presParOf" srcId="{C0A50390-7F8E-4907-B7BC-47B1DAFFA1FD}" destId="{43A594A5-BC73-4F81-98EE-8147080C15C3}" srcOrd="3" destOrd="0" presId="urn:microsoft.com/office/officeart/2005/8/layout/hProcess6"/>
    <dgm:cxn modelId="{7DF77887-7E84-4C95-870C-A74AE90A9C66}" type="presParOf" srcId="{C0A50390-7F8E-4907-B7BC-47B1DAFFA1FD}" destId="{3C2DE1E7-0E6A-4B21-AECE-618FB61AEABB}" srcOrd="4" destOrd="0" presId="urn:microsoft.com/office/officeart/2005/8/layout/hProcess6"/>
    <dgm:cxn modelId="{A93F714C-D00E-41B5-B1C5-F8E74E0378FB}" type="presParOf" srcId="{3C2DE1E7-0E6A-4B21-AECE-618FB61AEABB}" destId="{FD339E31-65BD-43B4-B233-2E2EADE9BF66}" srcOrd="0" destOrd="0" presId="urn:microsoft.com/office/officeart/2005/8/layout/hProcess6"/>
    <dgm:cxn modelId="{72242484-1805-4617-9D22-DB1B163626B3}" type="presParOf" srcId="{3C2DE1E7-0E6A-4B21-AECE-618FB61AEABB}" destId="{084E753A-51ED-4980-9D76-8D6303F14A21}" srcOrd="1" destOrd="0" presId="urn:microsoft.com/office/officeart/2005/8/layout/hProcess6"/>
    <dgm:cxn modelId="{C2FF2421-A159-4738-8309-6A8A5D39949A}" type="presParOf" srcId="{3C2DE1E7-0E6A-4B21-AECE-618FB61AEABB}" destId="{F8928AD1-9452-4DFE-BB87-F66EAEC65C23}" srcOrd="2" destOrd="0" presId="urn:microsoft.com/office/officeart/2005/8/layout/hProcess6"/>
    <dgm:cxn modelId="{2E219889-5559-462D-810F-F79F82AC932E}" type="presParOf" srcId="{3C2DE1E7-0E6A-4B21-AECE-618FB61AEABB}" destId="{9AE681A7-1FE2-4A36-B6F0-CB2638354D31}"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83A25F-261C-4F96-B471-1765AF851ECD}">
      <dsp:nvSpPr>
        <dsp:cNvPr id="0" name=""/>
        <dsp:cNvSpPr/>
      </dsp:nvSpPr>
      <dsp:spPr>
        <a:xfrm>
          <a:off x="559950" y="1290935"/>
          <a:ext cx="2222963" cy="1943149"/>
        </a:xfrm>
        <a:prstGeom prst="rightArrow">
          <a:avLst>
            <a:gd name="adj1" fmla="val 70000"/>
            <a:gd name="adj2" fmla="val 50000"/>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outerShdw blurRad="57150" dist="38100" dir="5400000" algn="ctr" rotWithShape="0">
            <a:schemeClr val="dk2">
              <a:alpha val="90000"/>
              <a:tint val="40000"/>
              <a:hueOff val="0"/>
              <a:satOff val="0"/>
              <a:lumOff val="0"/>
              <a:alphaOff val="0"/>
              <a:shade val="9000"/>
              <a:alpha val="48000"/>
              <a:satMod val="105000"/>
            </a:scheme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0480" tIns="7620" rIns="1524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Spawning</a:t>
          </a:r>
        </a:p>
        <a:p>
          <a:pPr marL="114300" lvl="1" indent="-114300" algn="l" defTabSz="533400">
            <a:lnSpc>
              <a:spcPct val="90000"/>
            </a:lnSpc>
            <a:spcBef>
              <a:spcPct val="0"/>
            </a:spcBef>
            <a:spcAft>
              <a:spcPct val="15000"/>
            </a:spcAft>
            <a:buChar char="•"/>
          </a:pPr>
          <a:r>
            <a:rPr lang="en-US" sz="1200" kern="1200" dirty="0"/>
            <a:t>Fertilization</a:t>
          </a:r>
        </a:p>
        <a:p>
          <a:pPr marL="114300" lvl="1" indent="-114300" algn="l" defTabSz="533400">
            <a:lnSpc>
              <a:spcPct val="90000"/>
            </a:lnSpc>
            <a:spcBef>
              <a:spcPct val="0"/>
            </a:spcBef>
            <a:spcAft>
              <a:spcPct val="15000"/>
            </a:spcAft>
            <a:buChar char="•"/>
          </a:pPr>
          <a:r>
            <a:rPr lang="en-US" sz="1200" kern="1200" dirty="0"/>
            <a:t>Grown to         1 mm</a:t>
          </a:r>
        </a:p>
      </dsp:txBody>
      <dsp:txXfrm>
        <a:off x="1115691" y="1582407"/>
        <a:ext cx="1083694" cy="1360205"/>
      </dsp:txXfrm>
    </dsp:sp>
    <dsp:sp modelId="{53A2B7C3-7C21-4A94-A140-8CC5FEE91BB0}">
      <dsp:nvSpPr>
        <dsp:cNvPr id="0" name=""/>
        <dsp:cNvSpPr/>
      </dsp:nvSpPr>
      <dsp:spPr>
        <a:xfrm>
          <a:off x="4210" y="1706769"/>
          <a:ext cx="1111481" cy="1111481"/>
        </a:xfrm>
        <a:prstGeom prst="ellipse">
          <a:avLst/>
        </a:prstGeom>
        <a:gradFill rotWithShape="0">
          <a:gsLst>
            <a:gs pos="0">
              <a:schemeClr val="dk2">
                <a:hueOff val="0"/>
                <a:satOff val="0"/>
                <a:lumOff val="0"/>
                <a:alphaOff val="0"/>
                <a:tint val="98000"/>
                <a:shade val="25000"/>
                <a:satMod val="250000"/>
              </a:schemeClr>
            </a:gs>
            <a:gs pos="68000">
              <a:schemeClr val="dk2">
                <a:hueOff val="0"/>
                <a:satOff val="0"/>
                <a:lumOff val="0"/>
                <a:alphaOff val="0"/>
                <a:tint val="86000"/>
                <a:satMod val="115000"/>
              </a:schemeClr>
            </a:gs>
            <a:gs pos="100000">
              <a:schemeClr val="dk2">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dk2">
              <a:hueOff val="0"/>
              <a:satOff val="0"/>
              <a:lumOff val="0"/>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Hatchery</a:t>
          </a:r>
        </a:p>
      </dsp:txBody>
      <dsp:txXfrm>
        <a:off x="166983" y="1869542"/>
        <a:ext cx="785935" cy="785935"/>
      </dsp:txXfrm>
    </dsp:sp>
    <dsp:sp modelId="{7C51C498-41CE-407F-BC5B-2488B3B0172E}">
      <dsp:nvSpPr>
        <dsp:cNvPr id="0" name=""/>
        <dsp:cNvSpPr/>
      </dsp:nvSpPr>
      <dsp:spPr>
        <a:xfrm>
          <a:off x="3477589" y="1290935"/>
          <a:ext cx="2222963" cy="1943149"/>
        </a:xfrm>
        <a:prstGeom prst="rightArrow">
          <a:avLst>
            <a:gd name="adj1" fmla="val 70000"/>
            <a:gd name="adj2" fmla="val 50000"/>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outerShdw blurRad="57150" dist="38100" dir="5400000" algn="ctr" rotWithShape="0">
            <a:schemeClr val="dk2">
              <a:alpha val="90000"/>
              <a:tint val="40000"/>
              <a:hueOff val="0"/>
              <a:satOff val="0"/>
              <a:lumOff val="0"/>
              <a:alphaOff val="0"/>
              <a:shade val="9000"/>
              <a:alpha val="48000"/>
              <a:satMod val="105000"/>
            </a:scheme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0480" tIns="7620" rIns="1524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FLUSPY?</a:t>
          </a:r>
        </a:p>
        <a:p>
          <a:pPr marL="114300" lvl="1" indent="-114300" algn="l" defTabSz="533400">
            <a:lnSpc>
              <a:spcPct val="90000"/>
            </a:lnSpc>
            <a:spcBef>
              <a:spcPct val="0"/>
            </a:spcBef>
            <a:spcAft>
              <a:spcPct val="15000"/>
            </a:spcAft>
            <a:buChar char="•"/>
          </a:pPr>
          <a:r>
            <a:rPr lang="en-US" sz="1200" kern="1200" dirty="0"/>
            <a:t>Recirculating tanks</a:t>
          </a:r>
        </a:p>
        <a:p>
          <a:pPr marL="114300" lvl="1" indent="-114300" algn="l" defTabSz="533400">
            <a:lnSpc>
              <a:spcPct val="90000"/>
            </a:lnSpc>
            <a:spcBef>
              <a:spcPct val="0"/>
            </a:spcBef>
            <a:spcAft>
              <a:spcPct val="15000"/>
            </a:spcAft>
            <a:buChar char="•"/>
          </a:pPr>
          <a:r>
            <a:rPr lang="en-US" sz="1200" kern="1200" dirty="0"/>
            <a:t>Fed algae</a:t>
          </a:r>
        </a:p>
        <a:p>
          <a:pPr marL="114300" lvl="1" indent="-114300" algn="l" defTabSz="533400">
            <a:lnSpc>
              <a:spcPct val="90000"/>
            </a:lnSpc>
            <a:spcBef>
              <a:spcPct val="0"/>
            </a:spcBef>
            <a:spcAft>
              <a:spcPct val="15000"/>
            </a:spcAft>
            <a:buChar char="•"/>
          </a:pPr>
          <a:r>
            <a:rPr lang="en-US" sz="1200" kern="1200" dirty="0"/>
            <a:t>Grown to    ~4-6mm</a:t>
          </a:r>
        </a:p>
      </dsp:txBody>
      <dsp:txXfrm>
        <a:off x="4033330" y="1582407"/>
        <a:ext cx="1083694" cy="1360205"/>
      </dsp:txXfrm>
    </dsp:sp>
    <dsp:sp modelId="{7D6B2673-B6C3-4673-9015-32B572A947CD}">
      <dsp:nvSpPr>
        <dsp:cNvPr id="0" name=""/>
        <dsp:cNvSpPr/>
      </dsp:nvSpPr>
      <dsp:spPr>
        <a:xfrm>
          <a:off x="2921849" y="1706769"/>
          <a:ext cx="1111481" cy="1111481"/>
        </a:xfrm>
        <a:prstGeom prst="ellipse">
          <a:avLst/>
        </a:prstGeom>
        <a:gradFill rotWithShape="0">
          <a:gsLst>
            <a:gs pos="0">
              <a:schemeClr val="dk2">
                <a:hueOff val="0"/>
                <a:satOff val="0"/>
                <a:lumOff val="0"/>
                <a:alphaOff val="0"/>
                <a:tint val="98000"/>
                <a:shade val="25000"/>
                <a:satMod val="250000"/>
              </a:schemeClr>
            </a:gs>
            <a:gs pos="68000">
              <a:schemeClr val="dk2">
                <a:hueOff val="0"/>
                <a:satOff val="0"/>
                <a:lumOff val="0"/>
                <a:alphaOff val="0"/>
                <a:tint val="86000"/>
                <a:satMod val="115000"/>
              </a:schemeClr>
            </a:gs>
            <a:gs pos="100000">
              <a:schemeClr val="dk2">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dk2">
              <a:hueOff val="0"/>
              <a:satOff val="0"/>
              <a:lumOff val="0"/>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Nursery</a:t>
          </a:r>
        </a:p>
      </dsp:txBody>
      <dsp:txXfrm>
        <a:off x="3084622" y="1869542"/>
        <a:ext cx="785935" cy="785935"/>
      </dsp:txXfrm>
    </dsp:sp>
    <dsp:sp modelId="{084E753A-51ED-4980-9D76-8D6303F14A21}">
      <dsp:nvSpPr>
        <dsp:cNvPr id="0" name=""/>
        <dsp:cNvSpPr/>
      </dsp:nvSpPr>
      <dsp:spPr>
        <a:xfrm>
          <a:off x="6395228" y="1290935"/>
          <a:ext cx="2222963" cy="1943149"/>
        </a:xfrm>
        <a:prstGeom prst="rightArrow">
          <a:avLst>
            <a:gd name="adj1" fmla="val 70000"/>
            <a:gd name="adj2" fmla="val 50000"/>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outerShdw blurRad="57150" dist="38100" dir="5400000" algn="ctr" rotWithShape="0">
            <a:schemeClr val="dk2">
              <a:alpha val="90000"/>
              <a:tint val="40000"/>
              <a:hueOff val="0"/>
              <a:satOff val="0"/>
              <a:lumOff val="0"/>
              <a:alphaOff val="0"/>
              <a:shade val="9000"/>
              <a:alpha val="48000"/>
              <a:satMod val="105000"/>
            </a:scheme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0480" tIns="7620" rIns="1524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Placed in ocean on lease sites</a:t>
          </a:r>
        </a:p>
        <a:p>
          <a:pPr marL="114300" lvl="1" indent="-114300" algn="l" defTabSz="533400">
            <a:lnSpc>
              <a:spcPct val="90000"/>
            </a:lnSpc>
            <a:spcBef>
              <a:spcPct val="0"/>
            </a:spcBef>
            <a:spcAft>
              <a:spcPct val="15000"/>
            </a:spcAft>
            <a:buChar char="•"/>
          </a:pPr>
          <a:r>
            <a:rPr lang="en-US" sz="1200" kern="1200" dirty="0"/>
            <a:t>Grown to market size (~1”)</a:t>
          </a:r>
        </a:p>
      </dsp:txBody>
      <dsp:txXfrm>
        <a:off x="6950969" y="1582407"/>
        <a:ext cx="1083694" cy="1360205"/>
      </dsp:txXfrm>
    </dsp:sp>
    <dsp:sp modelId="{9AE681A7-1FE2-4A36-B6F0-CB2638354D31}">
      <dsp:nvSpPr>
        <dsp:cNvPr id="0" name=""/>
        <dsp:cNvSpPr/>
      </dsp:nvSpPr>
      <dsp:spPr>
        <a:xfrm>
          <a:off x="5839488" y="1706769"/>
          <a:ext cx="1111481" cy="1111481"/>
        </a:xfrm>
        <a:prstGeom prst="ellipse">
          <a:avLst/>
        </a:prstGeom>
        <a:gradFill rotWithShape="0">
          <a:gsLst>
            <a:gs pos="0">
              <a:schemeClr val="dk2">
                <a:hueOff val="0"/>
                <a:satOff val="0"/>
                <a:lumOff val="0"/>
                <a:alphaOff val="0"/>
                <a:tint val="98000"/>
                <a:shade val="25000"/>
                <a:satMod val="250000"/>
              </a:schemeClr>
            </a:gs>
            <a:gs pos="68000">
              <a:schemeClr val="dk2">
                <a:hueOff val="0"/>
                <a:satOff val="0"/>
                <a:lumOff val="0"/>
                <a:alphaOff val="0"/>
                <a:tint val="86000"/>
                <a:satMod val="115000"/>
              </a:schemeClr>
            </a:gs>
            <a:gs pos="100000">
              <a:schemeClr val="dk2">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dk2">
              <a:hueOff val="0"/>
              <a:satOff val="0"/>
              <a:lumOff val="0"/>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Growout</a:t>
          </a:r>
        </a:p>
      </dsp:txBody>
      <dsp:txXfrm>
        <a:off x="6002261" y="1869542"/>
        <a:ext cx="785935" cy="78593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drawings/drawing1.xml><?xml version="1.0" encoding="utf-8"?>
<c:userShapes xmlns:c="http://schemas.openxmlformats.org/drawingml/2006/chart">
  <cdr:relSizeAnchor xmlns:cdr="http://schemas.openxmlformats.org/drawingml/2006/chartDrawing">
    <cdr:from>
      <cdr:x>0</cdr:x>
      <cdr:y>0.29793</cdr:y>
    </cdr:from>
    <cdr:to>
      <cdr:x>0.276</cdr:x>
      <cdr:y>0.57485</cdr:y>
    </cdr:to>
    <cdr:grpSp>
      <cdr:nvGrpSpPr>
        <cdr:cNvPr id="8" name="Group 7">
          <a:extLst xmlns:a="http://schemas.openxmlformats.org/drawingml/2006/main">
            <a:ext uri="{FF2B5EF4-FFF2-40B4-BE49-F238E27FC236}">
              <a16:creationId xmlns:a16="http://schemas.microsoft.com/office/drawing/2014/main" id="{F4262D4D-C455-4E82-9B40-92F5163EBA8D}"/>
            </a:ext>
          </a:extLst>
        </cdr:cNvPr>
        <cdr:cNvGrpSpPr/>
      </cdr:nvGrpSpPr>
      <cdr:grpSpPr>
        <a:xfrm xmlns:a="http://schemas.openxmlformats.org/drawingml/2006/main">
          <a:off x="0" y="1475647"/>
          <a:ext cx="2250338" cy="1371585"/>
          <a:chOff x="0" y="1475654"/>
          <a:chExt cx="2250377" cy="1371600"/>
        </a:xfrm>
      </cdr:grpSpPr>
      <cdr:sp macro="" textlink="">
        <cdr:nvSpPr>
          <cdr:cNvPr id="2" name="TextBox 1" descr="Washington state leads the nation &#10;in shellfish aquaculture" title="Washington state is #1"/>
          <cdr:cNvSpPr txBox="1"/>
        </cdr:nvSpPr>
        <cdr:spPr>
          <a:xfrm xmlns:a="http://schemas.openxmlformats.org/drawingml/2006/main">
            <a:off x="0" y="1475654"/>
            <a:ext cx="2250377" cy="13716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200" dirty="0"/>
              <a:t>Washington state leads the nation </a:t>
            </a:r>
          </a:p>
          <a:p xmlns:a="http://schemas.openxmlformats.org/drawingml/2006/main">
            <a:r>
              <a:rPr lang="en-US" sz="1200" dirty="0"/>
              <a:t>in shellfish aquaculture.</a:t>
            </a:r>
          </a:p>
        </cdr:txBody>
      </cdr:sp>
      <cdr:sp macro="" textlink="">
        <cdr:nvSpPr>
          <cdr:cNvPr id="3" name="Arrow: Down 2"/>
          <cdr:cNvSpPr/>
        </cdr:nvSpPr>
        <cdr:spPr>
          <a:xfrm xmlns:a="http://schemas.openxmlformats.org/drawingml/2006/main">
            <a:off x="1564577" y="1905000"/>
            <a:ext cx="152400" cy="457200"/>
          </a:xfrm>
          <a:prstGeom xmlns:a="http://schemas.openxmlformats.org/drawingml/2006/main" prst="down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grpSp>
  </cdr:relSizeAnchor>
  <cdr:relSizeAnchor xmlns:cdr="http://schemas.openxmlformats.org/drawingml/2006/chartDrawing">
    <cdr:from>
      <cdr:x>0.724</cdr:x>
      <cdr:y>0.2</cdr:y>
    </cdr:from>
    <cdr:to>
      <cdr:x>1</cdr:x>
      <cdr:y>0.47692</cdr:y>
    </cdr:to>
    <cdr:grpSp>
      <cdr:nvGrpSpPr>
        <cdr:cNvPr id="6" name="Group 5" title="Florida is #4">
          <a:extLst xmlns:a="http://schemas.openxmlformats.org/drawingml/2006/main">
            <a:ext uri="{FF2B5EF4-FFF2-40B4-BE49-F238E27FC236}">
              <a16:creationId xmlns:a16="http://schemas.microsoft.com/office/drawing/2014/main" id="{682A9548-8D5A-4FAA-A206-85D63D52B5DF}"/>
            </a:ext>
          </a:extLst>
        </cdr:cNvPr>
        <cdr:cNvGrpSpPr/>
      </cdr:nvGrpSpPr>
      <cdr:grpSpPr>
        <a:xfrm xmlns:a="http://schemas.openxmlformats.org/drawingml/2006/main">
          <a:off x="5903062" y="990600"/>
          <a:ext cx="2250338" cy="1371585"/>
          <a:chOff x="5903023" y="990600"/>
          <a:chExt cx="2250377" cy="1371600"/>
        </a:xfrm>
      </cdr:grpSpPr>
      <cdr:sp macro="" textlink="">
        <cdr:nvSpPr>
          <cdr:cNvPr id="4" name="TextBox 1"/>
          <cdr:cNvSpPr txBox="1"/>
        </cdr:nvSpPr>
        <cdr:spPr>
          <a:xfrm xmlns:a="http://schemas.openxmlformats.org/drawingml/2006/main">
            <a:off x="5903023" y="990600"/>
            <a:ext cx="2250377" cy="13716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t>Florida is #4 in the nation </a:t>
            </a:r>
          </a:p>
          <a:p xmlns:a="http://schemas.openxmlformats.org/drawingml/2006/main">
            <a:r>
              <a:rPr lang="en-US" sz="1200" dirty="0"/>
              <a:t>in shellfish aquaculture!</a:t>
            </a:r>
          </a:p>
        </cdr:txBody>
      </cdr:sp>
      <cdr:sp macro="" textlink="">
        <cdr:nvSpPr>
          <cdr:cNvPr id="5" name="Arrow: Down 4"/>
          <cdr:cNvSpPr/>
        </cdr:nvSpPr>
        <cdr:spPr>
          <a:xfrm xmlns:a="http://schemas.openxmlformats.org/drawingml/2006/main" rot="3983944">
            <a:off x="6528964" y="1371599"/>
            <a:ext cx="152400" cy="457200"/>
          </a:xfrm>
          <a:prstGeom xmlns:a="http://schemas.openxmlformats.org/drawingml/2006/main" prst="down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grp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985BCF-A00E-4D8F-8DCA-2F9D5CF6B85C}" type="datetimeFigureOut">
              <a:rPr lang="en-US" smtClean="0"/>
              <a:t>1/18/2019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910671-5736-4D88-B315-3625F5596A5B}" type="slidenum">
              <a:rPr lang="en-US" smtClean="0"/>
              <a:t>‹#›</a:t>
            </a:fld>
            <a:endParaRPr lang="en-US"/>
          </a:p>
        </p:txBody>
      </p:sp>
    </p:spTree>
    <p:extLst>
      <p:ext uri="{BB962C8B-B14F-4D97-AF65-F5344CB8AC3E}">
        <p14:creationId xmlns:p14="http://schemas.microsoft.com/office/powerpoint/2010/main" val="2042433920"/>
      </p:ext>
    </p:extLst>
  </p:cSld>
  <p:clrMap bg1="lt1" tx1="dk1" bg2="lt2" tx2="dk2" accent1="accent1" accent2="accent2" accent3="accent3" accent4="accent4" accent5="accent5" accent6="accent6" hlink="hlink" folHlink="folHlink"/>
  <p:notesStyle>
    <a:lvl1pPr marL="0" algn="l" defTabSz="914353" rtl="0" eaLnBrk="1" latinLnBrk="0" hangingPunct="1">
      <a:defRPr sz="1200" kern="1200">
        <a:solidFill>
          <a:schemeClr val="tx1"/>
        </a:solidFill>
        <a:latin typeface="+mn-lt"/>
        <a:ea typeface="+mn-ea"/>
        <a:cs typeface="+mn-cs"/>
      </a:defRPr>
    </a:lvl1pPr>
    <a:lvl2pPr marL="457177" algn="l" defTabSz="914353" rtl="0" eaLnBrk="1" latinLnBrk="0" hangingPunct="1">
      <a:defRPr sz="1200" kern="1200">
        <a:solidFill>
          <a:schemeClr val="tx1"/>
        </a:solidFill>
        <a:latin typeface="+mn-lt"/>
        <a:ea typeface="+mn-ea"/>
        <a:cs typeface="+mn-cs"/>
      </a:defRPr>
    </a:lvl2pPr>
    <a:lvl3pPr marL="914353" algn="l" defTabSz="914353" rtl="0" eaLnBrk="1" latinLnBrk="0" hangingPunct="1">
      <a:defRPr sz="1200" kern="1200">
        <a:solidFill>
          <a:schemeClr val="tx1"/>
        </a:solidFill>
        <a:latin typeface="+mn-lt"/>
        <a:ea typeface="+mn-ea"/>
        <a:cs typeface="+mn-cs"/>
      </a:defRPr>
    </a:lvl3pPr>
    <a:lvl4pPr marL="1371530" algn="l" defTabSz="914353" rtl="0" eaLnBrk="1" latinLnBrk="0" hangingPunct="1">
      <a:defRPr sz="1200" kern="1200">
        <a:solidFill>
          <a:schemeClr val="tx1"/>
        </a:solidFill>
        <a:latin typeface="+mn-lt"/>
        <a:ea typeface="+mn-ea"/>
        <a:cs typeface="+mn-cs"/>
      </a:defRPr>
    </a:lvl4pPr>
    <a:lvl5pPr marL="1828706" algn="l" defTabSz="914353" rtl="0" eaLnBrk="1" latinLnBrk="0" hangingPunct="1">
      <a:defRPr sz="1200" kern="1200">
        <a:solidFill>
          <a:schemeClr val="tx1"/>
        </a:solidFill>
        <a:latin typeface="+mn-lt"/>
        <a:ea typeface="+mn-ea"/>
        <a:cs typeface="+mn-cs"/>
      </a:defRPr>
    </a:lvl5pPr>
    <a:lvl6pPr marL="2285883" algn="l" defTabSz="914353" rtl="0" eaLnBrk="1" latinLnBrk="0" hangingPunct="1">
      <a:defRPr sz="1200" kern="1200">
        <a:solidFill>
          <a:schemeClr val="tx1"/>
        </a:solidFill>
        <a:latin typeface="+mn-lt"/>
        <a:ea typeface="+mn-ea"/>
        <a:cs typeface="+mn-cs"/>
      </a:defRPr>
    </a:lvl6pPr>
    <a:lvl7pPr marL="2743060" algn="l" defTabSz="914353" rtl="0" eaLnBrk="1" latinLnBrk="0" hangingPunct="1">
      <a:defRPr sz="1200" kern="1200">
        <a:solidFill>
          <a:schemeClr val="tx1"/>
        </a:solidFill>
        <a:latin typeface="+mn-lt"/>
        <a:ea typeface="+mn-ea"/>
        <a:cs typeface="+mn-cs"/>
      </a:defRPr>
    </a:lvl7pPr>
    <a:lvl8pPr marL="3200236" algn="l" defTabSz="914353" rtl="0" eaLnBrk="1" latinLnBrk="0" hangingPunct="1">
      <a:defRPr sz="1200" kern="1200">
        <a:solidFill>
          <a:schemeClr val="tx1"/>
        </a:solidFill>
        <a:latin typeface="+mn-lt"/>
        <a:ea typeface="+mn-ea"/>
        <a:cs typeface="+mn-cs"/>
      </a:defRPr>
    </a:lvl8pPr>
    <a:lvl9pPr marL="3657413" algn="l" defTabSz="91435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a:t>
            </a:fld>
            <a:endParaRPr lang="en-US"/>
          </a:p>
        </p:txBody>
      </p:sp>
    </p:spTree>
    <p:extLst>
      <p:ext uri="{BB962C8B-B14F-4D97-AF65-F5344CB8AC3E}">
        <p14:creationId xmlns:p14="http://schemas.microsoft.com/office/powerpoint/2010/main" val="2827728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a:t>
            </a:fld>
            <a:endParaRPr lang="en-US"/>
          </a:p>
        </p:txBody>
      </p:sp>
    </p:spTree>
    <p:extLst>
      <p:ext uri="{BB962C8B-B14F-4D97-AF65-F5344CB8AC3E}">
        <p14:creationId xmlns:p14="http://schemas.microsoft.com/office/powerpoint/2010/main" val="2952431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3</a:t>
            </a:fld>
            <a:endParaRPr lang="en-US"/>
          </a:p>
        </p:txBody>
      </p:sp>
    </p:spTree>
    <p:extLst>
      <p:ext uri="{BB962C8B-B14F-4D97-AF65-F5344CB8AC3E}">
        <p14:creationId xmlns:p14="http://schemas.microsoft.com/office/powerpoint/2010/main" val="1723171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4</a:t>
            </a:fld>
            <a:endParaRPr lang="en-US"/>
          </a:p>
        </p:txBody>
      </p:sp>
    </p:spTree>
    <p:extLst>
      <p:ext uri="{BB962C8B-B14F-4D97-AF65-F5344CB8AC3E}">
        <p14:creationId xmlns:p14="http://schemas.microsoft.com/office/powerpoint/2010/main" val="3906085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5</a:t>
            </a:fld>
            <a:endParaRPr lang="en-US"/>
          </a:p>
        </p:txBody>
      </p:sp>
    </p:spTree>
    <p:extLst>
      <p:ext uri="{BB962C8B-B14F-4D97-AF65-F5344CB8AC3E}">
        <p14:creationId xmlns:p14="http://schemas.microsoft.com/office/powerpoint/2010/main" val="1225581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6</a:t>
            </a:fld>
            <a:endParaRPr lang="en-US"/>
          </a:p>
        </p:txBody>
      </p:sp>
    </p:spTree>
    <p:extLst>
      <p:ext uri="{BB962C8B-B14F-4D97-AF65-F5344CB8AC3E}">
        <p14:creationId xmlns:p14="http://schemas.microsoft.com/office/powerpoint/2010/main" val="3070059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7</a:t>
            </a:fld>
            <a:endParaRPr lang="en-US"/>
          </a:p>
        </p:txBody>
      </p:sp>
    </p:spTree>
    <p:extLst>
      <p:ext uri="{BB962C8B-B14F-4D97-AF65-F5344CB8AC3E}">
        <p14:creationId xmlns:p14="http://schemas.microsoft.com/office/powerpoint/2010/main" val="2508948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8</a:t>
            </a:fld>
            <a:endParaRPr lang="en-US"/>
          </a:p>
        </p:txBody>
      </p:sp>
    </p:spTree>
    <p:extLst>
      <p:ext uri="{BB962C8B-B14F-4D97-AF65-F5344CB8AC3E}">
        <p14:creationId xmlns:p14="http://schemas.microsoft.com/office/powerpoint/2010/main" val="218540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9</a:t>
            </a:fld>
            <a:endParaRPr lang="en-US"/>
          </a:p>
        </p:txBody>
      </p:sp>
    </p:spTree>
    <p:extLst>
      <p:ext uri="{BB962C8B-B14F-4D97-AF65-F5344CB8AC3E}">
        <p14:creationId xmlns:p14="http://schemas.microsoft.com/office/powerpoint/2010/main" val="4026198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10</a:t>
            </a:fld>
            <a:endParaRPr lang="en-US"/>
          </a:p>
        </p:txBody>
      </p:sp>
    </p:spTree>
    <p:extLst>
      <p:ext uri="{BB962C8B-B14F-4D97-AF65-F5344CB8AC3E}">
        <p14:creationId xmlns:p14="http://schemas.microsoft.com/office/powerpoint/2010/main" val="1495620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11</a:t>
            </a:fld>
            <a:endParaRPr lang="en-US"/>
          </a:p>
        </p:txBody>
      </p:sp>
    </p:spTree>
    <p:extLst>
      <p:ext uri="{BB962C8B-B14F-4D97-AF65-F5344CB8AC3E}">
        <p14:creationId xmlns:p14="http://schemas.microsoft.com/office/powerpoint/2010/main" val="3062271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12</a:t>
            </a:fld>
            <a:endParaRPr lang="en-US"/>
          </a:p>
        </p:txBody>
      </p:sp>
    </p:spTree>
    <p:extLst>
      <p:ext uri="{BB962C8B-B14F-4D97-AF65-F5344CB8AC3E}">
        <p14:creationId xmlns:p14="http://schemas.microsoft.com/office/powerpoint/2010/main" val="1474907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13</a:t>
            </a:fld>
            <a:endParaRPr lang="en-US"/>
          </a:p>
        </p:txBody>
      </p:sp>
    </p:spTree>
    <p:extLst>
      <p:ext uri="{BB962C8B-B14F-4D97-AF65-F5344CB8AC3E}">
        <p14:creationId xmlns:p14="http://schemas.microsoft.com/office/powerpoint/2010/main" val="12766656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14</a:t>
            </a:fld>
            <a:endParaRPr lang="en-US"/>
          </a:p>
        </p:txBody>
      </p:sp>
    </p:spTree>
    <p:extLst>
      <p:ext uri="{BB962C8B-B14F-4D97-AF65-F5344CB8AC3E}">
        <p14:creationId xmlns:p14="http://schemas.microsoft.com/office/powerpoint/2010/main" val="753625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15</a:t>
            </a:fld>
            <a:endParaRPr lang="en-US"/>
          </a:p>
        </p:txBody>
      </p:sp>
    </p:spTree>
    <p:extLst>
      <p:ext uri="{BB962C8B-B14F-4D97-AF65-F5344CB8AC3E}">
        <p14:creationId xmlns:p14="http://schemas.microsoft.com/office/powerpoint/2010/main" val="2862270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16</a:t>
            </a:fld>
            <a:endParaRPr lang="en-US"/>
          </a:p>
        </p:txBody>
      </p:sp>
    </p:spTree>
    <p:extLst>
      <p:ext uri="{BB962C8B-B14F-4D97-AF65-F5344CB8AC3E}">
        <p14:creationId xmlns:p14="http://schemas.microsoft.com/office/powerpoint/2010/main" val="39442474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17</a:t>
            </a:fld>
            <a:endParaRPr lang="en-US"/>
          </a:p>
        </p:txBody>
      </p:sp>
    </p:spTree>
    <p:extLst>
      <p:ext uri="{BB962C8B-B14F-4D97-AF65-F5344CB8AC3E}">
        <p14:creationId xmlns:p14="http://schemas.microsoft.com/office/powerpoint/2010/main" val="12969533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18</a:t>
            </a:fld>
            <a:endParaRPr lang="en-US"/>
          </a:p>
        </p:txBody>
      </p:sp>
    </p:spTree>
    <p:extLst>
      <p:ext uri="{BB962C8B-B14F-4D97-AF65-F5344CB8AC3E}">
        <p14:creationId xmlns:p14="http://schemas.microsoft.com/office/powerpoint/2010/main" val="1849644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19</a:t>
            </a:fld>
            <a:endParaRPr lang="en-US"/>
          </a:p>
        </p:txBody>
      </p:sp>
    </p:spTree>
    <p:extLst>
      <p:ext uri="{BB962C8B-B14F-4D97-AF65-F5344CB8AC3E}">
        <p14:creationId xmlns:p14="http://schemas.microsoft.com/office/powerpoint/2010/main" val="25048600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20</a:t>
            </a:fld>
            <a:endParaRPr lang="en-US"/>
          </a:p>
        </p:txBody>
      </p:sp>
    </p:spTree>
    <p:extLst>
      <p:ext uri="{BB962C8B-B14F-4D97-AF65-F5344CB8AC3E}">
        <p14:creationId xmlns:p14="http://schemas.microsoft.com/office/powerpoint/2010/main" val="3460556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21</a:t>
            </a:fld>
            <a:endParaRPr lang="en-US"/>
          </a:p>
        </p:txBody>
      </p:sp>
    </p:spTree>
    <p:extLst>
      <p:ext uri="{BB962C8B-B14F-4D97-AF65-F5344CB8AC3E}">
        <p14:creationId xmlns:p14="http://schemas.microsoft.com/office/powerpoint/2010/main" val="29828430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22</a:t>
            </a:fld>
            <a:endParaRPr lang="en-US"/>
          </a:p>
        </p:txBody>
      </p:sp>
    </p:spTree>
    <p:extLst>
      <p:ext uri="{BB962C8B-B14F-4D97-AF65-F5344CB8AC3E}">
        <p14:creationId xmlns:p14="http://schemas.microsoft.com/office/powerpoint/2010/main" val="21026576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23</a:t>
            </a:fld>
            <a:endParaRPr lang="en-US"/>
          </a:p>
        </p:txBody>
      </p:sp>
    </p:spTree>
    <p:extLst>
      <p:ext uri="{BB962C8B-B14F-4D97-AF65-F5344CB8AC3E}">
        <p14:creationId xmlns:p14="http://schemas.microsoft.com/office/powerpoint/2010/main" val="6106663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24</a:t>
            </a:fld>
            <a:endParaRPr lang="en-US"/>
          </a:p>
        </p:txBody>
      </p:sp>
    </p:spTree>
    <p:extLst>
      <p:ext uri="{BB962C8B-B14F-4D97-AF65-F5344CB8AC3E}">
        <p14:creationId xmlns:p14="http://schemas.microsoft.com/office/powerpoint/2010/main" val="31783728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25</a:t>
            </a:fld>
            <a:endParaRPr lang="en-US"/>
          </a:p>
        </p:txBody>
      </p:sp>
    </p:spTree>
    <p:extLst>
      <p:ext uri="{BB962C8B-B14F-4D97-AF65-F5344CB8AC3E}">
        <p14:creationId xmlns:p14="http://schemas.microsoft.com/office/powerpoint/2010/main" val="2817360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26</a:t>
            </a:fld>
            <a:endParaRPr lang="en-US"/>
          </a:p>
        </p:txBody>
      </p:sp>
    </p:spTree>
    <p:extLst>
      <p:ext uri="{BB962C8B-B14F-4D97-AF65-F5344CB8AC3E}">
        <p14:creationId xmlns:p14="http://schemas.microsoft.com/office/powerpoint/2010/main" val="30780035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27</a:t>
            </a:fld>
            <a:endParaRPr lang="en-US"/>
          </a:p>
        </p:txBody>
      </p:sp>
    </p:spTree>
    <p:extLst>
      <p:ext uri="{BB962C8B-B14F-4D97-AF65-F5344CB8AC3E}">
        <p14:creationId xmlns:p14="http://schemas.microsoft.com/office/powerpoint/2010/main" val="20872251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28</a:t>
            </a:fld>
            <a:endParaRPr lang="en-US"/>
          </a:p>
        </p:txBody>
      </p:sp>
    </p:spTree>
    <p:extLst>
      <p:ext uri="{BB962C8B-B14F-4D97-AF65-F5344CB8AC3E}">
        <p14:creationId xmlns:p14="http://schemas.microsoft.com/office/powerpoint/2010/main" val="1041623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7"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7"/>
          <a:lstStyle>
            <a:lvl1pPr marL="0" marR="45718" indent="0" algn="r">
              <a:buNone/>
              <a:defRPr>
                <a:solidFill>
                  <a:schemeClr val="tx1"/>
                </a:solidFill>
              </a:defRPr>
            </a:lvl1pPr>
            <a:lvl2pPr marL="457177" indent="0" algn="ctr">
              <a:buNone/>
            </a:lvl2pPr>
            <a:lvl3pPr marL="914353" indent="0" algn="ctr">
              <a:buNone/>
            </a:lvl3pPr>
            <a:lvl4pPr marL="1371530" indent="0" algn="ctr">
              <a:buNone/>
            </a:lvl4pPr>
            <a:lvl5pPr marL="1828706" indent="0" algn="ctr">
              <a:buNone/>
            </a:lvl5pPr>
            <a:lvl6pPr marL="2285883" indent="0" algn="ctr">
              <a:buNone/>
            </a:lvl6pPr>
            <a:lvl7pPr marL="2743060" indent="0" algn="ctr">
              <a:buNone/>
            </a:lvl7pPr>
            <a:lvl8pPr marL="3200236" indent="0" algn="ctr">
              <a:buNone/>
            </a:lvl8pPr>
            <a:lvl9pPr marL="3657413"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B302453C-5D23-473D-9800-591434A6E7D4}" type="datetimeFigureOut">
              <a:rPr lang="en-US" smtClean="0"/>
              <a:t>1/18/2019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4A7769D-8B8A-406E-A325-D453C89DB29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02453C-5D23-473D-9800-591434A6E7D4}"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18" rIns="45718"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302453C-5D23-473D-9800-591434A6E7D4}"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7769D-8B8A-406E-A325-D453C89DB29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302453C-5D23-473D-9800-591434A6E7D4}"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18"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18" tIns="0" rIns="45718"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1859758"/>
            <a:ext cx="4041775" cy="654843"/>
          </a:xfrm>
        </p:spPr>
        <p:txBody>
          <a:bodyPr lIns="45718" tIns="0" rIns="45718"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6"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302453C-5D23-473D-9800-591434A6E7D4}" type="datetimeFigureOut">
              <a:rPr lang="en-US" smtClean="0"/>
              <a:t>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18"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B302453C-5D23-473D-9800-591434A6E7D4}" type="datetimeFigureOut">
              <a:rPr lang="en-US" smtClean="0"/>
              <a:t>1/18/2019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02453C-5D23-473D-9800-591434A6E7D4}" type="datetimeFigureOut">
              <a:rPr lang="en-US" smtClean="0"/>
              <a:t>1/18/2019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7" rIns="18287"/>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302453C-5D23-473D-9800-591434A6E7D4}"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lIns="91435" tIns="45718" rIns="91435" bIns="45718"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lIns="91435" tIns="45718" rIns="91435" bIns="45718" rtlCol="0" anchor="ctr"/>
          <a:lstStyle/>
          <a:p>
            <a:pPr algn="ctr" eaLnBrk="1" latinLnBrk="0" hangingPunct="1"/>
            <a:endParaRPr kumimoji="0" lang="en-US"/>
          </a:p>
        </p:txBody>
      </p:sp>
      <p:sp>
        <p:nvSpPr>
          <p:cNvPr id="2" name="Title 1"/>
          <p:cNvSpPr>
            <a:spLocks noGrp="1"/>
          </p:cNvSpPr>
          <p:nvPr>
            <p:ph type="title"/>
          </p:nvPr>
        </p:nvSpPr>
        <p:spPr>
          <a:xfrm>
            <a:off x="609600" y="1176997"/>
            <a:ext cx="2212848" cy="1582621"/>
          </a:xfrm>
        </p:spPr>
        <p:txBody>
          <a:bodyPr vert="horz" lIns="45718" tIns="45718" rIns="45718" bIns="45718"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1" y="2828785"/>
            <a:ext cx="2209800" cy="2179320"/>
          </a:xfrm>
        </p:spPr>
        <p:txBody>
          <a:bodyPr lIns="64005" rIns="45718" bIns="45718"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302453C-5D23-473D-9800-591434A6E7D4}"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1"/>
            <a:ext cx="609600" cy="365125"/>
          </a:xfrm>
        </p:spPr>
        <p:txBody>
          <a:bodyPr/>
          <a:lstStyle/>
          <a:p>
            <a:fld id="{84A7769D-8B8A-406E-A325-D453C89DB297}"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35" tIns="45718" rIns="91435" bIns="45718"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6"/>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35" tIns="45718" rIns="91435" bIns="45718"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02453C-5D23-473D-9800-591434A6E7D4}"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2"/>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2"/>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02453C-5D23-473D-9800-591434A6E7D4}"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35" tIns="45718" rIns="91435" bIns="45718"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3"/>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35" tIns="45718" rIns="91435" bIns="45718"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tIns="45718"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lIns="91435" tIns="45718" rIns="91435" bIns="45718">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1"/>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302453C-5D23-473D-9800-591434A6E7D4}" type="datetimeFigureOut">
              <a:rPr lang="en-US" smtClean="0"/>
              <a:t>1/18/2019</a:t>
            </a:fld>
            <a:endParaRPr lang="en-US"/>
          </a:p>
        </p:txBody>
      </p:sp>
      <p:sp>
        <p:nvSpPr>
          <p:cNvPr id="22" name="Footer Placeholder 21"/>
          <p:cNvSpPr>
            <a:spLocks noGrp="1"/>
          </p:cNvSpPr>
          <p:nvPr>
            <p:ph type="ftr" sz="quarter" idx="3"/>
          </p:nvPr>
        </p:nvSpPr>
        <p:spPr>
          <a:xfrm>
            <a:off x="2667001" y="6356351"/>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1"/>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4A7769D-8B8A-406E-A325-D453C89DB297}"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06" indent="-274306"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47" indent="-246875"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353" indent="-246875"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659" indent="-210301"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2965" indent="-210301"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271" indent="-210301"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141" indent="-182871"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448" indent="-182871"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754" indent="-182871"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77" algn="l" rtl="0" eaLnBrk="1" latinLnBrk="0" hangingPunct="1">
        <a:defRPr kumimoji="0" kern="1200">
          <a:solidFill>
            <a:schemeClr val="tx1"/>
          </a:solidFill>
          <a:latin typeface="+mn-lt"/>
          <a:ea typeface="+mn-ea"/>
          <a:cs typeface="+mn-cs"/>
        </a:defRPr>
      </a:lvl2pPr>
      <a:lvl3pPr marL="914353" algn="l" rtl="0" eaLnBrk="1" latinLnBrk="0" hangingPunct="1">
        <a:defRPr kumimoji="0" kern="1200">
          <a:solidFill>
            <a:schemeClr val="tx1"/>
          </a:solidFill>
          <a:latin typeface="+mn-lt"/>
          <a:ea typeface="+mn-ea"/>
          <a:cs typeface="+mn-cs"/>
        </a:defRPr>
      </a:lvl3pPr>
      <a:lvl4pPr marL="1371530" algn="l" rtl="0" eaLnBrk="1" latinLnBrk="0" hangingPunct="1">
        <a:defRPr kumimoji="0" kern="1200">
          <a:solidFill>
            <a:schemeClr val="tx1"/>
          </a:solidFill>
          <a:latin typeface="+mn-lt"/>
          <a:ea typeface="+mn-ea"/>
          <a:cs typeface="+mn-cs"/>
        </a:defRPr>
      </a:lvl4pPr>
      <a:lvl5pPr marL="1828706" algn="l" rtl="0" eaLnBrk="1" latinLnBrk="0" hangingPunct="1">
        <a:defRPr kumimoji="0" kern="1200">
          <a:solidFill>
            <a:schemeClr val="tx1"/>
          </a:solidFill>
          <a:latin typeface="+mn-lt"/>
          <a:ea typeface="+mn-ea"/>
          <a:cs typeface="+mn-cs"/>
        </a:defRPr>
      </a:lvl5pPr>
      <a:lvl6pPr marL="2285883" algn="l" rtl="0" eaLnBrk="1" latinLnBrk="0" hangingPunct="1">
        <a:defRPr kumimoji="0" kern="1200">
          <a:solidFill>
            <a:schemeClr val="tx1"/>
          </a:solidFill>
          <a:latin typeface="+mn-lt"/>
          <a:ea typeface="+mn-ea"/>
          <a:cs typeface="+mn-cs"/>
        </a:defRPr>
      </a:lvl6pPr>
      <a:lvl7pPr marL="2743060" algn="l" rtl="0" eaLnBrk="1" latinLnBrk="0" hangingPunct="1">
        <a:defRPr kumimoji="0" kern="1200">
          <a:solidFill>
            <a:schemeClr val="tx1"/>
          </a:solidFill>
          <a:latin typeface="+mn-lt"/>
          <a:ea typeface="+mn-ea"/>
          <a:cs typeface="+mn-cs"/>
        </a:defRPr>
      </a:lvl7pPr>
      <a:lvl8pPr marL="3200236" algn="l" rtl="0" eaLnBrk="1" latinLnBrk="0" hangingPunct="1">
        <a:defRPr kumimoji="0" kern="1200">
          <a:solidFill>
            <a:schemeClr val="tx1"/>
          </a:solidFill>
          <a:latin typeface="+mn-lt"/>
          <a:ea typeface="+mn-ea"/>
          <a:cs typeface="+mn-cs"/>
        </a:defRPr>
      </a:lvl8pPr>
      <a:lvl9pPr marL="3657413"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17.w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4.wmf"/></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44.JPG"/></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48.jpg"/><Relationship Id="rId4" Type="http://schemas.openxmlformats.org/officeDocument/2006/relationships/image" Target="../media/image47.jpg"/></Relationships>
</file>

<file path=ppt/slides/_rels/slide4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7.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8.png"/></Relationships>
</file>

<file path=ppt/slides/_rels/slide6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7.jpe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09600" y="609600"/>
            <a:ext cx="10439400" cy="2362200"/>
          </a:xfrm>
          <a:prstGeom prst="rect">
            <a:avLst/>
          </a:prstGeom>
        </p:spPr>
        <p:txBody>
          <a:bodyPr vert="horz" lIns="0" tIns="45718" rIns="0" bIns="0" anchor="b">
            <a:normAutofit fontScale="97500" lnSpcReduction="1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defTabSz="914400">
              <a:lnSpc>
                <a:spcPct val="120000"/>
              </a:lnSpc>
            </a:pPr>
            <a:r>
              <a:rPr lang="en-US" dirty="0">
                <a:latin typeface="+mn-lt"/>
              </a:rPr>
              <a:t>Florida Aquaculture</a:t>
            </a:r>
            <a:br>
              <a:rPr lang="en-US" dirty="0">
                <a:latin typeface="+mn-lt"/>
              </a:rPr>
            </a:br>
            <a:r>
              <a:rPr lang="en-US" dirty="0">
                <a:latin typeface="+mn-lt"/>
              </a:rPr>
              <a:t>Marine Bivalves</a:t>
            </a:r>
            <a:br>
              <a:rPr lang="en-US" dirty="0"/>
            </a:br>
            <a:endParaRPr lang="en-US" sz="4000" dirty="0"/>
          </a:p>
        </p:txBody>
      </p:sp>
      <p:sp>
        <p:nvSpPr>
          <p:cNvPr id="8" name="Rectangle 7"/>
          <p:cNvSpPr/>
          <p:nvPr/>
        </p:nvSpPr>
        <p:spPr>
          <a:xfrm>
            <a:off x="1866900" y="5410200"/>
            <a:ext cx="5486400" cy="369332"/>
          </a:xfrm>
          <a:prstGeom prst="rect">
            <a:avLst/>
          </a:prstGeom>
        </p:spPr>
        <p:txBody>
          <a:bodyPr wrap="square">
            <a:spAutoFit/>
          </a:bodyPr>
          <a:lstStyle/>
          <a:p>
            <a:pPr algn="ctr"/>
            <a:r>
              <a:rPr lang="en-US" dirty="0"/>
              <a:t>Produced by the Division of Aquaculture - 2017</a:t>
            </a:r>
          </a:p>
        </p:txBody>
      </p:sp>
      <p:pic>
        <p:nvPicPr>
          <p:cNvPr id="10" name="Picture 10" descr="clams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7" y="2438400"/>
            <a:ext cx="9144000" cy="27241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hidden="1"/>
          <p:cNvSpPr>
            <a:spLocks noGrp="1"/>
          </p:cNvSpPr>
          <p:nvPr>
            <p:ph type="title"/>
          </p:nvPr>
        </p:nvSpPr>
        <p:spPr/>
        <p:txBody>
          <a:bodyPr>
            <a:normAutofit fontScale="90000"/>
          </a:bodyPr>
          <a:lstStyle/>
          <a:p>
            <a:r>
              <a:rPr lang="en-US" sz="9600" dirty="0"/>
              <a:t>Florida Aquaculture</a:t>
            </a:r>
            <a:br>
              <a:rPr lang="en-US" sz="9600" dirty="0"/>
            </a:br>
            <a:r>
              <a:rPr lang="en-US" sz="9600" dirty="0"/>
              <a:t>Marine Bivalves</a:t>
            </a:r>
            <a:br>
              <a:rPr lang="en-US" dirty="0"/>
            </a:br>
            <a:br>
              <a:rPr lang="en-US" sz="9600" dirty="0"/>
            </a:br>
            <a:endParaRPr lang="en-US" dirty="0"/>
          </a:p>
        </p:txBody>
      </p:sp>
      <p:pic>
        <p:nvPicPr>
          <p:cNvPr id="7" name="Picture 6" descr="Florida Department of Agriculture and Consumer Services Banner">
            <a:extLst>
              <a:ext uri="{FF2B5EF4-FFF2-40B4-BE49-F238E27FC236}">
                <a16:creationId xmlns:a16="http://schemas.microsoft.com/office/drawing/2014/main" id="{2E06636E-F9C4-4CEA-BE57-5DB174A9F9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485330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pPr algn="ctr"/>
            <a:r>
              <a:rPr lang="en-US" dirty="0">
                <a:latin typeface="+mn-lt"/>
              </a:rPr>
              <a:t>Introduction</a:t>
            </a:r>
          </a:p>
        </p:txBody>
      </p:sp>
      <p:sp>
        <p:nvSpPr>
          <p:cNvPr id="3" name="TextBox 2"/>
          <p:cNvSpPr txBox="1"/>
          <p:nvPr/>
        </p:nvSpPr>
        <p:spPr>
          <a:xfrm>
            <a:off x="152400" y="1562912"/>
            <a:ext cx="5334000" cy="4016484"/>
          </a:xfrm>
          <a:prstGeom prst="rect">
            <a:avLst/>
          </a:prstGeom>
          <a:noFill/>
        </p:spPr>
        <p:txBody>
          <a:bodyPr wrap="square" rtlCol="0">
            <a:spAutoFit/>
          </a:bodyPr>
          <a:lstStyle/>
          <a:p>
            <a:pPr marL="285750" indent="-285750">
              <a:spcAft>
                <a:spcPts val="1200"/>
              </a:spcAft>
              <a:buClr>
                <a:schemeClr val="accent3"/>
              </a:buClr>
              <a:buSzPct val="135000"/>
              <a:buFont typeface="Arial" panose="020B0604020202020204" pitchFamily="34" charset="0"/>
              <a:buChar char="•"/>
            </a:pPr>
            <a:r>
              <a:rPr lang="en-US" sz="2000" dirty="0"/>
              <a:t>This presentation will cover…..</a:t>
            </a:r>
          </a:p>
          <a:p>
            <a:pPr marL="742927" lvl="1" indent="-285750">
              <a:spcAft>
                <a:spcPts val="600"/>
              </a:spcAft>
              <a:buClr>
                <a:schemeClr val="accent1"/>
              </a:buClr>
              <a:buSzPct val="135000"/>
              <a:buFont typeface="Arial" panose="020B0604020202020204" pitchFamily="34" charset="0"/>
              <a:buChar char="•"/>
            </a:pPr>
            <a:r>
              <a:rPr lang="en-US" dirty="0"/>
              <a:t>The marine bivalve aquaculture economy</a:t>
            </a:r>
          </a:p>
          <a:p>
            <a:pPr marL="742927" lvl="1" indent="-285750">
              <a:spcAft>
                <a:spcPts val="600"/>
              </a:spcAft>
              <a:buClr>
                <a:schemeClr val="accent1"/>
              </a:buClr>
              <a:buSzPct val="135000"/>
              <a:buFont typeface="Arial" panose="020B0604020202020204" pitchFamily="34" charset="0"/>
              <a:buChar char="•"/>
            </a:pPr>
            <a:r>
              <a:rPr lang="en-US" dirty="0"/>
              <a:t>Florida’s marine bivalve industry</a:t>
            </a:r>
          </a:p>
          <a:p>
            <a:pPr marL="742927" lvl="1" indent="-285750">
              <a:spcAft>
                <a:spcPts val="600"/>
              </a:spcAft>
              <a:buClr>
                <a:schemeClr val="accent1"/>
              </a:buClr>
              <a:buSzPct val="135000"/>
              <a:buFont typeface="Arial" panose="020B0604020202020204" pitchFamily="34" charset="0"/>
              <a:buChar char="•"/>
            </a:pPr>
            <a:r>
              <a:rPr lang="en-US" dirty="0"/>
              <a:t>Environmental benefits</a:t>
            </a:r>
          </a:p>
          <a:p>
            <a:pPr marL="742927" lvl="1" indent="-285750">
              <a:spcAft>
                <a:spcPts val="600"/>
              </a:spcAft>
              <a:buClr>
                <a:schemeClr val="accent1"/>
              </a:buClr>
              <a:buSzPct val="135000"/>
              <a:buFont typeface="Arial" panose="020B0604020202020204" pitchFamily="34" charset="0"/>
              <a:buChar char="•"/>
            </a:pPr>
            <a:r>
              <a:rPr lang="en-US" dirty="0"/>
              <a:t>Clam aquaculture methods</a:t>
            </a:r>
          </a:p>
          <a:p>
            <a:pPr marL="1200103" lvl="2" indent="-285750">
              <a:spcAft>
                <a:spcPts val="600"/>
              </a:spcAft>
              <a:buFont typeface="Arial" panose="020B0604020202020204" pitchFamily="34" charset="0"/>
              <a:buChar char="•"/>
            </a:pPr>
            <a:r>
              <a:rPr lang="en-US" dirty="0"/>
              <a:t>Hatchery</a:t>
            </a:r>
          </a:p>
          <a:p>
            <a:pPr marL="1200103" lvl="2" indent="-285750">
              <a:spcAft>
                <a:spcPts val="600"/>
              </a:spcAft>
              <a:buFont typeface="Arial" panose="020B0604020202020204" pitchFamily="34" charset="0"/>
              <a:buChar char="•"/>
            </a:pPr>
            <a:r>
              <a:rPr lang="en-US" dirty="0"/>
              <a:t>Nursery</a:t>
            </a:r>
          </a:p>
          <a:p>
            <a:pPr marL="1200103" lvl="2" indent="-285750">
              <a:spcAft>
                <a:spcPts val="600"/>
              </a:spcAft>
              <a:buFont typeface="Arial" panose="020B0604020202020204" pitchFamily="34" charset="0"/>
              <a:buChar char="•"/>
            </a:pPr>
            <a:r>
              <a:rPr lang="en-US" dirty="0"/>
              <a:t>Grow-out</a:t>
            </a:r>
          </a:p>
          <a:p>
            <a:pPr marL="1200103" lvl="2" indent="-285750">
              <a:spcAft>
                <a:spcPts val="600"/>
              </a:spcAft>
              <a:buFont typeface="Arial" panose="020B0604020202020204" pitchFamily="34" charset="0"/>
              <a:buChar char="•"/>
            </a:pPr>
            <a:r>
              <a:rPr lang="en-US" dirty="0"/>
              <a:t>Harvest and processing</a:t>
            </a:r>
          </a:p>
          <a:p>
            <a:pPr marL="742927" lvl="1" indent="-285750">
              <a:spcAft>
                <a:spcPts val="600"/>
              </a:spcAft>
              <a:buFont typeface="Arial" panose="020B0604020202020204" pitchFamily="34" charset="0"/>
              <a:buChar char="•"/>
            </a:pPr>
            <a:r>
              <a:rPr lang="en-US" dirty="0"/>
              <a:t>Oyster aquaculture</a:t>
            </a:r>
          </a:p>
          <a:p>
            <a:pPr marL="742927" lvl="1" indent="-285750">
              <a:spcAft>
                <a:spcPts val="600"/>
              </a:spcAft>
              <a:buFont typeface="Arial" panose="020B0604020202020204" pitchFamily="34" charset="0"/>
              <a:buChar char="•"/>
            </a:pPr>
            <a:r>
              <a:rPr lang="en-US" dirty="0"/>
              <a:t>Research priorities </a:t>
            </a:r>
            <a:endParaRPr lang="en-US" sz="2000" dirty="0"/>
          </a:p>
        </p:txBody>
      </p:sp>
      <p:pic>
        <p:nvPicPr>
          <p:cNvPr id="5" name="Picture 8" descr="clam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895" t="5309" r="7895" b="10481"/>
          <a:stretch/>
        </p:blipFill>
        <p:spPr bwMode="auto">
          <a:xfrm>
            <a:off x="4912659" y="2667000"/>
            <a:ext cx="4231341" cy="25784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Florida Department of Agriculture and Consumer Services Banner">
            <a:extLst>
              <a:ext uri="{FF2B5EF4-FFF2-40B4-BE49-F238E27FC236}">
                <a16:creationId xmlns:a16="http://schemas.microsoft.com/office/drawing/2014/main" id="{980C6ADF-FCB8-4088-A204-164133D1D3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44777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additive="base">
                                        <p:cTn id="4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5" end="5"/>
                                            </p:txEl>
                                          </p:spTgt>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 calcmode="lin" valueType="num">
                                      <p:cBhvr additive="base">
                                        <p:cTn id="4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additive="base">
                                        <p:cTn id="4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7" end="7"/>
                                            </p:txEl>
                                          </p:spTgt>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 calcmode="lin" valueType="num">
                                      <p:cBhvr additive="base">
                                        <p:cTn id="52"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3">
                                            <p:txEl>
                                              <p:pRg st="9" end="9"/>
                                            </p:txEl>
                                          </p:spTgt>
                                        </p:tgtEl>
                                        <p:attrNameLst>
                                          <p:attrName>style.visibility</p:attrName>
                                        </p:attrNameLst>
                                      </p:cBhvr>
                                      <p:to>
                                        <p:strVal val="visible"/>
                                      </p:to>
                                    </p:set>
                                    <p:anim calcmode="lin" valueType="num">
                                      <p:cBhvr additive="base">
                                        <p:cTn id="58"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3">
                                            <p:txEl>
                                              <p:pRg st="10" end="10"/>
                                            </p:txEl>
                                          </p:spTgt>
                                        </p:tgtEl>
                                        <p:attrNameLst>
                                          <p:attrName>style.visibility</p:attrName>
                                        </p:attrNameLst>
                                      </p:cBhvr>
                                      <p:to>
                                        <p:strVal val="visible"/>
                                      </p:to>
                                    </p:set>
                                    <p:anim calcmode="lin" valueType="num">
                                      <p:cBhvr additive="base">
                                        <p:cTn id="64"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algn="ctr"/>
            <a:r>
              <a:rPr lang="en-US" i="1" dirty="0">
                <a:latin typeface="+mn-lt"/>
              </a:rPr>
              <a:t>Did you know? </a:t>
            </a:r>
          </a:p>
        </p:txBody>
      </p:sp>
      <p:sp>
        <p:nvSpPr>
          <p:cNvPr id="3" name="TextBox 2"/>
          <p:cNvSpPr txBox="1"/>
          <p:nvPr/>
        </p:nvSpPr>
        <p:spPr>
          <a:xfrm>
            <a:off x="228600" y="1676400"/>
            <a:ext cx="4419600" cy="1569660"/>
          </a:xfrm>
          <a:prstGeom prst="rect">
            <a:avLst/>
          </a:prstGeom>
          <a:noFill/>
        </p:spPr>
        <p:txBody>
          <a:bodyPr wrap="square" rtlCol="0">
            <a:spAutoFit/>
          </a:bodyPr>
          <a:lstStyle/>
          <a:p>
            <a:pPr algn="ctr">
              <a:spcAft>
                <a:spcPts val="1200"/>
              </a:spcAft>
              <a:buClr>
                <a:schemeClr val="accent3"/>
              </a:buClr>
              <a:buSzPct val="135000"/>
            </a:pPr>
            <a:r>
              <a:rPr lang="en-US" sz="3200" dirty="0"/>
              <a:t>Clams rank #2 in Florida Aquaculture sales! </a:t>
            </a:r>
            <a:endParaRPr lang="en-US" sz="2800" dirty="0"/>
          </a:p>
        </p:txBody>
      </p:sp>
      <p:sp>
        <p:nvSpPr>
          <p:cNvPr id="7" name="TextBox 6"/>
          <p:cNvSpPr txBox="1"/>
          <p:nvPr/>
        </p:nvSpPr>
        <p:spPr>
          <a:xfrm>
            <a:off x="4572000" y="1823591"/>
            <a:ext cx="4419600" cy="1077218"/>
          </a:xfrm>
          <a:prstGeom prst="rect">
            <a:avLst/>
          </a:prstGeom>
          <a:noFill/>
        </p:spPr>
        <p:txBody>
          <a:bodyPr wrap="square" rtlCol="0">
            <a:spAutoFit/>
          </a:bodyPr>
          <a:lstStyle/>
          <a:p>
            <a:pPr algn="ctr">
              <a:spcAft>
                <a:spcPts val="1200"/>
              </a:spcAft>
              <a:buClr>
                <a:schemeClr val="accent3"/>
              </a:buClr>
              <a:buSzPct val="135000"/>
            </a:pPr>
            <a:r>
              <a:rPr lang="en-US" sz="3200" dirty="0"/>
              <a:t>Which aquaculture product is #1?</a:t>
            </a:r>
            <a:endParaRPr lang="en-US" sz="2800" dirty="0"/>
          </a:p>
        </p:txBody>
      </p:sp>
      <p:pic>
        <p:nvPicPr>
          <p:cNvPr id="8" name="Picture 7" descr="baggedclams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50386" y="3246060"/>
            <a:ext cx="5238273" cy="308559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Florida Department of Agriculture and Consumer Services Banner">
            <a:extLst>
              <a:ext uri="{FF2B5EF4-FFF2-40B4-BE49-F238E27FC236}">
                <a16:creationId xmlns:a16="http://schemas.microsoft.com/office/drawing/2014/main" id="{7EBCCC49-22B2-4B6E-9CB2-4FC0200C93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912819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algn="ctr"/>
            <a:r>
              <a:rPr lang="en-US" i="1" dirty="0">
                <a:latin typeface="+mn-lt"/>
              </a:rPr>
              <a:t>Ornamental Fish are </a:t>
            </a:r>
            <a:r>
              <a:rPr lang="en-US" sz="6000" i="1" dirty="0">
                <a:latin typeface="+mn-lt"/>
              </a:rPr>
              <a:t>#1</a:t>
            </a:r>
            <a:endParaRPr lang="en-US" i="1" dirty="0">
              <a:latin typeface="+mn-lt"/>
            </a:endParaRPr>
          </a:p>
        </p:txBody>
      </p:sp>
      <p:pic>
        <p:nvPicPr>
          <p:cNvPr id="9" name="Picture 5" descr="P31600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6" y="1476614"/>
            <a:ext cx="3063460" cy="2297595"/>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1"/>
          <p:cNvSpPr txBox="1">
            <a:spLocks noChangeArrowheads="1"/>
          </p:cNvSpPr>
          <p:nvPr/>
        </p:nvSpPr>
        <p:spPr bwMode="auto">
          <a:xfrm>
            <a:off x="2960051" y="4869823"/>
            <a:ext cx="313538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800" dirty="0">
                <a:solidFill>
                  <a:schemeClr val="tx2"/>
                </a:solidFill>
              </a:rPr>
              <a:t>Valued at $27.3 million in 2012! </a:t>
            </a:r>
          </a:p>
        </p:txBody>
      </p:sp>
      <p:pic>
        <p:nvPicPr>
          <p:cNvPr id="4" name="Picture 3" title="clownfish"/>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8065" y="1662003"/>
            <a:ext cx="2958810" cy="2047496"/>
          </a:xfrm>
          <a:prstGeom prst="rect">
            <a:avLst/>
          </a:prstGeom>
        </p:spPr>
      </p:pic>
      <p:pic>
        <p:nvPicPr>
          <p:cNvPr id="12" name="Picture 7" descr="P3160016x"/>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62200" y="2212916"/>
            <a:ext cx="3973992" cy="262506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title="jewelfish"/>
          <p:cNvPicPr>
            <a:picLocks noChangeAspect="1"/>
          </p:cNvPicPr>
          <p:nvPr/>
        </p:nvPicPr>
        <p:blipFill rotWithShape="1">
          <a:blip r:embed="rId6" cstate="print">
            <a:extLst>
              <a:ext uri="{28A0092B-C50C-407E-A947-70E740481C1C}">
                <a14:useLocalDpi xmlns:a14="http://schemas.microsoft.com/office/drawing/2010/main" val="0"/>
              </a:ext>
            </a:extLst>
          </a:blip>
          <a:srcRect l="9961" t="21111" r="5513" b="20000"/>
          <a:stretch/>
        </p:blipFill>
        <p:spPr>
          <a:xfrm>
            <a:off x="6188065" y="4138076"/>
            <a:ext cx="2955935" cy="1649101"/>
          </a:xfrm>
          <a:prstGeom prst="rect">
            <a:avLst/>
          </a:prstGeom>
        </p:spPr>
      </p:pic>
      <p:pic>
        <p:nvPicPr>
          <p:cNvPr id="14" name="Picture 13" title="Golden ram"/>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2400" y="3633379"/>
            <a:ext cx="2509749" cy="1971716"/>
          </a:xfrm>
          <a:prstGeom prst="rect">
            <a:avLst/>
          </a:prstGeom>
        </p:spPr>
      </p:pic>
      <p:pic>
        <p:nvPicPr>
          <p:cNvPr id="11" name="Picture 10" descr="Florida Department of Agriculture and Consumer Services Banner">
            <a:extLst>
              <a:ext uri="{FF2B5EF4-FFF2-40B4-BE49-F238E27FC236}">
                <a16:creationId xmlns:a16="http://schemas.microsoft.com/office/drawing/2014/main" id="{8F8734EF-52C2-4BBD-8B05-6B7A094AA1B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327523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descr="Finfish are the most produced. &#10;Mollusks are 2nd. " title="Bar graph showing worldwide aquaculture production by type. ">
            <a:extLst>
              <a:ext uri="{FF2B5EF4-FFF2-40B4-BE49-F238E27FC236}">
                <a16:creationId xmlns:a16="http://schemas.microsoft.com/office/drawing/2014/main" id="{620DEBD6-2424-44D4-A251-448D62AA1322}"/>
              </a:ext>
            </a:extLst>
          </p:cNvPr>
          <p:cNvGraphicFramePr>
            <a:graphicFrameLocks/>
          </p:cNvGraphicFramePr>
          <p:nvPr>
            <p:extLst>
              <p:ext uri="{D42A27DB-BD31-4B8C-83A1-F6EECF244321}">
                <p14:modId xmlns:p14="http://schemas.microsoft.com/office/powerpoint/2010/main" val="1490247990"/>
              </p:ext>
            </p:extLst>
          </p:nvPr>
        </p:nvGraphicFramePr>
        <p:xfrm>
          <a:off x="1066800" y="1524000"/>
          <a:ext cx="6934200" cy="415953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57200" y="228600"/>
            <a:ext cx="8229600" cy="1143000"/>
          </a:xfrm>
        </p:spPr>
        <p:txBody>
          <a:bodyPr/>
          <a:lstStyle/>
          <a:p>
            <a:pPr algn="ctr"/>
            <a:r>
              <a:rPr lang="en-US" i="1" dirty="0">
                <a:latin typeface="+mn-lt"/>
              </a:rPr>
              <a:t>Marine Bivalve Aquaculture</a:t>
            </a:r>
          </a:p>
        </p:txBody>
      </p:sp>
      <p:sp>
        <p:nvSpPr>
          <p:cNvPr id="4" name="TextBox 3" title="Worldwide aquaculture production"/>
          <p:cNvSpPr txBox="1"/>
          <p:nvPr/>
        </p:nvSpPr>
        <p:spPr>
          <a:xfrm>
            <a:off x="990600" y="2514600"/>
            <a:ext cx="381000" cy="533400"/>
          </a:xfrm>
          <a:prstGeom prst="rect">
            <a:avLst/>
          </a:prstGeom>
          <a:noFill/>
        </p:spPr>
        <p:txBody>
          <a:bodyPr wrap="square" rtlCol="0">
            <a:spAutoFit/>
          </a:bodyPr>
          <a:lstStyle/>
          <a:p>
            <a:endParaRPr lang="en-US" dirty="0"/>
          </a:p>
        </p:txBody>
      </p:sp>
      <p:grpSp>
        <p:nvGrpSpPr>
          <p:cNvPr id="10" name="Group 9" title="Worldwide aquaculture production"/>
          <p:cNvGrpSpPr/>
          <p:nvPr/>
        </p:nvGrpSpPr>
        <p:grpSpPr>
          <a:xfrm>
            <a:off x="1254823" y="2583688"/>
            <a:ext cx="6705600" cy="3746179"/>
            <a:chOff x="1275670" y="2736088"/>
            <a:chExt cx="6705600" cy="3746179"/>
          </a:xfrm>
        </p:grpSpPr>
        <p:sp>
          <p:nvSpPr>
            <p:cNvPr id="5" name="TextBox 4"/>
            <p:cNvSpPr txBox="1"/>
            <p:nvPr/>
          </p:nvSpPr>
          <p:spPr>
            <a:xfrm>
              <a:off x="1275670" y="5835936"/>
              <a:ext cx="6705600" cy="646331"/>
            </a:xfrm>
            <a:prstGeom prst="rect">
              <a:avLst/>
            </a:prstGeom>
            <a:noFill/>
          </p:spPr>
          <p:txBody>
            <a:bodyPr wrap="square" rtlCol="0">
              <a:spAutoFit/>
            </a:bodyPr>
            <a:lstStyle/>
            <a:p>
              <a:pPr algn="ctr"/>
              <a:r>
                <a:rPr lang="en-US" dirty="0"/>
                <a:t>In 2013, 34 million pounds of mollusks were grown globally! </a:t>
              </a:r>
            </a:p>
            <a:p>
              <a:pPr algn="ctr"/>
              <a:r>
                <a:rPr lang="en-US" dirty="0"/>
                <a:t>Molluscs are the #1 </a:t>
              </a:r>
              <a:r>
                <a:rPr lang="en-US" u="sng" dirty="0"/>
                <a:t>Mariculture product </a:t>
              </a:r>
              <a:r>
                <a:rPr lang="en-US" dirty="0"/>
                <a:t>in the world! </a:t>
              </a:r>
            </a:p>
          </p:txBody>
        </p:sp>
        <p:sp>
          <p:nvSpPr>
            <p:cNvPr id="6" name="Arrow: Down 5"/>
            <p:cNvSpPr/>
            <p:nvPr/>
          </p:nvSpPr>
          <p:spPr>
            <a:xfrm rot="2658601">
              <a:off x="5992546" y="2736088"/>
              <a:ext cx="304800" cy="12954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Picture 8" descr="Florida Department of Agriculture and Consumer Services Banner">
            <a:extLst>
              <a:ext uri="{FF2B5EF4-FFF2-40B4-BE49-F238E27FC236}">
                <a16:creationId xmlns:a16="http://schemas.microsoft.com/office/drawing/2014/main" id="{51F5C86A-8F4A-40FA-BA77-8A0B16EBA9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643531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pPr algn="ctr"/>
            <a:r>
              <a:rPr lang="en-US" sz="4000" i="1" dirty="0">
                <a:latin typeface="+mn-lt"/>
              </a:rPr>
              <a:t>What is Mariculture?</a:t>
            </a:r>
          </a:p>
        </p:txBody>
      </p:sp>
      <p:sp>
        <p:nvSpPr>
          <p:cNvPr id="3" name="TextBox 2"/>
          <p:cNvSpPr txBox="1"/>
          <p:nvPr/>
        </p:nvSpPr>
        <p:spPr>
          <a:xfrm>
            <a:off x="996518" y="1875194"/>
            <a:ext cx="7391400" cy="4401205"/>
          </a:xfrm>
          <a:prstGeom prst="rect">
            <a:avLst/>
          </a:prstGeom>
          <a:noFill/>
        </p:spPr>
        <p:txBody>
          <a:bodyPr wrap="square" rtlCol="0">
            <a:spAutoFit/>
          </a:bodyPr>
          <a:lstStyle/>
          <a:p>
            <a:pPr algn="ctr"/>
            <a:r>
              <a:rPr lang="en-US" sz="2400" dirty="0"/>
              <a:t>Mariculture is a specialized branch of aquaculture that produces aquatic products in the open ocean. </a:t>
            </a:r>
          </a:p>
          <a:p>
            <a:endParaRPr lang="en-US" sz="2400" dirty="0"/>
          </a:p>
          <a:p>
            <a:pPr marL="285750" indent="-285750">
              <a:buClr>
                <a:schemeClr val="tx2"/>
              </a:buClr>
              <a:buSzPct val="135000"/>
              <a:buFont typeface="Arial" panose="020B0604020202020204" pitchFamily="34" charset="0"/>
              <a:buChar char="•"/>
            </a:pPr>
            <a:r>
              <a:rPr lang="en-US" sz="2400" dirty="0"/>
              <a:t>Mariculture can be divided into 3 main categories</a:t>
            </a:r>
          </a:p>
          <a:p>
            <a:pPr marL="800077" lvl="1" indent="-342900">
              <a:buFont typeface="+mj-lt"/>
              <a:buAutoNum type="arabicPeriod"/>
            </a:pPr>
            <a:r>
              <a:rPr lang="en-US" sz="2400" dirty="0"/>
              <a:t>Fish</a:t>
            </a:r>
          </a:p>
          <a:p>
            <a:pPr marL="800077" lvl="1" indent="-342900">
              <a:buFont typeface="+mj-lt"/>
              <a:buAutoNum type="arabicPeriod"/>
            </a:pPr>
            <a:r>
              <a:rPr lang="en-US" sz="2400" dirty="0"/>
              <a:t>Molluscs</a:t>
            </a:r>
          </a:p>
          <a:p>
            <a:pPr marL="800077" lvl="1" indent="-342900">
              <a:buFont typeface="+mj-lt"/>
              <a:buAutoNum type="arabicPeriod"/>
            </a:pPr>
            <a:r>
              <a:rPr lang="en-US" sz="2400" dirty="0"/>
              <a:t>Plants/Seaweed</a:t>
            </a:r>
          </a:p>
          <a:p>
            <a:pPr marL="800077" lvl="1" indent="-342900">
              <a:buFont typeface="+mj-lt"/>
              <a:buAutoNum type="arabicPeriod"/>
            </a:pPr>
            <a:endParaRPr lang="en-US" sz="2400" dirty="0"/>
          </a:p>
          <a:p>
            <a:pPr marL="800077" lvl="1" indent="-342900">
              <a:buFont typeface="+mj-lt"/>
              <a:buAutoNum type="arabicPeriod"/>
            </a:pPr>
            <a:endParaRPr lang="en-US" sz="2400" dirty="0"/>
          </a:p>
          <a:p>
            <a:pPr marL="800077" lvl="1" indent="-342900">
              <a:buFont typeface="+mj-lt"/>
              <a:buAutoNum type="arabicPeriod"/>
            </a:pPr>
            <a:endParaRPr lang="en-US" sz="2400" dirty="0"/>
          </a:p>
          <a:p>
            <a:pPr marL="800077" lvl="1" indent="-342900">
              <a:buFont typeface="+mj-lt"/>
              <a:buAutoNum type="arabicPeriod"/>
            </a:pPr>
            <a:endParaRPr lang="en-US" sz="2000" dirty="0">
              <a:solidFill>
                <a:schemeClr val="tx2"/>
              </a:solidFill>
            </a:endParaRPr>
          </a:p>
          <a:p>
            <a:pPr lvl="1"/>
            <a:r>
              <a:rPr lang="en-US" sz="2000" i="1" dirty="0">
                <a:solidFill>
                  <a:schemeClr val="tx2"/>
                </a:solidFill>
              </a:rPr>
              <a:t>Let’s see some examples of Mariculture in the next slides…..</a:t>
            </a:r>
          </a:p>
        </p:txBody>
      </p:sp>
      <p:pic>
        <p:nvPicPr>
          <p:cNvPr id="5" name="Picture 4" descr="Florida Department of Agriculture and Consumer Services Banner">
            <a:extLst>
              <a:ext uri="{FF2B5EF4-FFF2-40B4-BE49-F238E27FC236}">
                <a16:creationId xmlns:a16="http://schemas.microsoft.com/office/drawing/2014/main" id="{413576B1-3F33-49C5-A2BC-89A68E96F0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58878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 presetClass="entr" presetSubtype="4" fill="hold" grpId="0" nodeType="afterEffect">
                                  <p:stCondLst>
                                    <p:cond delay="0"/>
                                  </p:stCondLst>
                                  <p:childTnLst>
                                    <p:set>
                                      <p:cBhvr>
                                        <p:cTn id="29" dur="1" fill="hold">
                                          <p:stCondLst>
                                            <p:cond delay="0"/>
                                          </p:stCondLst>
                                        </p:cTn>
                                        <p:tgtEl>
                                          <p:spTgt spid="3">
                                            <p:txEl>
                                              <p:pRg st="10" end="10"/>
                                            </p:txEl>
                                          </p:spTgt>
                                        </p:tgtEl>
                                        <p:attrNameLst>
                                          <p:attrName>style.visibility</p:attrName>
                                        </p:attrNameLst>
                                      </p:cBhvr>
                                      <p:to>
                                        <p:strVal val="visible"/>
                                      </p:to>
                                    </p:set>
                                    <p:anim calcmode="lin" valueType="num">
                                      <p:cBhvr additive="base">
                                        <p:cTn id="30"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title="Net pen salmon farm in Chile"/>
          <p:cNvGrpSpPr/>
          <p:nvPr/>
        </p:nvGrpSpPr>
        <p:grpSpPr>
          <a:xfrm>
            <a:off x="-2477" y="-76200"/>
            <a:ext cx="9146476" cy="5628554"/>
            <a:chOff x="-76200" y="0"/>
            <a:chExt cx="9220200" cy="7387685"/>
          </a:xfrm>
        </p:grpSpPr>
        <p:pic>
          <p:nvPicPr>
            <p:cNvPr id="5" name="Picture 4" title="Net pen salmon far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0"/>
              <a:ext cx="9220200" cy="7387685"/>
            </a:xfrm>
            <a:prstGeom prst="rect">
              <a:avLst/>
            </a:prstGeom>
          </p:spPr>
        </p:pic>
        <p:sp>
          <p:nvSpPr>
            <p:cNvPr id="6" name="TextBox 5"/>
            <p:cNvSpPr txBox="1"/>
            <p:nvPr/>
          </p:nvSpPr>
          <p:spPr>
            <a:xfrm>
              <a:off x="992080" y="19235"/>
              <a:ext cx="7391400" cy="523220"/>
            </a:xfrm>
            <a:prstGeom prst="rect">
              <a:avLst/>
            </a:prstGeom>
            <a:noFill/>
          </p:spPr>
          <p:txBody>
            <a:bodyPr wrap="square" rtlCol="0">
              <a:spAutoFit/>
            </a:bodyPr>
            <a:lstStyle/>
            <a:p>
              <a:r>
                <a:rPr lang="en-US" sz="2800" dirty="0"/>
                <a:t>This is a typical net-pen salmon farm in Chile</a:t>
              </a:r>
            </a:p>
          </p:txBody>
        </p:sp>
      </p:grpSp>
      <p:sp>
        <p:nvSpPr>
          <p:cNvPr id="17" name="Arrow: Left 16" title="Arrow"/>
          <p:cNvSpPr/>
          <p:nvPr/>
        </p:nvSpPr>
        <p:spPr>
          <a:xfrm>
            <a:off x="4800600" y="3810000"/>
            <a:ext cx="1066800" cy="381000"/>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867400" y="3305585"/>
            <a:ext cx="3048000" cy="2246769"/>
          </a:xfrm>
          <a:prstGeom prst="rect">
            <a:avLst/>
          </a:prstGeom>
          <a:noFill/>
        </p:spPr>
        <p:txBody>
          <a:bodyPr wrap="square" rtlCol="0">
            <a:spAutoFit/>
          </a:bodyPr>
          <a:lstStyle/>
          <a:p>
            <a:r>
              <a:rPr lang="en-US" sz="2800" dirty="0">
                <a:solidFill>
                  <a:schemeClr val="bg1"/>
                </a:solidFill>
              </a:rPr>
              <a:t>A single net pen can be up to 105 </a:t>
            </a:r>
            <a:r>
              <a:rPr lang="en-US" sz="2800" dirty="0" err="1">
                <a:solidFill>
                  <a:schemeClr val="bg1"/>
                </a:solidFill>
              </a:rPr>
              <a:t>ft</a:t>
            </a:r>
            <a:r>
              <a:rPr lang="en-US" sz="2800" dirty="0">
                <a:solidFill>
                  <a:schemeClr val="bg1"/>
                </a:solidFill>
              </a:rPr>
              <a:t> wide, 33 </a:t>
            </a:r>
            <a:r>
              <a:rPr lang="en-US" sz="2800" dirty="0" err="1">
                <a:solidFill>
                  <a:schemeClr val="bg1"/>
                </a:solidFill>
              </a:rPr>
              <a:t>ft</a:t>
            </a:r>
            <a:r>
              <a:rPr lang="en-US" sz="2800" dirty="0">
                <a:solidFill>
                  <a:schemeClr val="bg1"/>
                </a:solidFill>
              </a:rPr>
              <a:t> deep and hold 90,000 salmon!</a:t>
            </a:r>
          </a:p>
        </p:txBody>
      </p:sp>
      <p:sp>
        <p:nvSpPr>
          <p:cNvPr id="2" name="Title 1" hidden="1"/>
          <p:cNvSpPr>
            <a:spLocks noGrp="1"/>
          </p:cNvSpPr>
          <p:nvPr>
            <p:ph type="title"/>
          </p:nvPr>
        </p:nvSpPr>
        <p:spPr/>
        <p:txBody>
          <a:bodyPr/>
          <a:lstStyle/>
          <a:p>
            <a:r>
              <a:rPr lang="en-US" dirty="0" err="1"/>
              <a:t>maricutlure</a:t>
            </a:r>
            <a:endParaRPr lang="en-US" dirty="0"/>
          </a:p>
        </p:txBody>
      </p:sp>
      <p:pic>
        <p:nvPicPr>
          <p:cNvPr id="9" name="Picture 8" descr="Florida Department of Agriculture and Consumer Services Banner">
            <a:extLst>
              <a:ext uri="{FF2B5EF4-FFF2-40B4-BE49-F238E27FC236}">
                <a16:creationId xmlns:a16="http://schemas.microsoft.com/office/drawing/2014/main" id="{9DA476F7-8803-4525-8402-373818C63D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23612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title="Submerged sea cage for fish culture"/>
          <p:cNvGrpSpPr/>
          <p:nvPr/>
        </p:nvGrpSpPr>
        <p:grpSpPr>
          <a:xfrm>
            <a:off x="873823" y="-137915"/>
            <a:ext cx="7391400" cy="5700516"/>
            <a:chOff x="-7605918" y="-2003440"/>
            <a:chExt cx="13152345" cy="8380011"/>
          </a:xfrm>
        </p:grpSpPr>
        <p:pic>
          <p:nvPicPr>
            <p:cNvPr id="8" name="Picture 7" title="Submerged sea cage for fish culture"/>
            <p:cNvPicPr>
              <a:picLocks noChangeAspect="1"/>
            </p:cNvPicPr>
            <p:nvPr/>
          </p:nvPicPr>
          <p:blipFill rotWithShape="1">
            <a:blip r:embed="rId3" cstate="print">
              <a:extLst>
                <a:ext uri="{28A0092B-C50C-407E-A947-70E740481C1C}">
                  <a14:useLocalDpi xmlns:a14="http://schemas.microsoft.com/office/drawing/2010/main" val="0"/>
                </a:ext>
              </a:extLst>
            </a:blip>
            <a:srcRect l="8236" t="-260" r="9592" b="260"/>
            <a:stretch/>
          </p:blipFill>
          <p:spPr>
            <a:xfrm>
              <a:off x="-7605918" y="-2003440"/>
              <a:ext cx="13152345" cy="8380011"/>
            </a:xfrm>
            <a:prstGeom prst="rect">
              <a:avLst/>
            </a:prstGeom>
          </p:spPr>
        </p:pic>
        <p:sp>
          <p:nvSpPr>
            <p:cNvPr id="9" name="TextBox 8"/>
            <p:cNvSpPr txBox="1"/>
            <p:nvPr/>
          </p:nvSpPr>
          <p:spPr>
            <a:xfrm>
              <a:off x="-6989176" y="4431057"/>
              <a:ext cx="11918860" cy="1945514"/>
            </a:xfrm>
            <a:prstGeom prst="rect">
              <a:avLst/>
            </a:prstGeom>
            <a:noFill/>
          </p:spPr>
          <p:txBody>
            <a:bodyPr wrap="square" rtlCol="0">
              <a:spAutoFit/>
            </a:bodyPr>
            <a:lstStyle/>
            <a:p>
              <a:r>
                <a:rPr lang="en-US" sz="2000" dirty="0">
                  <a:solidFill>
                    <a:schemeClr val="bg1"/>
                  </a:solidFill>
                </a:rPr>
                <a:t>These submersible ocean cages are an example of a new mariculture fish production method. It can be raised or lower for access, and some travel the ocean in a giant circle to prevent environmental impacts.</a:t>
              </a:r>
            </a:p>
          </p:txBody>
        </p:sp>
      </p:grpSp>
      <p:sp>
        <p:nvSpPr>
          <p:cNvPr id="2" name="Title 1" hidden="1"/>
          <p:cNvSpPr>
            <a:spLocks noGrp="1"/>
          </p:cNvSpPr>
          <p:nvPr>
            <p:ph type="title"/>
          </p:nvPr>
        </p:nvSpPr>
        <p:spPr/>
        <p:txBody>
          <a:bodyPr/>
          <a:lstStyle/>
          <a:p>
            <a:r>
              <a:rPr lang="en-US" dirty="0" err="1"/>
              <a:t>maricutlure</a:t>
            </a:r>
            <a:endParaRPr lang="en-US" dirty="0"/>
          </a:p>
        </p:txBody>
      </p:sp>
      <p:pic>
        <p:nvPicPr>
          <p:cNvPr id="7" name="Picture 6" descr="Florida Department of Agriculture and Consumer Services Banner">
            <a:extLst>
              <a:ext uri="{FF2B5EF4-FFF2-40B4-BE49-F238E27FC236}">
                <a16:creationId xmlns:a16="http://schemas.microsoft.com/office/drawing/2014/main" id="{827B359A-B5BD-413E-B984-C924BD251D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268464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title="Oyster farm in France"/>
          <p:cNvSpPr txBox="1"/>
          <p:nvPr/>
        </p:nvSpPr>
        <p:spPr>
          <a:xfrm>
            <a:off x="990600" y="2514600"/>
            <a:ext cx="381000" cy="533400"/>
          </a:xfrm>
          <a:prstGeom prst="rect">
            <a:avLst/>
          </a:prstGeom>
          <a:noFill/>
        </p:spPr>
        <p:txBody>
          <a:bodyPr wrap="square" rtlCol="0">
            <a:spAutoFit/>
          </a:bodyPr>
          <a:lstStyle/>
          <a:p>
            <a:endParaRPr lang="en-US" dirty="0"/>
          </a:p>
        </p:txBody>
      </p:sp>
      <p:grpSp>
        <p:nvGrpSpPr>
          <p:cNvPr id="16" name="Group 15" title="Oyster farm in France"/>
          <p:cNvGrpSpPr/>
          <p:nvPr/>
        </p:nvGrpSpPr>
        <p:grpSpPr>
          <a:xfrm>
            <a:off x="808832" y="0"/>
            <a:ext cx="7554533" cy="5638800"/>
            <a:chOff x="851576" y="682291"/>
            <a:chExt cx="6574843" cy="4755218"/>
          </a:xfrm>
        </p:grpSpPr>
        <p:pic>
          <p:nvPicPr>
            <p:cNvPr id="15" name="Picture 14" title="Oyster farm in Franc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1576" y="682291"/>
              <a:ext cx="6574843" cy="4755218"/>
            </a:xfrm>
            <a:prstGeom prst="rect">
              <a:avLst/>
            </a:prstGeom>
          </p:spPr>
        </p:pic>
        <p:sp>
          <p:nvSpPr>
            <p:cNvPr id="11" name="TextBox 10"/>
            <p:cNvSpPr txBox="1"/>
            <p:nvPr/>
          </p:nvSpPr>
          <p:spPr>
            <a:xfrm>
              <a:off x="1585746" y="706540"/>
              <a:ext cx="5106501" cy="700782"/>
            </a:xfrm>
            <a:prstGeom prst="rect">
              <a:avLst/>
            </a:prstGeom>
            <a:noFill/>
          </p:spPr>
          <p:txBody>
            <a:bodyPr wrap="square" rtlCol="0">
              <a:spAutoFit/>
            </a:bodyPr>
            <a:lstStyle/>
            <a:p>
              <a:pPr algn="ctr"/>
              <a:r>
                <a:rPr lang="en-US" sz="2400" dirty="0"/>
                <a:t>This is a large oyster farm along the southern coast of France. </a:t>
              </a:r>
            </a:p>
          </p:txBody>
        </p:sp>
      </p:grpSp>
      <p:grpSp>
        <p:nvGrpSpPr>
          <p:cNvPr id="21" name="Group 20" title="Each one of these floating cages can hold hundreds of oysters"/>
          <p:cNvGrpSpPr/>
          <p:nvPr/>
        </p:nvGrpSpPr>
        <p:grpSpPr>
          <a:xfrm>
            <a:off x="3200400" y="4697013"/>
            <a:ext cx="5506440" cy="646331"/>
            <a:chOff x="3048000" y="5980133"/>
            <a:chExt cx="5506440" cy="646331"/>
          </a:xfrm>
        </p:grpSpPr>
        <p:sp>
          <p:nvSpPr>
            <p:cNvPr id="19" name="Arrow: Left 18"/>
            <p:cNvSpPr/>
            <p:nvPr/>
          </p:nvSpPr>
          <p:spPr>
            <a:xfrm>
              <a:off x="3048000" y="6145875"/>
              <a:ext cx="1371600" cy="314849"/>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descr="Each one of these floating cages can hold hundreds of oysters&#10;" title="Each one of these floating cages can hold hundreds of oysters"/>
            <p:cNvSpPr txBox="1"/>
            <p:nvPr/>
          </p:nvSpPr>
          <p:spPr>
            <a:xfrm>
              <a:off x="4451688" y="5980133"/>
              <a:ext cx="4102752" cy="646331"/>
            </a:xfrm>
            <a:prstGeom prst="rect">
              <a:avLst/>
            </a:prstGeom>
            <a:noFill/>
          </p:spPr>
          <p:txBody>
            <a:bodyPr wrap="square" rtlCol="0">
              <a:spAutoFit/>
            </a:bodyPr>
            <a:lstStyle/>
            <a:p>
              <a:r>
                <a:rPr lang="en-US" dirty="0">
                  <a:solidFill>
                    <a:schemeClr val="bg1"/>
                  </a:solidFill>
                </a:rPr>
                <a:t>Each one of these floating cages can hold hundreds of oysters</a:t>
              </a:r>
            </a:p>
          </p:txBody>
        </p:sp>
      </p:grpSp>
      <p:sp>
        <p:nvSpPr>
          <p:cNvPr id="2" name="Title 1" hidden="1"/>
          <p:cNvSpPr>
            <a:spLocks noGrp="1"/>
          </p:cNvSpPr>
          <p:nvPr>
            <p:ph type="title"/>
          </p:nvPr>
        </p:nvSpPr>
        <p:spPr/>
        <p:txBody>
          <a:bodyPr/>
          <a:lstStyle/>
          <a:p>
            <a:r>
              <a:rPr lang="en-US" dirty="0" err="1"/>
              <a:t>maricutlure</a:t>
            </a:r>
            <a:endParaRPr lang="en-US" dirty="0"/>
          </a:p>
        </p:txBody>
      </p:sp>
      <p:pic>
        <p:nvPicPr>
          <p:cNvPr id="12" name="Picture 11" descr="Florida Department of Agriculture and Consumer Services Banner">
            <a:extLst>
              <a:ext uri="{FF2B5EF4-FFF2-40B4-BE49-F238E27FC236}">
                <a16:creationId xmlns:a16="http://schemas.microsoft.com/office/drawing/2014/main" id="{D165B68C-906A-4537-B4E2-C0827B6638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04322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title="The “Floating city” in Luoyuan Bay, in southeastern China. "/>
          <p:cNvSpPr txBox="1"/>
          <p:nvPr/>
        </p:nvSpPr>
        <p:spPr>
          <a:xfrm>
            <a:off x="990600" y="2514600"/>
            <a:ext cx="381000" cy="533400"/>
          </a:xfrm>
          <a:prstGeom prst="rect">
            <a:avLst/>
          </a:prstGeom>
          <a:noFill/>
        </p:spPr>
        <p:txBody>
          <a:bodyPr wrap="square" rtlCol="0">
            <a:spAutoFit/>
          </a:bodyPr>
          <a:lstStyle/>
          <a:p>
            <a:endParaRPr lang="en-US" dirty="0"/>
          </a:p>
        </p:txBody>
      </p:sp>
      <p:grpSp>
        <p:nvGrpSpPr>
          <p:cNvPr id="26" name="Group 25" title="The “Floating city” in Luoyuan Bay, in           southeastern China. "/>
          <p:cNvGrpSpPr/>
          <p:nvPr/>
        </p:nvGrpSpPr>
        <p:grpSpPr>
          <a:xfrm>
            <a:off x="838200" y="-7419"/>
            <a:ext cx="10622856" cy="5573690"/>
            <a:chOff x="894866" y="4219586"/>
            <a:chExt cx="10013539" cy="5573690"/>
          </a:xfrm>
        </p:grpSpPr>
        <p:grpSp>
          <p:nvGrpSpPr>
            <p:cNvPr id="23" name="Group 22"/>
            <p:cNvGrpSpPr/>
            <p:nvPr/>
          </p:nvGrpSpPr>
          <p:grpSpPr>
            <a:xfrm>
              <a:off x="894866" y="4219586"/>
              <a:ext cx="7252667" cy="5561336"/>
              <a:chOff x="894866" y="4095093"/>
              <a:chExt cx="7252667" cy="5801068"/>
            </a:xfrm>
          </p:grpSpPr>
          <p:pic>
            <p:nvPicPr>
              <p:cNvPr id="13" name="Picture 12" title="The “Floating city” in Luoyuan Bay, in           southeastern China.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866" y="4095093"/>
                <a:ext cx="7252667" cy="5801068"/>
              </a:xfrm>
              <a:prstGeom prst="rect">
                <a:avLst/>
              </a:prstGeom>
            </p:spPr>
          </p:pic>
          <p:sp>
            <p:nvSpPr>
              <p:cNvPr id="22" name="TextBox 21" title="The “Floating city” in Luoyuan Bay, in           southeastern China. "/>
              <p:cNvSpPr txBox="1"/>
              <p:nvPr/>
            </p:nvSpPr>
            <p:spPr>
              <a:xfrm>
                <a:off x="894867" y="4219644"/>
                <a:ext cx="7252666" cy="1123654"/>
              </a:xfrm>
              <a:prstGeom prst="rect">
                <a:avLst/>
              </a:prstGeom>
              <a:noFill/>
            </p:spPr>
            <p:txBody>
              <a:bodyPr wrap="square" rtlCol="0">
                <a:spAutoFit/>
              </a:bodyPr>
              <a:lstStyle/>
              <a:p>
                <a:pPr algn="ctr"/>
                <a:r>
                  <a:rPr lang="en-US" sz="3200" dirty="0">
                    <a:solidFill>
                      <a:schemeClr val="bg1"/>
                    </a:solidFill>
                  </a:rPr>
                  <a:t>The “Floating city” in Luoyuan Bay, in           southeastern China. </a:t>
                </a:r>
              </a:p>
            </p:txBody>
          </p:sp>
        </p:grpSp>
        <p:sp>
          <p:nvSpPr>
            <p:cNvPr id="24" name="TextBox 23"/>
            <p:cNvSpPr txBox="1"/>
            <p:nvPr/>
          </p:nvSpPr>
          <p:spPr>
            <a:xfrm>
              <a:off x="6641205" y="9593221"/>
              <a:ext cx="4267200" cy="200055"/>
            </a:xfrm>
            <a:prstGeom prst="rect">
              <a:avLst/>
            </a:prstGeom>
            <a:noFill/>
          </p:spPr>
          <p:txBody>
            <a:bodyPr wrap="square" rtlCol="0">
              <a:spAutoFit/>
            </a:bodyPr>
            <a:lstStyle/>
            <a:p>
              <a:r>
                <a:rPr lang="en-US" sz="700" i="1" dirty="0">
                  <a:solidFill>
                    <a:schemeClr val="bg1"/>
                  </a:solidFill>
                </a:rPr>
                <a:t>Photo credit: </a:t>
              </a:r>
              <a:r>
                <a:rPr lang="en-US" sz="700" i="1" dirty="0" err="1">
                  <a:solidFill>
                    <a:schemeClr val="bg1"/>
                  </a:solidFill>
                </a:rPr>
                <a:t>Imaginechina</a:t>
              </a:r>
              <a:r>
                <a:rPr lang="en-US" sz="700" i="1" dirty="0">
                  <a:solidFill>
                    <a:schemeClr val="bg1"/>
                  </a:solidFill>
                </a:rPr>
                <a:t>/</a:t>
              </a:r>
              <a:r>
                <a:rPr lang="en-US" sz="700" i="1" dirty="0" err="1">
                  <a:solidFill>
                    <a:schemeClr val="bg1"/>
                  </a:solidFill>
                </a:rPr>
                <a:t>corbis</a:t>
              </a:r>
              <a:r>
                <a:rPr lang="en-US" sz="700" i="1" dirty="0">
                  <a:solidFill>
                    <a:schemeClr val="bg1"/>
                  </a:solidFill>
                </a:rPr>
                <a:t> 2010</a:t>
              </a:r>
            </a:p>
          </p:txBody>
        </p:sp>
      </p:grpSp>
      <p:sp>
        <p:nvSpPr>
          <p:cNvPr id="33" name="TextBox 32"/>
          <p:cNvSpPr txBox="1"/>
          <p:nvPr/>
        </p:nvSpPr>
        <p:spPr>
          <a:xfrm>
            <a:off x="1749043" y="5638089"/>
            <a:ext cx="5872299" cy="646331"/>
          </a:xfrm>
          <a:prstGeom prst="rect">
            <a:avLst/>
          </a:prstGeom>
          <a:noFill/>
        </p:spPr>
        <p:txBody>
          <a:bodyPr wrap="square" rtlCol="0">
            <a:spAutoFit/>
          </a:bodyPr>
          <a:lstStyle/>
          <a:p>
            <a:pPr algn="ctr"/>
            <a:r>
              <a:rPr lang="en-US" dirty="0">
                <a:solidFill>
                  <a:schemeClr val="tx2"/>
                </a:solidFill>
              </a:rPr>
              <a:t>These high-density mariculture sites produce products from all 3 types of mariculture in this single area. </a:t>
            </a:r>
          </a:p>
        </p:txBody>
      </p:sp>
      <p:sp>
        <p:nvSpPr>
          <p:cNvPr id="2" name="Title 1" hidden="1"/>
          <p:cNvSpPr>
            <a:spLocks noGrp="1"/>
          </p:cNvSpPr>
          <p:nvPr>
            <p:ph type="title"/>
          </p:nvPr>
        </p:nvSpPr>
        <p:spPr/>
        <p:txBody>
          <a:bodyPr/>
          <a:lstStyle/>
          <a:p>
            <a:r>
              <a:rPr lang="en-US" dirty="0" err="1"/>
              <a:t>maricutlure</a:t>
            </a:r>
            <a:endParaRPr lang="en-US" dirty="0"/>
          </a:p>
        </p:txBody>
      </p:sp>
      <p:pic>
        <p:nvPicPr>
          <p:cNvPr id="11" name="Picture 10" descr="Florida Department of Agriculture and Consumer Services Banner">
            <a:extLst>
              <a:ext uri="{FF2B5EF4-FFF2-40B4-BE49-F238E27FC236}">
                <a16:creationId xmlns:a16="http://schemas.microsoft.com/office/drawing/2014/main" id="{0655C455-7CA8-46F7-A363-65273ACAB0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416699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title="These “floating cities” produce mainly shellfish,   seaweed and fish."/>
          <p:cNvGrpSpPr/>
          <p:nvPr/>
        </p:nvGrpSpPr>
        <p:grpSpPr>
          <a:xfrm>
            <a:off x="533400" y="-8021"/>
            <a:ext cx="8229600" cy="5646822"/>
            <a:chOff x="-165664" y="-31358"/>
            <a:chExt cx="9475327" cy="7182702"/>
          </a:xfrm>
        </p:grpSpPr>
        <p:pic>
          <p:nvPicPr>
            <p:cNvPr id="25" name="Picture 24" title="These “floating cities” produce mainly shellfish,   seaweed and fish."/>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664" y="-31358"/>
              <a:ext cx="9475327" cy="7182702"/>
            </a:xfrm>
            <a:prstGeom prst="rect">
              <a:avLst/>
            </a:prstGeom>
          </p:spPr>
        </p:pic>
        <p:sp>
          <p:nvSpPr>
            <p:cNvPr id="27" name="TextBox 26" title="These “floating cities” produce mainly shellfish,   seaweed and fish."/>
            <p:cNvSpPr txBox="1"/>
            <p:nvPr/>
          </p:nvSpPr>
          <p:spPr>
            <a:xfrm>
              <a:off x="101599" y="73222"/>
              <a:ext cx="8839199" cy="2287220"/>
            </a:xfrm>
            <a:prstGeom prst="rect">
              <a:avLst/>
            </a:prstGeom>
            <a:noFill/>
          </p:spPr>
          <p:txBody>
            <a:bodyPr wrap="square" rtlCol="0">
              <a:spAutoFit/>
            </a:bodyPr>
            <a:lstStyle/>
            <a:p>
              <a:pPr algn="ctr"/>
              <a:r>
                <a:rPr lang="en-US" sz="2400" dirty="0">
                  <a:solidFill>
                    <a:schemeClr val="bg1"/>
                  </a:solidFill>
                </a:rPr>
                <a:t>These “floating cities” produce mainly shellfish,   seaweed and fish.</a:t>
              </a:r>
            </a:p>
            <a:p>
              <a:pPr algn="ctr"/>
              <a:endParaRPr lang="en-US" sz="2400" dirty="0">
                <a:solidFill>
                  <a:schemeClr val="bg1"/>
                </a:solidFill>
              </a:endParaRPr>
            </a:p>
            <a:p>
              <a:pPr algn="ctr"/>
              <a:r>
                <a:rPr lang="en-US" sz="2000" dirty="0">
                  <a:solidFill>
                    <a:schemeClr val="bg1"/>
                  </a:solidFill>
                </a:rPr>
                <a:t>In the past decade, they have become so popular that these “cities” have tourism and hotels!</a:t>
              </a:r>
            </a:p>
          </p:txBody>
        </p:sp>
      </p:grpSp>
      <p:sp>
        <p:nvSpPr>
          <p:cNvPr id="2" name="Title 1" hidden="1"/>
          <p:cNvSpPr>
            <a:spLocks noGrp="1"/>
          </p:cNvSpPr>
          <p:nvPr>
            <p:ph type="title"/>
          </p:nvPr>
        </p:nvSpPr>
        <p:spPr/>
        <p:txBody>
          <a:bodyPr/>
          <a:lstStyle/>
          <a:p>
            <a:r>
              <a:rPr lang="en-US" dirty="0" err="1"/>
              <a:t>maricutlure</a:t>
            </a:r>
            <a:endParaRPr lang="en-US" dirty="0"/>
          </a:p>
        </p:txBody>
      </p:sp>
      <p:pic>
        <p:nvPicPr>
          <p:cNvPr id="7" name="Picture 6" descr="Florida Department of Agriculture and Consumer Services Banner">
            <a:extLst>
              <a:ext uri="{FF2B5EF4-FFF2-40B4-BE49-F238E27FC236}">
                <a16:creationId xmlns:a16="http://schemas.microsoft.com/office/drawing/2014/main" id="{10BE1270-1FB1-4370-985B-4C673EAF8E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641542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title="This is a large seaweed farm in Japan."/>
          <p:cNvGrpSpPr/>
          <p:nvPr/>
        </p:nvGrpSpPr>
        <p:grpSpPr>
          <a:xfrm>
            <a:off x="990600" y="-20053"/>
            <a:ext cx="7086600" cy="5569269"/>
            <a:chOff x="-146390" y="-1"/>
            <a:chExt cx="9446806" cy="7151345"/>
          </a:xfrm>
        </p:grpSpPr>
        <p:pic>
          <p:nvPicPr>
            <p:cNvPr id="12" name="Picture 11" title="This is a large seaweed farm in Jap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390" y="-1"/>
              <a:ext cx="9446806" cy="7151345"/>
            </a:xfrm>
            <a:prstGeom prst="rect">
              <a:avLst/>
            </a:prstGeom>
          </p:spPr>
        </p:pic>
        <p:sp>
          <p:nvSpPr>
            <p:cNvPr id="29" name="TextBox 28" title="This is a large seaweed farm in Japan."/>
            <p:cNvSpPr txBox="1"/>
            <p:nvPr/>
          </p:nvSpPr>
          <p:spPr>
            <a:xfrm>
              <a:off x="158346" y="36048"/>
              <a:ext cx="6700104" cy="584776"/>
            </a:xfrm>
            <a:prstGeom prst="rect">
              <a:avLst/>
            </a:prstGeom>
            <a:noFill/>
          </p:spPr>
          <p:txBody>
            <a:bodyPr wrap="none" rtlCol="0">
              <a:spAutoFit/>
            </a:bodyPr>
            <a:lstStyle/>
            <a:p>
              <a:r>
                <a:rPr lang="en-US" sz="3200" dirty="0">
                  <a:solidFill>
                    <a:schemeClr val="bg1"/>
                  </a:solidFill>
                </a:rPr>
                <a:t>This is a large seaweed farm in Japan.</a:t>
              </a:r>
            </a:p>
          </p:txBody>
        </p:sp>
      </p:grpSp>
      <p:sp>
        <p:nvSpPr>
          <p:cNvPr id="30" name="TextBox 29"/>
          <p:cNvSpPr txBox="1"/>
          <p:nvPr/>
        </p:nvSpPr>
        <p:spPr>
          <a:xfrm>
            <a:off x="1010653" y="2667000"/>
            <a:ext cx="6914147" cy="2523768"/>
          </a:xfrm>
          <a:prstGeom prst="rect">
            <a:avLst/>
          </a:prstGeom>
          <a:noFill/>
        </p:spPr>
        <p:txBody>
          <a:bodyPr wrap="square" rtlCol="0">
            <a:spAutoFit/>
          </a:bodyPr>
          <a:lstStyle/>
          <a:p>
            <a:pPr algn="ctr"/>
            <a:r>
              <a:rPr lang="en-US" sz="2800" dirty="0">
                <a:solidFill>
                  <a:schemeClr val="bg1"/>
                </a:solidFill>
              </a:rPr>
              <a:t>While not very popular in the U.S., nori or seaweed is a staple of east Asian cuisine.  </a:t>
            </a:r>
          </a:p>
          <a:p>
            <a:endParaRPr lang="en-US" sz="2800" dirty="0">
              <a:solidFill>
                <a:schemeClr val="bg1"/>
              </a:solidFill>
            </a:endParaRPr>
          </a:p>
          <a:p>
            <a:pPr algn="ctr"/>
            <a:r>
              <a:rPr lang="en-US" sz="2800" dirty="0">
                <a:solidFill>
                  <a:schemeClr val="bg1"/>
                </a:solidFill>
              </a:rPr>
              <a:t>~60 million pounds are produced annually worldwide. </a:t>
            </a:r>
          </a:p>
          <a:p>
            <a:endParaRPr lang="en-US" dirty="0"/>
          </a:p>
        </p:txBody>
      </p:sp>
      <p:sp>
        <p:nvSpPr>
          <p:cNvPr id="7" name="TextBox 6"/>
          <p:cNvSpPr txBox="1"/>
          <p:nvPr/>
        </p:nvSpPr>
        <p:spPr>
          <a:xfrm>
            <a:off x="6477000" y="5349161"/>
            <a:ext cx="4526856" cy="200055"/>
          </a:xfrm>
          <a:prstGeom prst="rect">
            <a:avLst/>
          </a:prstGeom>
          <a:noFill/>
        </p:spPr>
        <p:txBody>
          <a:bodyPr wrap="square" rtlCol="0">
            <a:spAutoFit/>
          </a:bodyPr>
          <a:lstStyle/>
          <a:p>
            <a:r>
              <a:rPr lang="en-US" sz="700" i="1" dirty="0">
                <a:solidFill>
                  <a:schemeClr val="bg1"/>
                </a:solidFill>
              </a:rPr>
              <a:t>Photo credit: George Steinmetz, NGM</a:t>
            </a:r>
          </a:p>
        </p:txBody>
      </p:sp>
      <p:sp>
        <p:nvSpPr>
          <p:cNvPr id="3" name="Title 2" hidden="1"/>
          <p:cNvSpPr>
            <a:spLocks noGrp="1"/>
          </p:cNvSpPr>
          <p:nvPr>
            <p:ph type="title"/>
          </p:nvPr>
        </p:nvSpPr>
        <p:spPr/>
        <p:txBody>
          <a:bodyPr/>
          <a:lstStyle/>
          <a:p>
            <a:r>
              <a:rPr lang="en-US" dirty="0" err="1"/>
              <a:t>maricutlure</a:t>
            </a:r>
            <a:endParaRPr lang="en-US" dirty="0"/>
          </a:p>
        </p:txBody>
      </p:sp>
      <p:pic>
        <p:nvPicPr>
          <p:cNvPr id="9" name="Picture 8" descr="Florida Department of Agriculture and Consumer Services Banner">
            <a:extLst>
              <a:ext uri="{FF2B5EF4-FFF2-40B4-BE49-F238E27FC236}">
                <a16:creationId xmlns:a16="http://schemas.microsoft.com/office/drawing/2014/main" id="{734B9200-0FE2-41E9-90D2-2578F5F059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17460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ppt_x"/>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pPr algn="ctr"/>
            <a:r>
              <a:rPr lang="en-US" sz="4000" dirty="0">
                <a:latin typeface="+mn-lt"/>
              </a:rPr>
              <a:t>Global Bivalve Aquaculture Industry </a:t>
            </a:r>
          </a:p>
        </p:txBody>
      </p:sp>
      <p:graphicFrame>
        <p:nvGraphicFramePr>
          <p:cNvPr id="11" name="Chart 10" descr="China produces 83% of mollusks in the world. " title="Annual mollusk production by nation. ">
            <a:extLst>
              <a:ext uri="{FF2B5EF4-FFF2-40B4-BE49-F238E27FC236}">
                <a16:creationId xmlns:a16="http://schemas.microsoft.com/office/drawing/2014/main" id="{9B21BF03-415F-469B-9855-9A409F9473BB}"/>
              </a:ext>
            </a:extLst>
          </p:cNvPr>
          <p:cNvGraphicFramePr>
            <a:graphicFrameLocks/>
          </p:cNvGraphicFramePr>
          <p:nvPr>
            <p:extLst>
              <p:ext uri="{D42A27DB-BD31-4B8C-83A1-F6EECF244321}">
                <p14:modId xmlns:p14="http://schemas.microsoft.com/office/powerpoint/2010/main" val="921827702"/>
              </p:ext>
            </p:extLst>
          </p:nvPr>
        </p:nvGraphicFramePr>
        <p:xfrm>
          <a:off x="533400" y="1752600"/>
          <a:ext cx="8024004" cy="4125046"/>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1216723" y="5846198"/>
            <a:ext cx="6705600" cy="369332"/>
          </a:xfrm>
          <a:prstGeom prst="rect">
            <a:avLst/>
          </a:prstGeom>
          <a:noFill/>
        </p:spPr>
        <p:txBody>
          <a:bodyPr wrap="square" rtlCol="0">
            <a:spAutoFit/>
          </a:bodyPr>
          <a:lstStyle/>
          <a:p>
            <a:pPr algn="ctr"/>
            <a:r>
              <a:rPr lang="en-US" dirty="0"/>
              <a:t>China produces a vast majority of the worlds mollusks. </a:t>
            </a:r>
          </a:p>
        </p:txBody>
      </p:sp>
      <p:pic>
        <p:nvPicPr>
          <p:cNvPr id="6" name="Picture 5" descr="Florida Department of Agriculture and Consumer Services Banner">
            <a:extLst>
              <a:ext uri="{FF2B5EF4-FFF2-40B4-BE49-F238E27FC236}">
                <a16:creationId xmlns:a16="http://schemas.microsoft.com/office/drawing/2014/main" id="{42321220-8E8B-42C2-A3C4-E2B9975854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4065554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pPr algn="ctr"/>
            <a:r>
              <a:rPr lang="en-US" sz="4000" dirty="0">
                <a:latin typeface="+mn-lt"/>
              </a:rPr>
              <a:t>U.S. Bivalve Aquaculture Industry </a:t>
            </a:r>
          </a:p>
        </p:txBody>
      </p:sp>
      <p:graphicFrame>
        <p:nvGraphicFramePr>
          <p:cNvPr id="6" name="Chart 5" descr="Aquaculture in the U.S. by state" title="Bivalve sales by State in U.S. ">
            <a:extLst>
              <a:ext uri="{FF2B5EF4-FFF2-40B4-BE49-F238E27FC236}">
                <a16:creationId xmlns:a16="http://schemas.microsoft.com/office/drawing/2014/main" id="{0DDF93A0-418D-4EA7-8E1F-D57FAAB69793}"/>
              </a:ext>
            </a:extLst>
          </p:cNvPr>
          <p:cNvGraphicFramePr>
            <a:graphicFrameLocks/>
          </p:cNvGraphicFramePr>
          <p:nvPr>
            <p:extLst>
              <p:ext uri="{D42A27DB-BD31-4B8C-83A1-F6EECF244321}">
                <p14:modId xmlns:p14="http://schemas.microsoft.com/office/powerpoint/2010/main" val="741990626"/>
              </p:ext>
            </p:extLst>
          </p:nvPr>
        </p:nvGraphicFramePr>
        <p:xfrm>
          <a:off x="492823" y="1447800"/>
          <a:ext cx="8153400" cy="4953000"/>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Florida Department of Agriculture and Consumer Services Banner">
            <a:extLst>
              <a:ext uri="{FF2B5EF4-FFF2-40B4-BE49-F238E27FC236}">
                <a16:creationId xmlns:a16="http://schemas.microsoft.com/office/drawing/2014/main" id="{5DDB6EF5-A857-404F-BFD0-B77A5EE038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963972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pPr algn="ctr"/>
            <a:r>
              <a:rPr lang="en-US" sz="4000" dirty="0">
                <a:latin typeface="+mn-lt"/>
              </a:rPr>
              <a:t>U.S. Mollusk Industry </a:t>
            </a:r>
          </a:p>
        </p:txBody>
      </p:sp>
      <p:graphicFrame>
        <p:nvGraphicFramePr>
          <p:cNvPr id="8" name="Chart 7" descr="Oysters are #1 in U.S. &#10;Clams are #2. " title="U.S. Aquaculture sales by mollusk type">
            <a:extLst>
              <a:ext uri="{FF2B5EF4-FFF2-40B4-BE49-F238E27FC236}">
                <a16:creationId xmlns:a16="http://schemas.microsoft.com/office/drawing/2014/main" id="{1A0C86DD-E95D-4A53-9378-2061A6EFA8DD}"/>
              </a:ext>
            </a:extLst>
          </p:cNvPr>
          <p:cNvGraphicFramePr>
            <a:graphicFrameLocks/>
          </p:cNvGraphicFramePr>
          <p:nvPr>
            <p:extLst>
              <p:ext uri="{D42A27DB-BD31-4B8C-83A1-F6EECF244321}">
                <p14:modId xmlns:p14="http://schemas.microsoft.com/office/powerpoint/2010/main" val="2683741329"/>
              </p:ext>
            </p:extLst>
          </p:nvPr>
        </p:nvGraphicFramePr>
        <p:xfrm>
          <a:off x="1331023" y="2159224"/>
          <a:ext cx="6476999" cy="4037692"/>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914400" y="1448418"/>
            <a:ext cx="7315200" cy="660651"/>
          </a:xfrm>
          <a:prstGeom prst="rect">
            <a:avLst/>
          </a:prstGeom>
          <a:noFill/>
        </p:spPr>
        <p:txBody>
          <a:bodyPr wrap="square" rtlCol="0">
            <a:spAutoFit/>
          </a:bodyPr>
          <a:lstStyle/>
          <a:p>
            <a:pPr algn="ctr"/>
            <a:r>
              <a:rPr lang="en-US" dirty="0"/>
              <a:t>Mollusk aquaculture in the U.S. increased 368% from 1998-2013, and continues to expand today!  </a:t>
            </a:r>
          </a:p>
        </p:txBody>
      </p:sp>
      <p:pic>
        <p:nvPicPr>
          <p:cNvPr id="6" name="Picture 5" descr="Florida Department of Agriculture and Consumer Services Banner">
            <a:extLst>
              <a:ext uri="{FF2B5EF4-FFF2-40B4-BE49-F238E27FC236}">
                <a16:creationId xmlns:a16="http://schemas.microsoft.com/office/drawing/2014/main" id="{16F2A558-1C5A-47DC-8E27-5BF302B69F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099022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pPr algn="ctr"/>
            <a:r>
              <a:rPr lang="en-US" sz="3600" dirty="0">
                <a:latin typeface="+mn-lt"/>
              </a:rPr>
              <a:t>Florida Shellfish Aquaculture Industry </a:t>
            </a:r>
          </a:p>
        </p:txBody>
      </p:sp>
      <p:sp>
        <p:nvSpPr>
          <p:cNvPr id="10" name="TextBox 9"/>
          <p:cNvSpPr txBox="1"/>
          <p:nvPr/>
        </p:nvSpPr>
        <p:spPr>
          <a:xfrm>
            <a:off x="990600" y="1550437"/>
            <a:ext cx="7736503" cy="907941"/>
          </a:xfrm>
          <a:prstGeom prst="rect">
            <a:avLst/>
          </a:prstGeom>
          <a:noFill/>
        </p:spPr>
        <p:txBody>
          <a:bodyPr wrap="square" rtlCol="0">
            <a:spAutoFit/>
          </a:bodyPr>
          <a:lstStyle/>
          <a:p>
            <a:pPr marL="285750" indent="-285750">
              <a:spcAft>
                <a:spcPts val="600"/>
              </a:spcAft>
              <a:buClr>
                <a:schemeClr val="tx2"/>
              </a:buClr>
              <a:buSzPct val="130000"/>
              <a:buFont typeface="Arial" panose="020B0604020202020204" pitchFamily="34" charset="0"/>
              <a:buChar char="•"/>
            </a:pPr>
            <a:r>
              <a:rPr lang="en-US" sz="1600" dirty="0"/>
              <a:t>Shellfish aquaculture in Florida is dominated by hard clams (98% of sales in 2013).</a:t>
            </a:r>
          </a:p>
          <a:p>
            <a:pPr marL="285750" indent="-285750">
              <a:buClr>
                <a:schemeClr val="tx2"/>
              </a:buClr>
              <a:buSzPct val="130000"/>
              <a:buFont typeface="Arial" panose="020B0604020202020204" pitchFamily="34" charset="0"/>
              <a:buChar char="•"/>
            </a:pPr>
            <a:r>
              <a:rPr lang="en-US" sz="1600" dirty="0"/>
              <a:t>Oyster aquaculture, in response to declining wild-stocks and advancing culture technologies, is increasing annually. </a:t>
            </a:r>
          </a:p>
        </p:txBody>
      </p:sp>
      <p:graphicFrame>
        <p:nvGraphicFramePr>
          <p:cNvPr id="11" name="Chart 10" descr="Clams are by far #1 shellfish produced. " title="Shellfish Aquaculture sales in Florida">
            <a:extLst>
              <a:ext uri="{FF2B5EF4-FFF2-40B4-BE49-F238E27FC236}">
                <a16:creationId xmlns:a16="http://schemas.microsoft.com/office/drawing/2014/main" id="{FE7238A8-2E27-471C-8F44-CB8080C13083}"/>
              </a:ext>
            </a:extLst>
          </p:cNvPr>
          <p:cNvGraphicFramePr>
            <a:graphicFrameLocks/>
          </p:cNvGraphicFramePr>
          <p:nvPr>
            <p:extLst>
              <p:ext uri="{D42A27DB-BD31-4B8C-83A1-F6EECF244321}">
                <p14:modId xmlns:p14="http://schemas.microsoft.com/office/powerpoint/2010/main" val="2569536946"/>
              </p:ext>
            </p:extLst>
          </p:nvPr>
        </p:nvGraphicFramePr>
        <p:xfrm>
          <a:off x="1376586" y="2561015"/>
          <a:ext cx="6385874" cy="3881735"/>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descr="Florida Department of Agriculture and Consumer Services Banner">
            <a:extLst>
              <a:ext uri="{FF2B5EF4-FFF2-40B4-BE49-F238E27FC236}">
                <a16:creationId xmlns:a16="http://schemas.microsoft.com/office/drawing/2014/main" id="{FBF8A168-70DE-4D5F-AC51-D5575DF135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520109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pPr algn="ctr"/>
            <a:r>
              <a:rPr lang="en-US" sz="3600" dirty="0">
                <a:latin typeface="+mn-lt"/>
              </a:rPr>
              <a:t>Florida Shellfish Aquaculture Industry </a:t>
            </a:r>
          </a:p>
        </p:txBody>
      </p:sp>
      <p:sp>
        <p:nvSpPr>
          <p:cNvPr id="10" name="TextBox 9"/>
          <p:cNvSpPr txBox="1"/>
          <p:nvPr/>
        </p:nvSpPr>
        <p:spPr>
          <a:xfrm>
            <a:off x="457200" y="1676400"/>
            <a:ext cx="4572000" cy="4770537"/>
          </a:xfrm>
          <a:prstGeom prst="rect">
            <a:avLst/>
          </a:prstGeom>
          <a:noFill/>
        </p:spPr>
        <p:txBody>
          <a:bodyPr wrap="square" rtlCol="0">
            <a:spAutoFit/>
          </a:bodyPr>
          <a:lstStyle/>
          <a:p>
            <a:pPr marL="285750" indent="-285750">
              <a:buClr>
                <a:schemeClr val="tx2"/>
              </a:buClr>
              <a:buSzPct val="130000"/>
              <a:buFont typeface="Arial" panose="020B0604020202020204" pitchFamily="34" charset="0"/>
              <a:buChar char="•"/>
            </a:pPr>
            <a:endParaRPr lang="en-US" sz="2000" dirty="0"/>
          </a:p>
          <a:p>
            <a:pPr algn="ctr">
              <a:buClr>
                <a:schemeClr val="tx2"/>
              </a:buClr>
              <a:buSzPct val="130000"/>
            </a:pPr>
            <a:r>
              <a:rPr lang="en-US" sz="2400" i="1" dirty="0"/>
              <a:t>Where are shellfish cultured in Florida?</a:t>
            </a:r>
          </a:p>
          <a:p>
            <a:pPr algn="ctr">
              <a:spcBef>
                <a:spcPts val="600"/>
              </a:spcBef>
              <a:buClr>
                <a:schemeClr val="tx2"/>
              </a:buClr>
              <a:buSzPct val="130000"/>
            </a:pPr>
            <a:endParaRPr lang="en-US" sz="2400" i="1" dirty="0"/>
          </a:p>
          <a:p>
            <a:pPr marL="742927" lvl="1" indent="-285750">
              <a:spcBef>
                <a:spcPts val="600"/>
              </a:spcBef>
              <a:buClr>
                <a:schemeClr val="tx2"/>
              </a:buClr>
              <a:buSzPct val="130000"/>
              <a:buFont typeface="Arial" panose="020B0604020202020204" pitchFamily="34" charset="0"/>
              <a:buChar char="•"/>
            </a:pPr>
            <a:r>
              <a:rPr lang="en-US" sz="2000" dirty="0"/>
              <a:t>The Big Bend region is a hotspot for oyster culture</a:t>
            </a:r>
          </a:p>
          <a:p>
            <a:pPr marL="742927" lvl="1" indent="-285750">
              <a:spcBef>
                <a:spcPts val="600"/>
              </a:spcBef>
              <a:buClr>
                <a:schemeClr val="tx2"/>
              </a:buClr>
              <a:buSzPct val="130000"/>
              <a:buFont typeface="Arial" panose="020B0604020202020204" pitchFamily="34" charset="0"/>
              <a:buChar char="•"/>
            </a:pPr>
            <a:r>
              <a:rPr lang="en-US" sz="2000" dirty="0"/>
              <a:t>Cedar Key produces a vast majority of clams in the state. </a:t>
            </a:r>
          </a:p>
          <a:p>
            <a:pPr marL="742927" lvl="1" indent="-285750">
              <a:spcBef>
                <a:spcPts val="600"/>
              </a:spcBef>
              <a:buClr>
                <a:schemeClr val="tx2"/>
              </a:buClr>
              <a:buSzPct val="130000"/>
              <a:buFont typeface="Arial" panose="020B0604020202020204" pitchFamily="34" charset="0"/>
              <a:buChar char="•"/>
            </a:pPr>
            <a:r>
              <a:rPr lang="en-US" sz="2000" dirty="0"/>
              <a:t>The SW and East coasts produce clams and oysters also. </a:t>
            </a:r>
          </a:p>
          <a:p>
            <a:pPr lvl="2">
              <a:buClr>
                <a:schemeClr val="tx2"/>
              </a:buClr>
              <a:buSzPct val="130000"/>
            </a:pPr>
            <a:endParaRPr lang="en-US" dirty="0"/>
          </a:p>
          <a:p>
            <a:pPr marL="742927" lvl="1" indent="-285750">
              <a:buClr>
                <a:schemeClr val="tx2"/>
              </a:buClr>
              <a:buSzPct val="130000"/>
              <a:buFont typeface="Arial" panose="020B0604020202020204" pitchFamily="34" charset="0"/>
              <a:buChar char="•"/>
            </a:pPr>
            <a:endParaRPr lang="en-US" dirty="0"/>
          </a:p>
          <a:p>
            <a:pPr marL="285750" indent="-285750">
              <a:buClr>
                <a:schemeClr val="tx2"/>
              </a:buClr>
              <a:buSzPct val="130000"/>
              <a:buFont typeface="Arial" panose="020B0604020202020204" pitchFamily="34" charset="0"/>
              <a:buChar char="•"/>
            </a:pPr>
            <a:endParaRPr lang="en-US" dirty="0"/>
          </a:p>
          <a:p>
            <a:pPr marL="285750" indent="-285750">
              <a:buClr>
                <a:schemeClr val="tx2"/>
              </a:buClr>
              <a:buSzPct val="130000"/>
              <a:buFont typeface="Arial" panose="020B0604020202020204" pitchFamily="34" charset="0"/>
              <a:buChar char="•"/>
            </a:pPr>
            <a:endParaRPr lang="en-US" dirty="0"/>
          </a:p>
        </p:txBody>
      </p:sp>
      <p:graphicFrame>
        <p:nvGraphicFramePr>
          <p:cNvPr id="3" name="Object 2" title="Map of Florida showing shellfish aquaculture regions."/>
          <p:cNvGraphicFramePr>
            <a:graphicFrameLocks noChangeAspect="1"/>
          </p:cNvGraphicFramePr>
          <p:nvPr>
            <p:extLst>
              <p:ext uri="{D42A27DB-BD31-4B8C-83A1-F6EECF244321}">
                <p14:modId xmlns:p14="http://schemas.microsoft.com/office/powerpoint/2010/main" val="1671970362"/>
              </p:ext>
            </p:extLst>
          </p:nvPr>
        </p:nvGraphicFramePr>
        <p:xfrm>
          <a:off x="5353050" y="1484411"/>
          <a:ext cx="3810000" cy="5000626"/>
        </p:xfrm>
        <a:graphic>
          <a:graphicData uri="http://schemas.openxmlformats.org/presentationml/2006/ole">
            <mc:AlternateContent xmlns:mc="http://schemas.openxmlformats.org/markup-compatibility/2006">
              <mc:Choice xmlns:v="urn:schemas-microsoft-com:vml" Requires="v">
                <p:oleObj spid="_x0000_s1044" name="CorelDRAW" r:id="rId4" imgW="6008040" imgH="7776360" progId="CorelDRAW.Graphic.13">
                  <p:embed/>
                </p:oleObj>
              </mc:Choice>
              <mc:Fallback>
                <p:oleObj name="CorelDRAW" r:id="rId4" imgW="6008040" imgH="7776360" progId="CorelDRAW.Graphic.13">
                  <p:embed/>
                  <p:pic>
                    <p:nvPicPr>
                      <p:cNvPr id="0" name=""/>
                      <p:cNvPicPr/>
                      <p:nvPr/>
                    </p:nvPicPr>
                    <p:blipFill>
                      <a:blip r:embed="rId5"/>
                      <a:stretch>
                        <a:fillRect/>
                      </a:stretch>
                    </p:blipFill>
                    <p:spPr>
                      <a:xfrm>
                        <a:off x="5353050" y="1484411"/>
                        <a:ext cx="3810000" cy="5000626"/>
                      </a:xfrm>
                      <a:prstGeom prst="rect">
                        <a:avLst/>
                      </a:prstGeom>
                    </p:spPr>
                  </p:pic>
                </p:oleObj>
              </mc:Fallback>
            </mc:AlternateContent>
          </a:graphicData>
        </a:graphic>
      </p:graphicFrame>
      <p:sp>
        <p:nvSpPr>
          <p:cNvPr id="6" name="Arrow: Right 5" title="arrow pointing to Cedar Key"/>
          <p:cNvSpPr/>
          <p:nvPr/>
        </p:nvSpPr>
        <p:spPr>
          <a:xfrm rot="20651525">
            <a:off x="4163274" y="3697214"/>
            <a:ext cx="2654285" cy="235383"/>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title="arrow pointing to apalachicola bay"/>
          <p:cNvSpPr/>
          <p:nvPr/>
        </p:nvSpPr>
        <p:spPr>
          <a:xfrm rot="20218708">
            <a:off x="4891846" y="3138302"/>
            <a:ext cx="777982" cy="235383"/>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title="arrow pointing to SW Florida"/>
          <p:cNvSpPr/>
          <p:nvPr/>
        </p:nvSpPr>
        <p:spPr>
          <a:xfrm rot="292956">
            <a:off x="4882120" y="4816388"/>
            <a:ext cx="2588892" cy="235383"/>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Florida Department of Agriculture and Consumer Services Banner">
            <a:extLst>
              <a:ext uri="{FF2B5EF4-FFF2-40B4-BE49-F238E27FC236}">
                <a16:creationId xmlns:a16="http://schemas.microsoft.com/office/drawing/2014/main" id="{E514D38E-2508-43B5-B331-956432FF84C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63087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 calcmode="lin" valueType="num">
                                      <p:cBhvr additive="base">
                                        <p:cTn id="7"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anim calcmode="lin" valueType="num">
                                      <p:cBhvr additive="base">
                                        <p:cTn id="13"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anim calcmode="lin" valueType="num">
                                      <p:cBhvr additive="base">
                                        <p:cTn id="19"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xEl>
                                              <p:pRg st="5" end="5"/>
                                            </p:txEl>
                                          </p:spTgt>
                                        </p:tgtEl>
                                        <p:attrNameLst>
                                          <p:attrName>style.visibility</p:attrName>
                                        </p:attrNameLst>
                                      </p:cBhvr>
                                      <p:to>
                                        <p:strVal val="visible"/>
                                      </p:to>
                                    </p:set>
                                    <p:anim calcmode="lin" valueType="num">
                                      <p:cBhvr additive="base">
                                        <p:cTn id="35" dur="500" fill="hold"/>
                                        <p:tgtEl>
                                          <p:spTgt spid="10">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0">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bldLvl="2"/>
      <p:bldP spid="6"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361" y="308248"/>
            <a:ext cx="8684323" cy="1143000"/>
          </a:xfrm>
        </p:spPr>
        <p:txBody>
          <a:bodyPr>
            <a:noAutofit/>
          </a:bodyPr>
          <a:lstStyle/>
          <a:p>
            <a:pPr algn="ctr"/>
            <a:r>
              <a:rPr lang="en-US" sz="3600" dirty="0">
                <a:latin typeface="+mn-lt"/>
              </a:rPr>
              <a:t>Ecosystem Benefits of Shellfish Aquaculture</a:t>
            </a:r>
          </a:p>
        </p:txBody>
      </p:sp>
      <p:sp>
        <p:nvSpPr>
          <p:cNvPr id="7" name="TextBox 6"/>
          <p:cNvSpPr txBox="1"/>
          <p:nvPr/>
        </p:nvSpPr>
        <p:spPr>
          <a:xfrm>
            <a:off x="2925" y="1759496"/>
            <a:ext cx="4191001" cy="4124206"/>
          </a:xfrm>
          <a:prstGeom prst="rect">
            <a:avLst/>
          </a:prstGeom>
          <a:noFill/>
        </p:spPr>
        <p:txBody>
          <a:bodyPr wrap="square" rtlCol="0">
            <a:spAutoFit/>
          </a:bodyPr>
          <a:lstStyle/>
          <a:p>
            <a:pPr marL="285750" indent="-285750">
              <a:buFont typeface="Arial" panose="020B0604020202020204" pitchFamily="34" charset="0"/>
              <a:buChar char="•"/>
            </a:pPr>
            <a:r>
              <a:rPr lang="en-US" dirty="0"/>
              <a:t>Shellfish are living water filters </a:t>
            </a:r>
          </a:p>
          <a:p>
            <a:pPr marL="742927" lvl="1" indent="-285750">
              <a:spcBef>
                <a:spcPts val="600"/>
              </a:spcBef>
              <a:buFont typeface="Arial" panose="020B0604020202020204" pitchFamily="34" charset="0"/>
              <a:buChar char="•"/>
            </a:pPr>
            <a:r>
              <a:rPr lang="en-US" sz="1600" dirty="0"/>
              <a:t>They feed by pumping water through their gills and remove particles that are edible.</a:t>
            </a:r>
          </a:p>
          <a:p>
            <a:pPr marL="742927" lvl="1" indent="-285750">
              <a:spcBef>
                <a:spcPts val="600"/>
              </a:spcBef>
              <a:buFont typeface="Arial" panose="020B0604020202020204" pitchFamily="34" charset="0"/>
              <a:buChar char="•"/>
            </a:pPr>
            <a:r>
              <a:rPr lang="en-US" sz="1600" dirty="0"/>
              <a:t>Through filtering, shellfish clean the water and also remove harmful nitrogen, phosphorus and carbon from the environment. </a:t>
            </a:r>
          </a:p>
          <a:p>
            <a:pPr marL="1200103" lvl="2" indent="-285750">
              <a:spcBef>
                <a:spcPts val="600"/>
              </a:spcBef>
              <a:buFont typeface="Arial" panose="020B0604020202020204" pitchFamily="34" charset="0"/>
              <a:buChar char="•"/>
            </a:pPr>
            <a:r>
              <a:rPr lang="en-US" sz="1600" dirty="0"/>
              <a:t>~550 million gallons of seawater are filtered each day in Florida by aquacultured clams alone!</a:t>
            </a:r>
          </a:p>
          <a:p>
            <a:pPr marL="1200103" lvl="2" indent="-285750">
              <a:spcBef>
                <a:spcPts val="600"/>
              </a:spcBef>
              <a:buFont typeface="Arial" panose="020B0604020202020204" pitchFamily="34" charset="0"/>
              <a:buChar char="•"/>
            </a:pPr>
            <a:r>
              <a:rPr lang="en-US" sz="1600" dirty="0"/>
              <a:t>In 2012, annual clam harvest removed 25,000 </a:t>
            </a:r>
            <a:r>
              <a:rPr lang="en-US" sz="1600" dirty="0" err="1"/>
              <a:t>lb</a:t>
            </a:r>
            <a:r>
              <a:rPr lang="en-US" sz="1600" dirty="0"/>
              <a:t> of nitrogen and 760,000 </a:t>
            </a:r>
            <a:r>
              <a:rPr lang="en-US" sz="1600" dirty="0" err="1"/>
              <a:t>lb</a:t>
            </a:r>
            <a:r>
              <a:rPr lang="en-US" sz="1600" dirty="0"/>
              <a:t> of carbon, a value of $99,680!</a:t>
            </a:r>
          </a:p>
        </p:txBody>
      </p:sp>
      <p:pic>
        <p:nvPicPr>
          <p:cNvPr id="8" name="Picture 7" title="Drawing of nirogen removal from estuary by shellfish.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1948689"/>
            <a:ext cx="4944765" cy="3745819"/>
          </a:xfrm>
          <a:prstGeom prst="rect">
            <a:avLst/>
          </a:prstGeom>
        </p:spPr>
      </p:pic>
      <p:sp>
        <p:nvSpPr>
          <p:cNvPr id="11" name="TextBox 10"/>
          <p:cNvSpPr txBox="1"/>
          <p:nvPr/>
        </p:nvSpPr>
        <p:spPr>
          <a:xfrm>
            <a:off x="7271739" y="5640244"/>
            <a:ext cx="3886200" cy="200055"/>
          </a:xfrm>
          <a:prstGeom prst="rect">
            <a:avLst/>
          </a:prstGeom>
          <a:noFill/>
        </p:spPr>
        <p:txBody>
          <a:bodyPr wrap="square" rtlCol="0">
            <a:spAutoFit/>
          </a:bodyPr>
          <a:lstStyle/>
          <a:p>
            <a:r>
              <a:rPr lang="en-US" sz="700" dirty="0"/>
              <a:t>Figure From: Barker et al. 2015; “Green Clams” </a:t>
            </a:r>
          </a:p>
        </p:txBody>
      </p:sp>
      <p:pic>
        <p:nvPicPr>
          <p:cNvPr id="9" name="Picture 8" descr="Florida Department of Agriculture and Consumer Services Banner">
            <a:extLst>
              <a:ext uri="{FF2B5EF4-FFF2-40B4-BE49-F238E27FC236}">
                <a16:creationId xmlns:a16="http://schemas.microsoft.com/office/drawing/2014/main" id="{C347FE36-D79F-4547-8654-D54C82209E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98492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 calcmode="lin" valueType="num">
                                      <p:cBhvr additive="base">
                                        <p:cTn id="23"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 calcmode="lin" valueType="num">
                                      <p:cBhvr additive="base">
                                        <p:cTn id="2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title="Shellfish Aquaculture Methods "/>
          <p:cNvGrpSpPr>
            <a:grpSpLocks/>
          </p:cNvGrpSpPr>
          <p:nvPr/>
        </p:nvGrpSpPr>
        <p:grpSpPr bwMode="auto">
          <a:xfrm>
            <a:off x="225424" y="681037"/>
            <a:ext cx="8915401" cy="1441450"/>
            <a:chOff x="142" y="429"/>
            <a:chExt cx="5616" cy="908"/>
          </a:xfrm>
        </p:grpSpPr>
        <p:sp>
          <p:nvSpPr>
            <p:cNvPr id="16" name="Text Box 4" title="Shellfish Aquaculture Methods "/>
            <p:cNvSpPr txBox="1">
              <a:spLocks noChangeArrowheads="1"/>
            </p:cNvSpPr>
            <p:nvPr/>
          </p:nvSpPr>
          <p:spPr bwMode="auto">
            <a:xfrm>
              <a:off x="142" y="429"/>
              <a:ext cx="5616" cy="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4400" dirty="0">
                  <a:solidFill>
                    <a:schemeClr val="tx2"/>
                  </a:solidFill>
                </a:rPr>
                <a:t>Shellfish Aquaculture Methods </a:t>
              </a:r>
            </a:p>
          </p:txBody>
        </p:sp>
        <p:sp>
          <p:nvSpPr>
            <p:cNvPr id="17" name="Text Box 8"/>
            <p:cNvSpPr txBox="1">
              <a:spLocks noChangeArrowheads="1"/>
            </p:cNvSpPr>
            <p:nvPr/>
          </p:nvSpPr>
          <p:spPr bwMode="auto">
            <a:xfrm>
              <a:off x="2674" y="1104"/>
              <a:ext cx="11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endParaRPr lang="en-US" altLang="en-US" dirty="0">
                <a:solidFill>
                  <a:schemeClr val="tx2"/>
                </a:solidFill>
              </a:endParaRPr>
            </a:p>
          </p:txBody>
        </p:sp>
      </p:grpSp>
      <p:grpSp>
        <p:nvGrpSpPr>
          <p:cNvPr id="23" name="Group 22" title="Adult versus seed clam size comparison"/>
          <p:cNvGrpSpPr/>
          <p:nvPr/>
        </p:nvGrpSpPr>
        <p:grpSpPr>
          <a:xfrm>
            <a:off x="1558924" y="1422400"/>
            <a:ext cx="6248400" cy="4953001"/>
            <a:chOff x="1828800" y="2005463"/>
            <a:chExt cx="5627498" cy="4448403"/>
          </a:xfrm>
        </p:grpSpPr>
        <p:pic>
          <p:nvPicPr>
            <p:cNvPr id="21" name="Picture 20" title="Adult versus seed clam size comparison"/>
            <p:cNvPicPr>
              <a:picLocks noChangeAspect="1"/>
            </p:cNvPicPr>
            <p:nvPr/>
          </p:nvPicPr>
          <p:blipFill rotWithShape="1">
            <a:blip r:embed="rId3">
              <a:extLst>
                <a:ext uri="{28A0092B-C50C-407E-A947-70E740481C1C}">
                  <a14:useLocalDpi xmlns:a14="http://schemas.microsoft.com/office/drawing/2010/main" val="0"/>
                </a:ext>
              </a:extLst>
            </a:blip>
            <a:srcRect l="4168" t="4446" r="8333" b="3333"/>
            <a:stretch/>
          </p:blipFill>
          <p:spPr>
            <a:xfrm>
              <a:off x="1828800" y="2005463"/>
              <a:ext cx="5627498" cy="4448403"/>
            </a:xfrm>
            <a:prstGeom prst="rect">
              <a:avLst/>
            </a:prstGeom>
          </p:spPr>
        </p:pic>
        <p:sp>
          <p:nvSpPr>
            <p:cNvPr id="22" name="TextBox 21"/>
            <p:cNvSpPr txBox="1"/>
            <p:nvPr/>
          </p:nvSpPr>
          <p:spPr>
            <a:xfrm>
              <a:off x="2356373" y="5992850"/>
              <a:ext cx="4572351" cy="304063"/>
            </a:xfrm>
            <a:prstGeom prst="rect">
              <a:avLst/>
            </a:prstGeom>
            <a:solidFill>
              <a:schemeClr val="bg1"/>
            </a:solidFill>
          </p:spPr>
          <p:txBody>
            <a:bodyPr wrap="square" rtlCol="0">
              <a:spAutoFit/>
            </a:bodyPr>
            <a:lstStyle/>
            <a:p>
              <a:r>
                <a:rPr lang="en-US" sz="1600" i="1" dirty="0"/>
                <a:t>How do we get clams from seed to adults in ~14 months?!</a:t>
              </a:r>
            </a:p>
          </p:txBody>
        </p:sp>
      </p:grpSp>
      <p:grpSp>
        <p:nvGrpSpPr>
          <p:cNvPr id="26" name="Group 25" title="Seed clams"/>
          <p:cNvGrpSpPr/>
          <p:nvPr/>
        </p:nvGrpSpPr>
        <p:grpSpPr>
          <a:xfrm>
            <a:off x="4764876" y="1615662"/>
            <a:ext cx="2498250" cy="1187218"/>
            <a:chOff x="4711699" y="2168354"/>
            <a:chExt cx="2249999" cy="1066267"/>
          </a:xfrm>
        </p:grpSpPr>
        <p:sp>
          <p:nvSpPr>
            <p:cNvPr id="24" name="Oval 23"/>
            <p:cNvSpPr/>
            <p:nvPr/>
          </p:nvSpPr>
          <p:spPr>
            <a:xfrm>
              <a:off x="4711699" y="2168354"/>
              <a:ext cx="1905000" cy="1066267"/>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5132898" y="2863334"/>
              <a:ext cx="1828800" cy="369332"/>
            </a:xfrm>
            <a:prstGeom prst="rect">
              <a:avLst/>
            </a:prstGeom>
            <a:noFill/>
          </p:spPr>
          <p:txBody>
            <a:bodyPr wrap="square" rtlCol="0">
              <a:spAutoFit/>
            </a:bodyPr>
            <a:lstStyle/>
            <a:p>
              <a:r>
                <a:rPr lang="en-US" dirty="0"/>
                <a:t>TINY seed</a:t>
              </a:r>
            </a:p>
          </p:txBody>
        </p:sp>
      </p:grpSp>
      <p:grpSp>
        <p:nvGrpSpPr>
          <p:cNvPr id="29" name="Group 28" title="Harvest size adult clams"/>
          <p:cNvGrpSpPr/>
          <p:nvPr/>
        </p:nvGrpSpPr>
        <p:grpSpPr>
          <a:xfrm>
            <a:off x="1676400" y="3463273"/>
            <a:ext cx="2805598" cy="842147"/>
            <a:chOff x="1981200" y="4049794"/>
            <a:chExt cx="2526806" cy="756351"/>
          </a:xfrm>
        </p:grpSpPr>
        <p:sp>
          <p:nvSpPr>
            <p:cNvPr id="27" name="TextBox 26"/>
            <p:cNvSpPr txBox="1"/>
            <p:nvPr/>
          </p:nvSpPr>
          <p:spPr>
            <a:xfrm>
              <a:off x="1981200" y="4049794"/>
              <a:ext cx="1447800" cy="646331"/>
            </a:xfrm>
            <a:prstGeom prst="rect">
              <a:avLst/>
            </a:prstGeom>
            <a:noFill/>
          </p:spPr>
          <p:txBody>
            <a:bodyPr wrap="square" rtlCol="0">
              <a:spAutoFit/>
            </a:bodyPr>
            <a:lstStyle/>
            <a:p>
              <a:r>
                <a:rPr lang="en-US" b="1" dirty="0">
                  <a:solidFill>
                    <a:schemeClr val="bg1"/>
                  </a:solidFill>
                </a:rPr>
                <a:t>Harvest size adults</a:t>
              </a:r>
            </a:p>
          </p:txBody>
        </p:sp>
        <p:sp>
          <p:nvSpPr>
            <p:cNvPr id="28" name="Arrow: Right 27"/>
            <p:cNvSpPr/>
            <p:nvPr/>
          </p:nvSpPr>
          <p:spPr>
            <a:xfrm rot="701018">
              <a:off x="3279282" y="4482979"/>
              <a:ext cx="1228724" cy="32316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hidden="1"/>
          <p:cNvSpPr>
            <a:spLocks noGrp="1"/>
          </p:cNvSpPr>
          <p:nvPr>
            <p:ph type="title"/>
          </p:nvPr>
        </p:nvSpPr>
        <p:spPr/>
        <p:txBody>
          <a:bodyPr>
            <a:normAutofit fontScale="90000"/>
          </a:bodyPr>
          <a:lstStyle/>
          <a:p>
            <a:r>
              <a:rPr lang="en-US" altLang="en-US" sz="5400" dirty="0"/>
              <a:t>Shellfish Aquaculture Methods </a:t>
            </a:r>
            <a:br>
              <a:rPr lang="en-US" altLang="en-US" sz="5400" dirty="0"/>
            </a:br>
            <a:endParaRPr lang="en-US" dirty="0"/>
          </a:p>
        </p:txBody>
      </p:sp>
      <p:pic>
        <p:nvPicPr>
          <p:cNvPr id="18" name="Picture 17" descr="Florida Department of Agriculture and Consumer Services Banner">
            <a:extLst>
              <a:ext uri="{FF2B5EF4-FFF2-40B4-BE49-F238E27FC236}">
                <a16:creationId xmlns:a16="http://schemas.microsoft.com/office/drawing/2014/main" id="{C853CCF8-127E-41B6-B46B-76E45F0D25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59180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5"/>
          <p:cNvSpPr txBox="1">
            <a:spLocks noChangeArrowheads="1"/>
          </p:cNvSpPr>
          <p:nvPr/>
        </p:nvSpPr>
        <p:spPr bwMode="auto">
          <a:xfrm>
            <a:off x="381000" y="1450975"/>
            <a:ext cx="845820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800" dirty="0"/>
              <a:t>Three main phases of production</a:t>
            </a:r>
          </a:p>
          <a:p>
            <a:pPr algn="ctr"/>
            <a:endParaRPr lang="en-US" altLang="en-US" sz="2400" dirty="0"/>
          </a:p>
          <a:p>
            <a:pPr algn="ctr"/>
            <a:r>
              <a:rPr lang="en-US" altLang="en-US" sz="2400" i="1" dirty="0"/>
              <a:t>For this presentation, let’s focus on hard clam production</a:t>
            </a:r>
          </a:p>
          <a:p>
            <a:pPr algn="ctr"/>
            <a:endParaRPr lang="en-US" altLang="en-US" sz="3200" dirty="0"/>
          </a:p>
          <a:p>
            <a:pPr algn="ctr"/>
            <a:endParaRPr lang="en-US" altLang="en-US" sz="3200" dirty="0"/>
          </a:p>
        </p:txBody>
      </p:sp>
      <p:grpSp>
        <p:nvGrpSpPr>
          <p:cNvPr id="15" name="Group 9" title="Shellfish Aquaculture Methods "/>
          <p:cNvGrpSpPr>
            <a:grpSpLocks/>
          </p:cNvGrpSpPr>
          <p:nvPr/>
        </p:nvGrpSpPr>
        <p:grpSpPr bwMode="auto">
          <a:xfrm>
            <a:off x="225424" y="681037"/>
            <a:ext cx="8915401" cy="1441450"/>
            <a:chOff x="142" y="429"/>
            <a:chExt cx="5616" cy="908"/>
          </a:xfrm>
        </p:grpSpPr>
        <p:sp>
          <p:nvSpPr>
            <p:cNvPr id="16" name="Text Box 4" title="Shellfish Aquaculture Methods "/>
            <p:cNvSpPr txBox="1">
              <a:spLocks noChangeArrowheads="1"/>
            </p:cNvSpPr>
            <p:nvPr/>
          </p:nvSpPr>
          <p:spPr bwMode="auto">
            <a:xfrm>
              <a:off x="142" y="429"/>
              <a:ext cx="5616" cy="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4400" dirty="0">
                  <a:solidFill>
                    <a:schemeClr val="tx2"/>
                  </a:solidFill>
                </a:rPr>
                <a:t>Shellfish Aquaculture Methods </a:t>
              </a:r>
            </a:p>
          </p:txBody>
        </p:sp>
        <p:sp>
          <p:nvSpPr>
            <p:cNvPr id="17" name="Text Box 8"/>
            <p:cNvSpPr txBox="1">
              <a:spLocks noChangeArrowheads="1"/>
            </p:cNvSpPr>
            <p:nvPr/>
          </p:nvSpPr>
          <p:spPr bwMode="auto">
            <a:xfrm>
              <a:off x="2674" y="1104"/>
              <a:ext cx="11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endParaRPr lang="en-US" altLang="en-US" dirty="0">
                <a:solidFill>
                  <a:schemeClr val="tx2"/>
                </a:solidFill>
              </a:endParaRPr>
            </a:p>
          </p:txBody>
        </p:sp>
      </p:grpSp>
      <p:graphicFrame>
        <p:nvGraphicFramePr>
          <p:cNvPr id="7" name="Diagram 6" title="Diagram of 3 main production phases for clams. "/>
          <p:cNvGraphicFramePr/>
          <p:nvPr>
            <p:extLst>
              <p:ext uri="{D42A27DB-BD31-4B8C-83A1-F6EECF244321}">
                <p14:modId xmlns:p14="http://schemas.microsoft.com/office/powerpoint/2010/main" val="2300032373"/>
              </p:ext>
            </p:extLst>
          </p:nvPr>
        </p:nvGraphicFramePr>
        <p:xfrm>
          <a:off x="216798" y="1841001"/>
          <a:ext cx="8622402" cy="45250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2385700" y="5606663"/>
            <a:ext cx="4594848" cy="369332"/>
          </a:xfrm>
          <a:prstGeom prst="rect">
            <a:avLst/>
          </a:prstGeom>
          <a:noFill/>
        </p:spPr>
        <p:txBody>
          <a:bodyPr wrap="none" rtlCol="0">
            <a:spAutoFit/>
          </a:bodyPr>
          <a:lstStyle/>
          <a:p>
            <a:r>
              <a:rPr lang="en-US" dirty="0">
                <a:solidFill>
                  <a:schemeClr val="tx2"/>
                </a:solidFill>
              </a:rPr>
              <a:t>We will talk about a FLUPSY in a few slides…</a:t>
            </a:r>
          </a:p>
        </p:txBody>
      </p:sp>
      <p:sp>
        <p:nvSpPr>
          <p:cNvPr id="2" name="Title 1" hidden="1"/>
          <p:cNvSpPr>
            <a:spLocks noGrp="1"/>
          </p:cNvSpPr>
          <p:nvPr>
            <p:ph type="title"/>
          </p:nvPr>
        </p:nvSpPr>
        <p:spPr/>
        <p:txBody>
          <a:bodyPr>
            <a:normAutofit fontScale="90000"/>
          </a:bodyPr>
          <a:lstStyle/>
          <a:p>
            <a:r>
              <a:rPr lang="en-US" altLang="en-US" sz="5400" dirty="0"/>
              <a:t>Shellfish Aquaculture Methods </a:t>
            </a:r>
            <a:br>
              <a:rPr lang="en-US" altLang="en-US" sz="5400" dirty="0"/>
            </a:br>
            <a:endParaRPr lang="en-US" dirty="0"/>
          </a:p>
        </p:txBody>
      </p:sp>
      <p:pic>
        <p:nvPicPr>
          <p:cNvPr id="10" name="Picture 9" descr="Florida Department of Agriculture and Consumer Services Banner">
            <a:extLst>
              <a:ext uri="{FF2B5EF4-FFF2-40B4-BE49-F238E27FC236}">
                <a16:creationId xmlns:a16="http://schemas.microsoft.com/office/drawing/2014/main" id="{C0591DF8-E549-4962-89A9-E524D8CD5BD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537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 calcmode="lin" valueType="num">
                                      <p:cBhvr additive="base">
                                        <p:cTn id="7"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Graphic spid="7" grpId="0">
        <p:bldAsOne/>
      </p:bldGraphic>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title="Hard Clam: Nursery Phase"/>
          <p:cNvGrpSpPr>
            <a:grpSpLocks/>
          </p:cNvGrpSpPr>
          <p:nvPr/>
        </p:nvGrpSpPr>
        <p:grpSpPr bwMode="auto">
          <a:xfrm>
            <a:off x="225424" y="681037"/>
            <a:ext cx="8915401" cy="995363"/>
            <a:chOff x="142" y="429"/>
            <a:chExt cx="5616" cy="908"/>
          </a:xfrm>
        </p:grpSpPr>
        <p:sp>
          <p:nvSpPr>
            <p:cNvPr id="16" name="Text Box 4" title="Hard Clam: Nursery Phase"/>
            <p:cNvSpPr txBox="1">
              <a:spLocks noChangeArrowheads="1"/>
            </p:cNvSpPr>
            <p:nvPr/>
          </p:nvSpPr>
          <p:spPr bwMode="auto">
            <a:xfrm>
              <a:off x="142" y="429"/>
              <a:ext cx="5616" cy="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4400" dirty="0">
                  <a:solidFill>
                    <a:schemeClr val="tx2"/>
                  </a:solidFill>
                </a:rPr>
                <a:t>Hard Clam: Hatchery Phase</a:t>
              </a:r>
            </a:p>
          </p:txBody>
        </p:sp>
        <p:sp>
          <p:nvSpPr>
            <p:cNvPr id="17" name="Text Box 8"/>
            <p:cNvSpPr txBox="1">
              <a:spLocks noChangeArrowheads="1"/>
            </p:cNvSpPr>
            <p:nvPr/>
          </p:nvSpPr>
          <p:spPr bwMode="auto">
            <a:xfrm>
              <a:off x="2674" y="1104"/>
              <a:ext cx="11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endParaRPr lang="en-US" altLang="en-US" dirty="0">
                <a:solidFill>
                  <a:schemeClr val="tx2"/>
                </a:solidFill>
              </a:endParaRPr>
            </a:p>
          </p:txBody>
        </p:sp>
      </p:grpSp>
      <p:pic>
        <p:nvPicPr>
          <p:cNvPr id="11" name="Picture 4" descr="Asst 031507 035"/>
          <p:cNvPicPr>
            <a:picLocks noChangeAspect="1" noChangeArrowheads="1"/>
          </p:cNvPicPr>
          <p:nvPr/>
        </p:nvPicPr>
        <p:blipFill rotWithShape="1">
          <a:blip r:embed="rId3">
            <a:extLst>
              <a:ext uri="{28A0092B-C50C-407E-A947-70E740481C1C}">
                <a14:useLocalDpi xmlns:a14="http://schemas.microsoft.com/office/drawing/2010/main" val="0"/>
              </a:ext>
            </a:extLst>
          </a:blip>
          <a:srcRect t="14097" b="13244"/>
          <a:stretch/>
        </p:blipFill>
        <p:spPr bwMode="auto">
          <a:xfrm>
            <a:off x="-3175" y="1513031"/>
            <a:ext cx="9144000" cy="350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6"/>
          <p:cNvSpPr txBox="1">
            <a:spLocks noChangeArrowheads="1"/>
          </p:cNvSpPr>
          <p:nvPr/>
        </p:nvSpPr>
        <p:spPr bwMode="auto">
          <a:xfrm>
            <a:off x="1216025" y="5085051"/>
            <a:ext cx="6705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dirty="0"/>
              <a:t>At the beginning of the spawn, male and female broodstock clams are organized together in the same tray. </a:t>
            </a:r>
          </a:p>
        </p:txBody>
      </p:sp>
      <p:sp>
        <p:nvSpPr>
          <p:cNvPr id="2" name="TextBox 1"/>
          <p:cNvSpPr txBox="1"/>
          <p:nvPr/>
        </p:nvSpPr>
        <p:spPr>
          <a:xfrm>
            <a:off x="6477000" y="3657600"/>
            <a:ext cx="2514600" cy="1200329"/>
          </a:xfrm>
          <a:prstGeom prst="rect">
            <a:avLst/>
          </a:prstGeom>
          <a:solidFill>
            <a:schemeClr val="bg1"/>
          </a:solidFill>
        </p:spPr>
        <p:txBody>
          <a:bodyPr wrap="square" rtlCol="0">
            <a:spAutoFit/>
          </a:bodyPr>
          <a:lstStyle/>
          <a:p>
            <a:pPr algn="ctr"/>
            <a:r>
              <a:rPr lang="en-US" dirty="0"/>
              <a:t>“Broodstock” are simply sexually mature, adult clams that are used for spawning. </a:t>
            </a:r>
          </a:p>
        </p:txBody>
      </p:sp>
      <p:sp>
        <p:nvSpPr>
          <p:cNvPr id="3" name="Title 2" hidden="1"/>
          <p:cNvSpPr>
            <a:spLocks noGrp="1"/>
          </p:cNvSpPr>
          <p:nvPr>
            <p:ph type="title"/>
          </p:nvPr>
        </p:nvSpPr>
        <p:spPr/>
        <p:txBody>
          <a:bodyPr>
            <a:normAutofit fontScale="90000"/>
          </a:bodyPr>
          <a:lstStyle/>
          <a:p>
            <a:r>
              <a:rPr lang="en-US" altLang="en-US" sz="5400" dirty="0"/>
              <a:t>Hard Clam: Nursery Phase</a:t>
            </a:r>
            <a:br>
              <a:rPr lang="en-US" altLang="en-US" sz="5400" dirty="0"/>
            </a:br>
            <a:endParaRPr lang="en-US" dirty="0"/>
          </a:p>
        </p:txBody>
      </p:sp>
      <p:pic>
        <p:nvPicPr>
          <p:cNvPr id="10" name="Picture 9" descr="Florida Department of Agriculture and Consumer Services Banner">
            <a:extLst>
              <a:ext uri="{FF2B5EF4-FFF2-40B4-BE49-F238E27FC236}">
                <a16:creationId xmlns:a16="http://schemas.microsoft.com/office/drawing/2014/main" id="{1F211CCA-A673-4DC6-AB65-C37CBF1F4D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738411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title="Hard Clam: Nursery Phase"/>
          <p:cNvGrpSpPr>
            <a:grpSpLocks/>
          </p:cNvGrpSpPr>
          <p:nvPr/>
        </p:nvGrpSpPr>
        <p:grpSpPr bwMode="auto">
          <a:xfrm>
            <a:off x="225424" y="681037"/>
            <a:ext cx="8915401" cy="1441450"/>
            <a:chOff x="142" y="429"/>
            <a:chExt cx="5616" cy="908"/>
          </a:xfrm>
        </p:grpSpPr>
        <p:sp>
          <p:nvSpPr>
            <p:cNvPr id="16" name="Text Box 4"/>
            <p:cNvSpPr txBox="1">
              <a:spLocks noChangeArrowheads="1"/>
            </p:cNvSpPr>
            <p:nvPr/>
          </p:nvSpPr>
          <p:spPr bwMode="auto">
            <a:xfrm>
              <a:off x="142" y="429"/>
              <a:ext cx="5616" cy="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4400" dirty="0">
                  <a:solidFill>
                    <a:schemeClr val="tx2"/>
                  </a:solidFill>
                </a:rPr>
                <a:t>Hard Clam: Hatchery Phase</a:t>
              </a:r>
            </a:p>
          </p:txBody>
        </p:sp>
        <p:sp>
          <p:nvSpPr>
            <p:cNvPr id="17" name="Text Box 8"/>
            <p:cNvSpPr txBox="1">
              <a:spLocks noChangeArrowheads="1"/>
            </p:cNvSpPr>
            <p:nvPr/>
          </p:nvSpPr>
          <p:spPr bwMode="auto">
            <a:xfrm>
              <a:off x="2674" y="1104"/>
              <a:ext cx="11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endParaRPr lang="en-US" altLang="en-US" dirty="0">
                <a:solidFill>
                  <a:schemeClr val="tx2"/>
                </a:solidFill>
              </a:endParaRPr>
            </a:p>
          </p:txBody>
        </p:sp>
      </p:grpSp>
      <p:pic>
        <p:nvPicPr>
          <p:cNvPr id="10" name="Picture 4" descr="Asst 031507 0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2964" y="1450975"/>
            <a:ext cx="5700320" cy="392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219200" y="5334000"/>
            <a:ext cx="7010400" cy="923330"/>
          </a:xfrm>
          <a:prstGeom prst="rect">
            <a:avLst/>
          </a:prstGeom>
        </p:spPr>
        <p:txBody>
          <a:bodyPr wrap="square">
            <a:spAutoFit/>
          </a:bodyPr>
          <a:lstStyle/>
          <a:p>
            <a:pPr algn="ctr"/>
            <a:r>
              <a:rPr lang="en-US" altLang="en-US" dirty="0"/>
              <a:t>The water temperature is elevated above 79º F to induce the release of gametes (sperm of the males is released first which then triggers the release of eggs by the females). </a:t>
            </a:r>
          </a:p>
        </p:txBody>
      </p:sp>
      <p:sp>
        <p:nvSpPr>
          <p:cNvPr id="8" name="Title 7" hidden="1"/>
          <p:cNvSpPr>
            <a:spLocks noGrp="1"/>
          </p:cNvSpPr>
          <p:nvPr>
            <p:ph type="title"/>
          </p:nvPr>
        </p:nvSpPr>
        <p:spPr/>
        <p:txBody>
          <a:bodyPr>
            <a:normAutofit fontScale="90000"/>
          </a:bodyPr>
          <a:lstStyle/>
          <a:p>
            <a:r>
              <a:rPr lang="en-US" altLang="en-US" sz="5400" dirty="0"/>
              <a:t>Hard Clam: Nursery Phase</a:t>
            </a:r>
            <a:br>
              <a:rPr lang="en-US" altLang="en-US" sz="5400" dirty="0"/>
            </a:br>
            <a:endParaRPr lang="en-US" dirty="0"/>
          </a:p>
        </p:txBody>
      </p:sp>
      <p:pic>
        <p:nvPicPr>
          <p:cNvPr id="9" name="Picture 8" descr="Florida Department of Agriculture and Consumer Services Banner">
            <a:extLst>
              <a:ext uri="{FF2B5EF4-FFF2-40B4-BE49-F238E27FC236}">
                <a16:creationId xmlns:a16="http://schemas.microsoft.com/office/drawing/2014/main" id="{36749C71-A698-49CF-8350-8E2D39A580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6865044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title="Hard Clam: Nursery Phase"/>
          <p:cNvGrpSpPr>
            <a:grpSpLocks/>
          </p:cNvGrpSpPr>
          <p:nvPr/>
        </p:nvGrpSpPr>
        <p:grpSpPr bwMode="auto">
          <a:xfrm>
            <a:off x="225424" y="681037"/>
            <a:ext cx="8915401" cy="1441450"/>
            <a:chOff x="142" y="429"/>
            <a:chExt cx="5616" cy="908"/>
          </a:xfrm>
        </p:grpSpPr>
        <p:sp>
          <p:nvSpPr>
            <p:cNvPr id="16" name="Text Box 4"/>
            <p:cNvSpPr txBox="1">
              <a:spLocks noChangeArrowheads="1"/>
            </p:cNvSpPr>
            <p:nvPr/>
          </p:nvSpPr>
          <p:spPr bwMode="auto">
            <a:xfrm>
              <a:off x="142" y="429"/>
              <a:ext cx="5616" cy="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4400" dirty="0">
                  <a:solidFill>
                    <a:schemeClr val="tx2"/>
                  </a:solidFill>
                </a:rPr>
                <a:t>Hard Clam: Hatchery Phase</a:t>
              </a:r>
            </a:p>
          </p:txBody>
        </p:sp>
        <p:sp>
          <p:nvSpPr>
            <p:cNvPr id="17" name="Text Box 8"/>
            <p:cNvSpPr txBox="1">
              <a:spLocks noChangeArrowheads="1"/>
            </p:cNvSpPr>
            <p:nvPr/>
          </p:nvSpPr>
          <p:spPr bwMode="auto">
            <a:xfrm>
              <a:off x="2674" y="1104"/>
              <a:ext cx="11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endParaRPr lang="en-US" altLang="en-US" dirty="0">
                <a:solidFill>
                  <a:schemeClr val="tx2"/>
                </a:solidFill>
              </a:endParaRPr>
            </a:p>
          </p:txBody>
        </p:sp>
      </p:grpSp>
      <p:sp>
        <p:nvSpPr>
          <p:cNvPr id="3" name="Rectangle 2"/>
          <p:cNvSpPr/>
          <p:nvPr/>
        </p:nvSpPr>
        <p:spPr>
          <a:xfrm>
            <a:off x="1219200" y="5232843"/>
            <a:ext cx="6781800" cy="923330"/>
          </a:xfrm>
          <a:prstGeom prst="rect">
            <a:avLst/>
          </a:prstGeom>
        </p:spPr>
        <p:txBody>
          <a:bodyPr wrap="square">
            <a:spAutoFit/>
          </a:bodyPr>
          <a:lstStyle/>
          <a:p>
            <a:pPr algn="ctr"/>
            <a:r>
              <a:rPr lang="en-US" altLang="en-US" dirty="0"/>
              <a:t>As soon as the clams begin releasing their gametes they are removed from the tray and isolated in their own containers.     Then it can be determined whether they are males or females. </a:t>
            </a:r>
          </a:p>
        </p:txBody>
      </p:sp>
      <p:pic>
        <p:nvPicPr>
          <p:cNvPr id="9" name="Picture 4" descr="Asst 031507 034"/>
          <p:cNvPicPr>
            <a:picLocks noChangeAspect="1" noChangeArrowheads="1"/>
          </p:cNvPicPr>
          <p:nvPr/>
        </p:nvPicPr>
        <p:blipFill rotWithShape="1">
          <a:blip r:embed="rId3">
            <a:extLst>
              <a:ext uri="{28A0092B-C50C-407E-A947-70E740481C1C}">
                <a14:useLocalDpi xmlns:a14="http://schemas.microsoft.com/office/drawing/2010/main" val="0"/>
              </a:ext>
            </a:extLst>
          </a:blip>
          <a:srcRect l="3301" t="3375" r="3193" b="4263"/>
          <a:stretch/>
        </p:blipFill>
        <p:spPr bwMode="auto">
          <a:xfrm>
            <a:off x="2438400" y="1510646"/>
            <a:ext cx="4112323" cy="37125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3400" y="2603245"/>
            <a:ext cx="1600200" cy="1477328"/>
          </a:xfrm>
          <a:prstGeom prst="rect">
            <a:avLst/>
          </a:prstGeom>
          <a:noFill/>
        </p:spPr>
        <p:txBody>
          <a:bodyPr wrap="square" rtlCol="0">
            <a:spAutoFit/>
          </a:bodyPr>
          <a:lstStyle/>
          <a:p>
            <a:pPr algn="ctr"/>
            <a:r>
              <a:rPr lang="en-US" i="1" dirty="0">
                <a:solidFill>
                  <a:schemeClr val="tx2"/>
                </a:solidFill>
              </a:rPr>
              <a:t>“Gametes” are either sperm for males or eggs for females.</a:t>
            </a:r>
          </a:p>
        </p:txBody>
      </p:sp>
      <p:sp>
        <p:nvSpPr>
          <p:cNvPr id="6" name="Title 5" hidden="1"/>
          <p:cNvSpPr>
            <a:spLocks noGrp="1"/>
          </p:cNvSpPr>
          <p:nvPr>
            <p:ph type="title"/>
          </p:nvPr>
        </p:nvSpPr>
        <p:spPr/>
        <p:txBody>
          <a:bodyPr>
            <a:normAutofit fontScale="90000"/>
          </a:bodyPr>
          <a:lstStyle/>
          <a:p>
            <a:r>
              <a:rPr lang="en-US" altLang="en-US" sz="5400" dirty="0"/>
              <a:t>Hard Clam: hatchery Phase</a:t>
            </a:r>
            <a:br>
              <a:rPr lang="en-US" altLang="en-US" sz="5400" dirty="0"/>
            </a:br>
            <a:endParaRPr lang="en-US" dirty="0"/>
          </a:p>
        </p:txBody>
      </p:sp>
      <p:pic>
        <p:nvPicPr>
          <p:cNvPr id="10" name="Picture 9" descr="Florida Department of Agriculture and Consumer Services Banner">
            <a:extLst>
              <a:ext uri="{FF2B5EF4-FFF2-40B4-BE49-F238E27FC236}">
                <a16:creationId xmlns:a16="http://schemas.microsoft.com/office/drawing/2014/main" id="{7EF018E8-48C6-4412-A10F-5CFA72DB05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886904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4"/>
          <p:cNvSpPr txBox="1">
            <a:spLocks noChangeArrowheads="1"/>
          </p:cNvSpPr>
          <p:nvPr/>
        </p:nvSpPr>
        <p:spPr bwMode="auto">
          <a:xfrm>
            <a:off x="280358" y="726110"/>
            <a:ext cx="86106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3200" i="1" dirty="0">
                <a:solidFill>
                  <a:schemeClr val="tx2"/>
                </a:solidFill>
              </a:rPr>
              <a:t>How can we tell the difference between the gametes of the male and the female?</a:t>
            </a:r>
          </a:p>
        </p:txBody>
      </p:sp>
      <p:grpSp>
        <p:nvGrpSpPr>
          <p:cNvPr id="22" name="Group 13" title="Female gametes are off-white, kind of yellowish in color and they have a grainy appearance."/>
          <p:cNvGrpSpPr>
            <a:grpSpLocks/>
          </p:cNvGrpSpPr>
          <p:nvPr/>
        </p:nvGrpSpPr>
        <p:grpSpPr bwMode="auto">
          <a:xfrm>
            <a:off x="599475" y="1850231"/>
            <a:ext cx="8305800" cy="1328738"/>
            <a:chOff x="192" y="1755"/>
            <a:chExt cx="5232" cy="837"/>
          </a:xfrm>
        </p:grpSpPr>
        <p:pic>
          <p:nvPicPr>
            <p:cNvPr id="23" name="Picture 5" descr="MCHM00371_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 y="1755"/>
              <a:ext cx="1056" cy="837"/>
            </a:xfrm>
            <a:prstGeom prst="rect">
              <a:avLst/>
            </a:prstGeom>
            <a:noFill/>
            <a:extLst>
              <a:ext uri="{909E8E84-426E-40DD-AFC4-6F175D3DCCD1}">
                <a14:hiddenFill xmlns:a14="http://schemas.microsoft.com/office/drawing/2010/main">
                  <a:solidFill>
                    <a:srgbClr val="FFFFFF"/>
                  </a:solidFill>
                </a14:hiddenFill>
              </a:ext>
            </a:extLst>
          </p:spPr>
        </p:pic>
        <p:sp>
          <p:nvSpPr>
            <p:cNvPr id="24" name="Text Box 7" title="Female gametes are off-white, kind of yellowish in color and they have a grainy appearance."/>
            <p:cNvSpPr txBox="1">
              <a:spLocks noChangeArrowheads="1"/>
            </p:cNvSpPr>
            <p:nvPr/>
          </p:nvSpPr>
          <p:spPr bwMode="auto">
            <a:xfrm>
              <a:off x="1478" y="1800"/>
              <a:ext cx="3946" cy="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dirty="0"/>
                <a:t>Female gametes are off-white, kind of yellowish in color and they have a grainy appearance.</a:t>
              </a:r>
            </a:p>
          </p:txBody>
        </p:sp>
      </p:grpSp>
      <p:grpSp>
        <p:nvGrpSpPr>
          <p:cNvPr id="25" name="Group 14" title="Male gametes are white in color and they have a smooth, milky appearance."/>
          <p:cNvGrpSpPr>
            <a:grpSpLocks/>
          </p:cNvGrpSpPr>
          <p:nvPr/>
        </p:nvGrpSpPr>
        <p:grpSpPr bwMode="auto">
          <a:xfrm>
            <a:off x="599475" y="3636169"/>
            <a:ext cx="8321675" cy="1328737"/>
            <a:chOff x="192" y="3051"/>
            <a:chExt cx="5242" cy="837"/>
          </a:xfrm>
        </p:grpSpPr>
        <p:pic>
          <p:nvPicPr>
            <p:cNvPr id="26" name="Picture 6" descr="MCHM00370_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 y="3051"/>
              <a:ext cx="1056" cy="837"/>
            </a:xfrm>
            <a:prstGeom prst="rect">
              <a:avLst/>
            </a:prstGeom>
            <a:noFill/>
            <a:extLst>
              <a:ext uri="{909E8E84-426E-40DD-AFC4-6F175D3DCCD1}">
                <a14:hiddenFill xmlns:a14="http://schemas.microsoft.com/office/drawing/2010/main">
                  <a:solidFill>
                    <a:srgbClr val="FFFFFF"/>
                  </a:solidFill>
                </a14:hiddenFill>
              </a:ext>
            </a:extLst>
          </p:spPr>
        </p:pic>
        <p:sp>
          <p:nvSpPr>
            <p:cNvPr id="27" name="Text Box 9"/>
            <p:cNvSpPr txBox="1">
              <a:spLocks noChangeArrowheads="1"/>
            </p:cNvSpPr>
            <p:nvPr/>
          </p:nvSpPr>
          <p:spPr bwMode="auto">
            <a:xfrm>
              <a:off x="1488" y="3210"/>
              <a:ext cx="3946"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dirty="0"/>
                <a:t>Male gametes are white in color and they have a smooth, milky appearance.</a:t>
              </a:r>
            </a:p>
          </p:txBody>
        </p:sp>
      </p:grpSp>
      <p:sp>
        <p:nvSpPr>
          <p:cNvPr id="28" name="Text Box 15"/>
          <p:cNvSpPr txBox="1">
            <a:spLocks noChangeArrowheads="1"/>
          </p:cNvSpPr>
          <p:nvPr/>
        </p:nvSpPr>
        <p:spPr bwMode="auto">
          <a:xfrm>
            <a:off x="1577270" y="5485605"/>
            <a:ext cx="60167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400" dirty="0">
                <a:solidFill>
                  <a:schemeClr val="tx2"/>
                </a:solidFill>
              </a:rPr>
              <a:t>Now let’s see if YOU can tell the difference!! </a:t>
            </a:r>
          </a:p>
        </p:txBody>
      </p:sp>
      <p:sp>
        <p:nvSpPr>
          <p:cNvPr id="2" name="Title 1" hidden="1"/>
          <p:cNvSpPr>
            <a:spLocks noGrp="1"/>
          </p:cNvSpPr>
          <p:nvPr>
            <p:ph type="title"/>
          </p:nvPr>
        </p:nvSpPr>
        <p:spPr/>
        <p:txBody>
          <a:bodyPr>
            <a:normAutofit fontScale="90000"/>
          </a:bodyPr>
          <a:lstStyle/>
          <a:p>
            <a:r>
              <a:rPr lang="en-US" altLang="en-US" sz="5400" i="1" dirty="0"/>
              <a:t>How can we tell the difference between the gametes of the male and the female?</a:t>
            </a:r>
            <a:br>
              <a:rPr lang="en-US" altLang="en-US" sz="5400" i="1" dirty="0"/>
            </a:br>
            <a:endParaRPr lang="en-US" dirty="0"/>
          </a:p>
        </p:txBody>
      </p:sp>
      <p:pic>
        <p:nvPicPr>
          <p:cNvPr id="12" name="Picture 11" descr="Florida Department of Agriculture and Consumer Services Banner">
            <a:extLst>
              <a:ext uri="{FF2B5EF4-FFF2-40B4-BE49-F238E27FC236}">
                <a16:creationId xmlns:a16="http://schemas.microsoft.com/office/drawing/2014/main" id="{3D06CD52-956B-47E7-87EB-AABE6A34AF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373974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2000" fill="hold"/>
                                        <p:tgtEl>
                                          <p:spTgt spid="28"/>
                                        </p:tgtEl>
                                        <p:attrNameLst>
                                          <p:attrName>ppt_w</p:attrName>
                                        </p:attrNameLst>
                                      </p:cBhvr>
                                      <p:tavLst>
                                        <p:tav tm="0">
                                          <p:val>
                                            <p:fltVal val="0"/>
                                          </p:val>
                                        </p:tav>
                                        <p:tav tm="100000">
                                          <p:val>
                                            <p:strVal val="#ppt_w"/>
                                          </p:val>
                                        </p:tav>
                                      </p:tavLst>
                                    </p:anim>
                                    <p:anim calcmode="lin" valueType="num">
                                      <p:cBhvr>
                                        <p:cTn id="20" dur="2000" fill="hold"/>
                                        <p:tgtEl>
                                          <p:spTgt spid="28"/>
                                        </p:tgtEl>
                                        <p:attrNameLst>
                                          <p:attrName>ppt_h</p:attrName>
                                        </p:attrNameLst>
                                      </p:cBhvr>
                                      <p:tavLst>
                                        <p:tav tm="0">
                                          <p:val>
                                            <p:fltVal val="0"/>
                                          </p:val>
                                        </p:tav>
                                        <p:tav tm="100000">
                                          <p:val>
                                            <p:strVal val="#ppt_h"/>
                                          </p:val>
                                        </p:tav>
                                      </p:tavLst>
                                    </p:anim>
                                    <p:anim calcmode="lin" valueType="num">
                                      <p:cBhvr>
                                        <p:cTn id="21" dur="2000" fill="hold"/>
                                        <p:tgtEl>
                                          <p:spTgt spid="28"/>
                                        </p:tgtEl>
                                        <p:attrNameLst>
                                          <p:attrName>style.rotation</p:attrName>
                                        </p:attrNameLst>
                                      </p:cBhvr>
                                      <p:tavLst>
                                        <p:tav tm="0">
                                          <p:val>
                                            <p:fltVal val="360"/>
                                          </p:val>
                                        </p:tav>
                                        <p:tav tm="100000">
                                          <p:val>
                                            <p:fltVal val="0"/>
                                          </p:val>
                                        </p:tav>
                                      </p:tavLst>
                                    </p:anim>
                                    <p:animEffect transition="in" filter="fade">
                                      <p:cBhvr>
                                        <p:cTn id="22" dur="20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8">
                                            <p:txEl>
                                              <p:pRg st="0" end="0"/>
                                            </p:txEl>
                                          </p:spTgt>
                                        </p:tgtEl>
                                        <p:attrNameLst>
                                          <p:attrName>style.visibility</p:attrName>
                                        </p:attrNameLst>
                                      </p:cBhvr>
                                      <p:to>
                                        <p:strVal val="visible"/>
                                      </p:to>
                                    </p:set>
                                    <p:anim calcmode="lin" valueType="num">
                                      <p:cBhvr additive="base">
                                        <p:cTn id="27"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Asst 031507 038"/>
          <p:cNvPicPr>
            <a:picLocks noChangeAspect="1" noChangeArrowheads="1"/>
          </p:cNvPicPr>
          <p:nvPr/>
        </p:nvPicPr>
        <p:blipFill>
          <a:blip r:embed="rId3">
            <a:extLst>
              <a:ext uri="{28A0092B-C50C-407E-A947-70E740481C1C}">
                <a14:useLocalDpi xmlns:a14="http://schemas.microsoft.com/office/drawing/2010/main" val="0"/>
              </a:ext>
            </a:extLst>
          </a:blip>
          <a:srcRect b="30000"/>
          <a:stretch>
            <a:fillRect/>
          </a:stretch>
        </p:blipFill>
        <p:spPr bwMode="auto">
          <a:xfrm>
            <a:off x="0" y="0"/>
            <a:ext cx="9144000" cy="480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6"/>
          <p:cNvSpPr txBox="1">
            <a:spLocks noChangeArrowheads="1"/>
          </p:cNvSpPr>
          <p:nvPr/>
        </p:nvSpPr>
        <p:spPr bwMode="auto">
          <a:xfrm>
            <a:off x="2224490" y="4986738"/>
            <a:ext cx="469006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i="1" dirty="0"/>
              <a:t>Is this a male or female clam?</a:t>
            </a:r>
          </a:p>
        </p:txBody>
      </p:sp>
      <p:sp>
        <p:nvSpPr>
          <p:cNvPr id="2" name="Title 1" hidden="1"/>
          <p:cNvSpPr>
            <a:spLocks noGrp="1"/>
          </p:cNvSpPr>
          <p:nvPr>
            <p:ph type="title"/>
          </p:nvPr>
        </p:nvSpPr>
        <p:spPr/>
        <p:txBody>
          <a:bodyPr/>
          <a:lstStyle/>
          <a:p>
            <a:r>
              <a:rPr lang="en-US" dirty="0"/>
              <a:t>spawning</a:t>
            </a:r>
          </a:p>
        </p:txBody>
      </p:sp>
      <p:pic>
        <p:nvPicPr>
          <p:cNvPr id="6" name="Picture 5" descr="Florida Department of Agriculture and Consumer Services Banner">
            <a:extLst>
              <a:ext uri="{FF2B5EF4-FFF2-40B4-BE49-F238E27FC236}">
                <a16:creationId xmlns:a16="http://schemas.microsoft.com/office/drawing/2014/main" id="{2516ABAB-D9F3-4A8A-9A82-0F049C309D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713446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6"/>
          <p:cNvSpPr txBox="1">
            <a:spLocks noChangeArrowheads="1"/>
          </p:cNvSpPr>
          <p:nvPr/>
        </p:nvSpPr>
        <p:spPr bwMode="auto">
          <a:xfrm>
            <a:off x="1437742" y="5105400"/>
            <a:ext cx="625581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800" i="1" dirty="0"/>
              <a:t>What about this clam?</a:t>
            </a:r>
          </a:p>
          <a:p>
            <a:pPr algn="ctr"/>
            <a:r>
              <a:rPr lang="en-US" altLang="en-US" sz="2800" i="1" dirty="0"/>
              <a:t>Is it different than the one you just saw?</a:t>
            </a:r>
          </a:p>
        </p:txBody>
      </p:sp>
      <p:pic>
        <p:nvPicPr>
          <p:cNvPr id="6" name="Picture 4" descr="Asst 031507 027"/>
          <p:cNvPicPr>
            <a:picLocks noChangeAspect="1" noChangeArrowheads="1"/>
          </p:cNvPicPr>
          <p:nvPr/>
        </p:nvPicPr>
        <p:blipFill>
          <a:blip r:embed="rId3">
            <a:extLst>
              <a:ext uri="{28A0092B-C50C-407E-A947-70E740481C1C}">
                <a14:useLocalDpi xmlns:a14="http://schemas.microsoft.com/office/drawing/2010/main" val="0"/>
              </a:ext>
            </a:extLst>
          </a:blip>
          <a:srcRect b="27000"/>
          <a:stretch>
            <a:fillRect/>
          </a:stretch>
        </p:blipFill>
        <p:spPr bwMode="auto">
          <a:xfrm>
            <a:off x="-12700" y="0"/>
            <a:ext cx="9156700"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hidden="1"/>
          <p:cNvSpPr>
            <a:spLocks noGrp="1"/>
          </p:cNvSpPr>
          <p:nvPr>
            <p:ph type="title"/>
          </p:nvPr>
        </p:nvSpPr>
        <p:spPr/>
        <p:txBody>
          <a:bodyPr/>
          <a:lstStyle/>
          <a:p>
            <a:r>
              <a:rPr lang="en-US" dirty="0"/>
              <a:t>spawning</a:t>
            </a:r>
          </a:p>
        </p:txBody>
      </p:sp>
      <p:pic>
        <p:nvPicPr>
          <p:cNvPr id="7" name="Picture 6" descr="Florida Department of Agriculture and Consumer Services Banner">
            <a:extLst>
              <a:ext uri="{FF2B5EF4-FFF2-40B4-BE49-F238E27FC236}">
                <a16:creationId xmlns:a16="http://schemas.microsoft.com/office/drawing/2014/main" id="{82F286CF-CC6A-4B64-995B-2FCBCA2D2D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246332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Asst 031507 038"/>
          <p:cNvPicPr>
            <a:picLocks noChangeAspect="1" noChangeArrowheads="1"/>
          </p:cNvPicPr>
          <p:nvPr/>
        </p:nvPicPr>
        <p:blipFill>
          <a:blip r:embed="rId3">
            <a:extLst>
              <a:ext uri="{28A0092B-C50C-407E-A947-70E740481C1C}">
                <a14:useLocalDpi xmlns:a14="http://schemas.microsoft.com/office/drawing/2010/main" val="0"/>
              </a:ext>
            </a:extLst>
          </a:blip>
          <a:srcRect l="49678" t="8882" r="23007" b="45174"/>
          <a:stretch>
            <a:fillRect/>
          </a:stretch>
        </p:blipFill>
        <p:spPr bwMode="auto">
          <a:xfrm>
            <a:off x="-13579" y="-20492"/>
            <a:ext cx="4594206"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1452050" y="5663435"/>
            <a:ext cx="298992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dirty="0"/>
              <a:t>If you said this is a male…</a:t>
            </a:r>
          </a:p>
        </p:txBody>
      </p:sp>
      <p:sp>
        <p:nvSpPr>
          <p:cNvPr id="10" name="Text Box 8"/>
          <p:cNvSpPr txBox="1">
            <a:spLocks noChangeArrowheads="1"/>
          </p:cNvSpPr>
          <p:nvPr/>
        </p:nvSpPr>
        <p:spPr bwMode="auto">
          <a:xfrm>
            <a:off x="5554836" y="5676234"/>
            <a:ext cx="319036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dirty="0"/>
              <a:t>If you said this is a female…</a:t>
            </a:r>
          </a:p>
        </p:txBody>
      </p:sp>
      <p:sp>
        <p:nvSpPr>
          <p:cNvPr id="12" name="Text Box 10"/>
          <p:cNvSpPr txBox="1">
            <a:spLocks noChangeArrowheads="1"/>
          </p:cNvSpPr>
          <p:nvPr/>
        </p:nvSpPr>
        <p:spPr bwMode="auto">
          <a:xfrm>
            <a:off x="1792655" y="5925340"/>
            <a:ext cx="230870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t>you are correct!!</a:t>
            </a:r>
          </a:p>
        </p:txBody>
      </p:sp>
      <p:sp>
        <p:nvSpPr>
          <p:cNvPr id="13" name="Text Box 11"/>
          <p:cNvSpPr txBox="1">
            <a:spLocks noChangeArrowheads="1"/>
          </p:cNvSpPr>
          <p:nvPr/>
        </p:nvSpPr>
        <p:spPr bwMode="auto">
          <a:xfrm>
            <a:off x="6115053" y="5925340"/>
            <a:ext cx="206992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t>correct again!!</a:t>
            </a:r>
          </a:p>
        </p:txBody>
      </p:sp>
      <p:pic>
        <p:nvPicPr>
          <p:cNvPr id="8" name="Picture 5" descr="Asst 031507 027"/>
          <p:cNvPicPr>
            <a:picLocks noChangeAspect="1" noChangeArrowheads="1"/>
          </p:cNvPicPr>
          <p:nvPr/>
        </p:nvPicPr>
        <p:blipFill>
          <a:blip r:embed="rId4">
            <a:extLst>
              <a:ext uri="{28A0092B-C50C-407E-A947-70E740481C1C}">
                <a14:useLocalDpi xmlns:a14="http://schemas.microsoft.com/office/drawing/2010/main" val="0"/>
              </a:ext>
            </a:extLst>
          </a:blip>
          <a:srcRect l="24063" r="41330" b="42303"/>
          <a:stretch>
            <a:fillRect/>
          </a:stretch>
        </p:blipFill>
        <p:spPr bwMode="auto">
          <a:xfrm>
            <a:off x="4495800" y="-20492"/>
            <a:ext cx="4656826"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464710" y="4501091"/>
            <a:ext cx="1752600" cy="923330"/>
          </a:xfrm>
          <a:prstGeom prst="rect">
            <a:avLst/>
          </a:prstGeom>
          <a:solidFill>
            <a:schemeClr val="bg1"/>
          </a:solidFill>
        </p:spPr>
        <p:txBody>
          <a:bodyPr wrap="square" rtlCol="0">
            <a:spAutoFit/>
          </a:bodyPr>
          <a:lstStyle/>
          <a:p>
            <a:pPr algn="ctr"/>
            <a:r>
              <a:rPr lang="en-US" dirty="0"/>
              <a:t>Notice the male sperm is cloudy and uniform. </a:t>
            </a:r>
          </a:p>
        </p:txBody>
      </p:sp>
      <p:sp>
        <p:nvSpPr>
          <p:cNvPr id="14" name="TextBox 13"/>
          <p:cNvSpPr txBox="1"/>
          <p:nvPr/>
        </p:nvSpPr>
        <p:spPr>
          <a:xfrm>
            <a:off x="7315200" y="152400"/>
            <a:ext cx="1595181" cy="1200329"/>
          </a:xfrm>
          <a:prstGeom prst="rect">
            <a:avLst/>
          </a:prstGeom>
          <a:solidFill>
            <a:schemeClr val="bg1"/>
          </a:solidFill>
        </p:spPr>
        <p:txBody>
          <a:bodyPr wrap="square" rtlCol="0">
            <a:spAutoFit/>
          </a:bodyPr>
          <a:lstStyle/>
          <a:p>
            <a:pPr algn="ctr"/>
            <a:r>
              <a:rPr lang="en-US" dirty="0"/>
              <a:t>While female eggs appear grainy and translucent. </a:t>
            </a:r>
          </a:p>
        </p:txBody>
      </p:sp>
      <p:sp>
        <p:nvSpPr>
          <p:cNvPr id="3" name="Title 2" hidden="1"/>
          <p:cNvSpPr>
            <a:spLocks noGrp="1"/>
          </p:cNvSpPr>
          <p:nvPr>
            <p:ph type="title"/>
          </p:nvPr>
        </p:nvSpPr>
        <p:spPr/>
        <p:txBody>
          <a:bodyPr/>
          <a:lstStyle/>
          <a:p>
            <a:r>
              <a:rPr lang="en-US" dirty="0"/>
              <a:t>spawning</a:t>
            </a:r>
          </a:p>
        </p:txBody>
      </p:sp>
      <p:pic>
        <p:nvPicPr>
          <p:cNvPr id="15" name="Picture 14" descr="Florida Department of Agriculture and Consumer Services Banner">
            <a:extLst>
              <a:ext uri="{FF2B5EF4-FFF2-40B4-BE49-F238E27FC236}">
                <a16:creationId xmlns:a16="http://schemas.microsoft.com/office/drawing/2014/main" id="{E1B3B339-8290-4163-A5CF-EFD25A38F0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090632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 calcmode="lin" valueType="num">
                                      <p:cBhvr additive="base">
                                        <p:cTn id="19"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bldP spid="12" grpId="0"/>
      <p:bldP spid="13" grpId="0"/>
      <p:bldP spid="2"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Asst 031507 03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384" y="0"/>
            <a:ext cx="7546277" cy="5073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5"/>
          <p:cNvSpPr>
            <a:spLocks noChangeArrowheads="1"/>
          </p:cNvSpPr>
          <p:nvPr/>
        </p:nvSpPr>
        <p:spPr bwMode="auto">
          <a:xfrm>
            <a:off x="1064322" y="5037659"/>
            <a:ext cx="70104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en-US" sz="2000" dirty="0"/>
              <a:t>Once the males are determined they are removed from the tray and grouped in a separate container with all other males, where they continue releasing gametes into the water. </a:t>
            </a:r>
          </a:p>
        </p:txBody>
      </p:sp>
      <p:sp>
        <p:nvSpPr>
          <p:cNvPr id="2" name="Title 1" hidden="1"/>
          <p:cNvSpPr>
            <a:spLocks noGrp="1"/>
          </p:cNvSpPr>
          <p:nvPr>
            <p:ph type="title"/>
          </p:nvPr>
        </p:nvSpPr>
        <p:spPr/>
        <p:txBody>
          <a:bodyPr/>
          <a:lstStyle/>
          <a:p>
            <a:r>
              <a:rPr lang="en-US" dirty="0"/>
              <a:t>spawning</a:t>
            </a:r>
          </a:p>
        </p:txBody>
      </p:sp>
      <p:pic>
        <p:nvPicPr>
          <p:cNvPr id="6" name="Picture 5" descr="Florida Department of Agriculture and Consumer Services Banner">
            <a:extLst>
              <a:ext uri="{FF2B5EF4-FFF2-40B4-BE49-F238E27FC236}">
                <a16:creationId xmlns:a16="http://schemas.microsoft.com/office/drawing/2014/main" id="{21E85CFC-EE53-4024-BA12-5EFC392BAD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9471702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sst 031507 0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722" y="10064"/>
            <a:ext cx="7620000" cy="492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7"/>
          <p:cNvSpPr txBox="1">
            <a:spLocks noChangeArrowheads="1"/>
          </p:cNvSpPr>
          <p:nvPr/>
        </p:nvSpPr>
        <p:spPr bwMode="auto">
          <a:xfrm>
            <a:off x="762698" y="5029200"/>
            <a:ext cx="761365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400" dirty="0"/>
              <a:t>As the males continue to release their gametes the water takes on a cloudy, milky appearance.</a:t>
            </a:r>
          </a:p>
        </p:txBody>
      </p:sp>
      <p:sp>
        <p:nvSpPr>
          <p:cNvPr id="2" name="Title 1" hidden="1"/>
          <p:cNvSpPr>
            <a:spLocks noGrp="1"/>
          </p:cNvSpPr>
          <p:nvPr>
            <p:ph type="title"/>
          </p:nvPr>
        </p:nvSpPr>
        <p:spPr/>
        <p:txBody>
          <a:bodyPr/>
          <a:lstStyle/>
          <a:p>
            <a:r>
              <a:rPr lang="en-US" dirty="0"/>
              <a:t>spawning</a:t>
            </a:r>
          </a:p>
        </p:txBody>
      </p:sp>
      <p:pic>
        <p:nvPicPr>
          <p:cNvPr id="7" name="Picture 6" descr="Florida Department of Agriculture and Consumer Services Banner">
            <a:extLst>
              <a:ext uri="{FF2B5EF4-FFF2-40B4-BE49-F238E27FC236}">
                <a16:creationId xmlns:a16="http://schemas.microsoft.com/office/drawing/2014/main" id="{1766C229-7816-4241-B802-23AD4ABA5E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338260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descr="Asst 031507 0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0"/>
            <a:ext cx="7086600" cy="5314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6"/>
          <p:cNvSpPr txBox="1">
            <a:spLocks noChangeArrowheads="1"/>
          </p:cNvSpPr>
          <p:nvPr/>
        </p:nvSpPr>
        <p:spPr bwMode="auto">
          <a:xfrm>
            <a:off x="1524000" y="5542634"/>
            <a:ext cx="61722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000" dirty="0"/>
              <a:t>With the male clams set aside, the eggs from every female are collected in a small container.</a:t>
            </a:r>
          </a:p>
        </p:txBody>
      </p:sp>
      <p:sp>
        <p:nvSpPr>
          <p:cNvPr id="2" name="Title 1" hidden="1"/>
          <p:cNvSpPr>
            <a:spLocks noGrp="1"/>
          </p:cNvSpPr>
          <p:nvPr>
            <p:ph type="title"/>
          </p:nvPr>
        </p:nvSpPr>
        <p:spPr/>
        <p:txBody>
          <a:bodyPr/>
          <a:lstStyle/>
          <a:p>
            <a:r>
              <a:rPr lang="en-US" dirty="0"/>
              <a:t>spawning</a:t>
            </a:r>
          </a:p>
        </p:txBody>
      </p:sp>
      <p:pic>
        <p:nvPicPr>
          <p:cNvPr id="9" name="Picture 8" descr="Florida Department of Agriculture and Consumer Services Banner">
            <a:extLst>
              <a:ext uri="{FF2B5EF4-FFF2-40B4-BE49-F238E27FC236}">
                <a16:creationId xmlns:a16="http://schemas.microsoft.com/office/drawing/2014/main" id="{75E735F6-EEDE-4A42-AFD0-49A6B40C48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496623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sst 031507 0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1000125" y="5345892"/>
            <a:ext cx="713105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000" dirty="0"/>
              <a:t>All eggs are then transferred to a large circular growing tank where the water is well aerated and moving. </a:t>
            </a:r>
          </a:p>
        </p:txBody>
      </p:sp>
      <p:sp>
        <p:nvSpPr>
          <p:cNvPr id="2" name="Title 1"/>
          <p:cNvSpPr>
            <a:spLocks noGrp="1"/>
          </p:cNvSpPr>
          <p:nvPr>
            <p:ph type="title"/>
          </p:nvPr>
        </p:nvSpPr>
        <p:spPr/>
        <p:txBody>
          <a:bodyPr/>
          <a:lstStyle/>
          <a:p>
            <a:r>
              <a:rPr lang="en-US" dirty="0"/>
              <a:t>spawning</a:t>
            </a:r>
          </a:p>
        </p:txBody>
      </p:sp>
      <p:pic>
        <p:nvPicPr>
          <p:cNvPr id="7" name="Picture 6" descr="Florida Department of Agriculture and Consumer Services Banner">
            <a:extLst>
              <a:ext uri="{FF2B5EF4-FFF2-40B4-BE49-F238E27FC236}">
                <a16:creationId xmlns:a16="http://schemas.microsoft.com/office/drawing/2014/main" id="{6CB78AE5-094B-4919-9E1E-E98BD1198A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8702101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Asst 031507 0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12700"/>
            <a:ext cx="9156700" cy="53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p:cNvSpPr txBox="1">
            <a:spLocks noChangeArrowheads="1"/>
          </p:cNvSpPr>
          <p:nvPr/>
        </p:nvSpPr>
        <p:spPr bwMode="auto">
          <a:xfrm>
            <a:off x="1436687" y="5279427"/>
            <a:ext cx="625792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000" dirty="0"/>
              <a:t>The male gametes are then added to the water, where they will mix with the eggs, resulting in fertilization and the production of clam larvae.</a:t>
            </a:r>
          </a:p>
        </p:txBody>
      </p:sp>
      <p:sp>
        <p:nvSpPr>
          <p:cNvPr id="2" name="Title 1" hidden="1"/>
          <p:cNvSpPr>
            <a:spLocks noGrp="1"/>
          </p:cNvSpPr>
          <p:nvPr>
            <p:ph type="title"/>
          </p:nvPr>
        </p:nvSpPr>
        <p:spPr/>
        <p:txBody>
          <a:bodyPr/>
          <a:lstStyle/>
          <a:p>
            <a:r>
              <a:rPr lang="en-US" dirty="0"/>
              <a:t>spawning</a:t>
            </a:r>
          </a:p>
        </p:txBody>
      </p:sp>
      <p:pic>
        <p:nvPicPr>
          <p:cNvPr id="9" name="Picture 8" descr="Florida Department of Agriculture and Consumer Services Banner">
            <a:extLst>
              <a:ext uri="{FF2B5EF4-FFF2-40B4-BE49-F238E27FC236}">
                <a16:creationId xmlns:a16="http://schemas.microsoft.com/office/drawing/2014/main" id="{305AA66B-044D-47E3-9F02-47747AA57A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1127806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6"/>
          <p:cNvSpPr txBox="1">
            <a:spLocks noChangeArrowheads="1"/>
          </p:cNvSpPr>
          <p:nvPr/>
        </p:nvSpPr>
        <p:spPr bwMode="auto">
          <a:xfrm>
            <a:off x="1694211" y="5334000"/>
            <a:ext cx="6060377"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000" dirty="0"/>
              <a:t>Larval clams are difficult to see with the naked eye when they’re only days old so it’s best to view them under a microscope.</a:t>
            </a:r>
          </a:p>
        </p:txBody>
      </p:sp>
      <p:grpSp>
        <p:nvGrpSpPr>
          <p:cNvPr id="8" name="Group 7" title="Growth chart of clams from hatch to 15 days old. "/>
          <p:cNvGrpSpPr/>
          <p:nvPr/>
        </p:nvGrpSpPr>
        <p:grpSpPr>
          <a:xfrm>
            <a:off x="2590800" y="2484351"/>
            <a:ext cx="4421080" cy="2777480"/>
            <a:chOff x="2590800" y="2484351"/>
            <a:chExt cx="4421080" cy="2777480"/>
          </a:xfrm>
        </p:grpSpPr>
        <p:grpSp>
          <p:nvGrpSpPr>
            <p:cNvPr id="7" name="Group 6"/>
            <p:cNvGrpSpPr/>
            <p:nvPr/>
          </p:nvGrpSpPr>
          <p:grpSpPr>
            <a:xfrm>
              <a:off x="2590800" y="2484351"/>
              <a:ext cx="4267200" cy="2777480"/>
              <a:chOff x="2590800" y="2484351"/>
              <a:chExt cx="4267200" cy="2777480"/>
            </a:xfrm>
          </p:grpSpPr>
          <p:pic>
            <p:nvPicPr>
              <p:cNvPr id="2" name="Picture 1" title="Growth chart of clams from hatch to 15 days old.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0800" y="2745961"/>
                <a:ext cx="4267200" cy="2515870"/>
              </a:xfrm>
              <a:prstGeom prst="rect">
                <a:avLst/>
              </a:prstGeom>
            </p:spPr>
          </p:pic>
          <p:sp>
            <p:nvSpPr>
              <p:cNvPr id="4" name="TextBox 3"/>
              <p:cNvSpPr txBox="1"/>
              <p:nvPr/>
            </p:nvSpPr>
            <p:spPr>
              <a:xfrm>
                <a:off x="3657600" y="2484351"/>
                <a:ext cx="2133600" cy="523220"/>
              </a:xfrm>
              <a:prstGeom prst="rect">
                <a:avLst/>
              </a:prstGeom>
              <a:noFill/>
            </p:spPr>
            <p:txBody>
              <a:bodyPr wrap="square" rtlCol="0">
                <a:spAutoFit/>
              </a:bodyPr>
              <a:lstStyle/>
              <a:p>
                <a:pPr algn="ctr"/>
                <a:r>
                  <a:rPr lang="en-US" sz="1400" i="1" dirty="0">
                    <a:solidFill>
                      <a:schemeClr val="accent2"/>
                    </a:solidFill>
                  </a:rPr>
                  <a:t>Even at 15 days old, clams are &lt;0.01 inches long!</a:t>
                </a:r>
              </a:p>
            </p:txBody>
          </p:sp>
        </p:grpSp>
        <p:sp>
          <p:nvSpPr>
            <p:cNvPr id="3" name="TextBox 2"/>
            <p:cNvSpPr txBox="1"/>
            <p:nvPr/>
          </p:nvSpPr>
          <p:spPr>
            <a:xfrm>
              <a:off x="5792680" y="5053719"/>
              <a:ext cx="1219200" cy="200055"/>
            </a:xfrm>
            <a:prstGeom prst="rect">
              <a:avLst/>
            </a:prstGeom>
            <a:noFill/>
          </p:spPr>
          <p:txBody>
            <a:bodyPr wrap="square" rtlCol="0">
              <a:spAutoFit/>
            </a:bodyPr>
            <a:lstStyle/>
            <a:p>
              <a:r>
                <a:rPr lang="en-US" sz="700" dirty="0"/>
                <a:t>From: Oliva et al. 2014.</a:t>
              </a:r>
            </a:p>
          </p:txBody>
        </p:sp>
      </p:grpSp>
      <p:pic>
        <p:nvPicPr>
          <p:cNvPr id="10" name="Picture 9" title="Growth chart of clams from hatch to 15 days old.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3236" y="837559"/>
            <a:ext cx="6443758" cy="1600200"/>
          </a:xfrm>
          <a:prstGeom prst="rect">
            <a:avLst/>
          </a:prstGeom>
        </p:spPr>
      </p:pic>
      <p:sp>
        <p:nvSpPr>
          <p:cNvPr id="11" name="TextBox 10"/>
          <p:cNvSpPr txBox="1"/>
          <p:nvPr/>
        </p:nvSpPr>
        <p:spPr>
          <a:xfrm>
            <a:off x="6629400" y="2409900"/>
            <a:ext cx="1447800" cy="200055"/>
          </a:xfrm>
          <a:prstGeom prst="rect">
            <a:avLst/>
          </a:prstGeom>
          <a:noFill/>
        </p:spPr>
        <p:txBody>
          <a:bodyPr wrap="square" rtlCol="0">
            <a:spAutoFit/>
          </a:bodyPr>
          <a:lstStyle/>
          <a:p>
            <a:r>
              <a:rPr lang="en-US" sz="700" dirty="0"/>
              <a:t>From: FAO Tech. Paper #471.</a:t>
            </a:r>
          </a:p>
        </p:txBody>
      </p:sp>
      <p:sp>
        <p:nvSpPr>
          <p:cNvPr id="9" name="Title 8" hidden="1"/>
          <p:cNvSpPr>
            <a:spLocks noGrp="1"/>
          </p:cNvSpPr>
          <p:nvPr>
            <p:ph type="title"/>
          </p:nvPr>
        </p:nvSpPr>
        <p:spPr/>
        <p:txBody>
          <a:bodyPr/>
          <a:lstStyle/>
          <a:p>
            <a:r>
              <a:rPr lang="en-US" dirty="0"/>
              <a:t>Larval clams</a:t>
            </a:r>
          </a:p>
        </p:txBody>
      </p:sp>
      <p:pic>
        <p:nvPicPr>
          <p:cNvPr id="12" name="Picture 11" descr="Florida Department of Agriculture and Consumer Services Banner">
            <a:extLst>
              <a:ext uri="{FF2B5EF4-FFF2-40B4-BE49-F238E27FC236}">
                <a16:creationId xmlns:a16="http://schemas.microsoft.com/office/drawing/2014/main" id="{D256364F-AD5B-45C2-8AA5-C10FE3FC69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14521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5"/>
          <p:cNvSpPr txBox="1">
            <a:spLocks noChangeArrowheads="1"/>
          </p:cNvSpPr>
          <p:nvPr/>
        </p:nvSpPr>
        <p:spPr bwMode="auto">
          <a:xfrm>
            <a:off x="898844" y="4332447"/>
            <a:ext cx="3063556"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800" dirty="0"/>
              <a:t>…which is cultured on site in large tanks.</a:t>
            </a:r>
          </a:p>
        </p:txBody>
      </p:sp>
      <p:sp>
        <p:nvSpPr>
          <p:cNvPr id="10" name="Text Box 7"/>
          <p:cNvSpPr txBox="1">
            <a:spLocks noChangeArrowheads="1"/>
          </p:cNvSpPr>
          <p:nvPr/>
        </p:nvSpPr>
        <p:spPr bwMode="auto">
          <a:xfrm>
            <a:off x="5847863" y="1388764"/>
            <a:ext cx="2320119"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dirty="0"/>
              <a:t>Clam larvae are fed with algae…</a:t>
            </a:r>
          </a:p>
        </p:txBody>
      </p:sp>
      <p:pic>
        <p:nvPicPr>
          <p:cNvPr id="11" name="Picture 8" descr="PB05003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4323" y="3276600"/>
            <a:ext cx="42672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title="Clam seed under microscop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264" y="973375"/>
            <a:ext cx="4585059" cy="3107651"/>
          </a:xfrm>
          <a:prstGeom prst="rect">
            <a:avLst/>
          </a:prstGeom>
        </p:spPr>
      </p:pic>
      <p:sp>
        <p:nvSpPr>
          <p:cNvPr id="3" name="TextBox 2"/>
          <p:cNvSpPr txBox="1"/>
          <p:nvPr/>
        </p:nvSpPr>
        <p:spPr>
          <a:xfrm>
            <a:off x="239881" y="3906654"/>
            <a:ext cx="1566454" cy="200055"/>
          </a:xfrm>
          <a:prstGeom prst="rect">
            <a:avLst/>
          </a:prstGeom>
          <a:noFill/>
        </p:spPr>
        <p:txBody>
          <a:bodyPr wrap="none" rtlCol="0">
            <a:spAutoFit/>
          </a:bodyPr>
          <a:lstStyle/>
          <a:p>
            <a:r>
              <a:rPr lang="en-US" sz="700" dirty="0"/>
              <a:t>Photo credit: FAO Tech. Paper #471</a:t>
            </a:r>
          </a:p>
        </p:txBody>
      </p:sp>
      <p:sp>
        <p:nvSpPr>
          <p:cNvPr id="4" name="Title 3" hidden="1"/>
          <p:cNvSpPr>
            <a:spLocks noGrp="1"/>
          </p:cNvSpPr>
          <p:nvPr>
            <p:ph type="title"/>
          </p:nvPr>
        </p:nvSpPr>
        <p:spPr/>
        <p:txBody>
          <a:bodyPr/>
          <a:lstStyle/>
          <a:p>
            <a:r>
              <a:rPr lang="en-US" dirty="0"/>
              <a:t>Larval clams</a:t>
            </a:r>
          </a:p>
        </p:txBody>
      </p:sp>
      <p:pic>
        <p:nvPicPr>
          <p:cNvPr id="12" name="Picture 11" descr="Florida Department of Agriculture and Consumer Services Banner">
            <a:extLst>
              <a:ext uri="{FF2B5EF4-FFF2-40B4-BE49-F238E27FC236}">
                <a16:creationId xmlns:a16="http://schemas.microsoft.com/office/drawing/2014/main" id="{B8664B6B-D4E2-4A8F-8319-B70BDD2528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1588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pPr algn="ctr"/>
            <a:r>
              <a:rPr lang="en-US" altLang="en-US" sz="4800" dirty="0">
                <a:latin typeface="+mn-lt"/>
              </a:rPr>
              <a:t>Hard Clam: Nursery Phase</a:t>
            </a:r>
          </a:p>
        </p:txBody>
      </p:sp>
      <p:sp>
        <p:nvSpPr>
          <p:cNvPr id="3" name="Content Placeholder 2"/>
          <p:cNvSpPr>
            <a:spLocks noGrp="1"/>
          </p:cNvSpPr>
          <p:nvPr>
            <p:ph idx="1"/>
          </p:nvPr>
        </p:nvSpPr>
        <p:spPr>
          <a:xfrm>
            <a:off x="1292923" y="5497660"/>
            <a:ext cx="6553200" cy="4389120"/>
          </a:xfrm>
        </p:spPr>
        <p:txBody>
          <a:bodyPr>
            <a:normAutofit/>
          </a:bodyPr>
          <a:lstStyle/>
          <a:p>
            <a:pPr marL="0" indent="0" algn="ctr">
              <a:buNone/>
            </a:pPr>
            <a:r>
              <a:rPr lang="en-US" sz="1800" dirty="0"/>
              <a:t>Instead of stocking larval clams straight onto lease sites, clams are grown to a larger size (~4-6mm) in controlled conditions to improve survival and growth. </a:t>
            </a:r>
          </a:p>
        </p:txBody>
      </p:sp>
      <p:pic>
        <p:nvPicPr>
          <p:cNvPr id="4" name="Picture 7" descr="New Pics 0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998" y="1525086"/>
            <a:ext cx="6115050" cy="39394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Florida Department of Agriculture and Consumer Services Banner">
            <a:extLst>
              <a:ext uri="{FF2B5EF4-FFF2-40B4-BE49-F238E27FC236}">
                <a16:creationId xmlns:a16="http://schemas.microsoft.com/office/drawing/2014/main" id="{926AB2CE-67E8-4652-9146-455F09491A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0366088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5" title="FLUPYS system"/>
          <p:cNvGrpSpPr>
            <a:grpSpLocks/>
          </p:cNvGrpSpPr>
          <p:nvPr/>
        </p:nvGrpSpPr>
        <p:grpSpPr bwMode="auto">
          <a:xfrm>
            <a:off x="0" y="0"/>
            <a:ext cx="9144000" cy="6042024"/>
            <a:chOff x="0" y="384"/>
            <a:chExt cx="5760" cy="3806"/>
          </a:xfrm>
        </p:grpSpPr>
        <p:pic>
          <p:nvPicPr>
            <p:cNvPr id="9" name="Picture 2" descr="Clam nursery at West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4"/>
              <a:ext cx="5760" cy="2945"/>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4"/>
            <p:cNvSpPr txBox="1">
              <a:spLocks noChangeArrowheads="1"/>
            </p:cNvSpPr>
            <p:nvPr/>
          </p:nvSpPr>
          <p:spPr bwMode="auto">
            <a:xfrm>
              <a:off x="419" y="3434"/>
              <a:ext cx="4918" cy="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lgn="ctr"/>
              <a:r>
                <a:rPr lang="en-US" altLang="en-US" sz="2400" dirty="0">
                  <a:latin typeface="+mn-lt"/>
                </a:rPr>
                <a:t>   When larval (seed) clams reach ~1 mm in size they are moved to a flow through nursery setting where they can grow more rapidly.</a:t>
              </a:r>
            </a:p>
          </p:txBody>
        </p:sp>
      </p:grpSp>
      <p:sp>
        <p:nvSpPr>
          <p:cNvPr id="14" name="Text Box 4"/>
          <p:cNvSpPr txBox="1">
            <a:spLocks noChangeArrowheads="1"/>
          </p:cNvSpPr>
          <p:nvPr/>
        </p:nvSpPr>
        <p:spPr bwMode="auto">
          <a:xfrm>
            <a:off x="665162" y="3579332"/>
            <a:ext cx="7807325" cy="892552"/>
          </a:xfrm>
          <a:prstGeom prst="rect">
            <a:avLst/>
          </a:prstGeom>
          <a:solidFill>
            <a:schemeClr val="bg1"/>
          </a:solidFill>
          <a:ln>
            <a:noFill/>
          </a:ln>
          <a:effectLst/>
        </p:spPr>
        <p:txBody>
          <a:bodyPr wrap="squar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lgn="ctr"/>
            <a:r>
              <a:rPr lang="en-US" altLang="en-US" sz="2000" dirty="0">
                <a:latin typeface="+mn-lt"/>
              </a:rPr>
              <a:t>FLUPSY – </a:t>
            </a:r>
            <a:r>
              <a:rPr lang="en-US" altLang="en-US" sz="2000" dirty="0" err="1">
                <a:latin typeface="+mn-lt"/>
              </a:rPr>
              <a:t>FLoating</a:t>
            </a:r>
            <a:r>
              <a:rPr lang="en-US" altLang="en-US" sz="2000" dirty="0">
                <a:latin typeface="+mn-lt"/>
              </a:rPr>
              <a:t> </a:t>
            </a:r>
            <a:r>
              <a:rPr lang="en-US" altLang="en-US" sz="2000" dirty="0" err="1">
                <a:latin typeface="+mn-lt"/>
              </a:rPr>
              <a:t>UPweller</a:t>
            </a:r>
            <a:r>
              <a:rPr lang="en-US" altLang="en-US" sz="2000" dirty="0">
                <a:latin typeface="+mn-lt"/>
              </a:rPr>
              <a:t> System</a:t>
            </a:r>
          </a:p>
          <a:p>
            <a:pPr algn="ctr">
              <a:buFont typeface="Arial" panose="020B0604020202020204" pitchFamily="34" charset="0"/>
              <a:buChar char="•"/>
            </a:pPr>
            <a:r>
              <a:rPr lang="en-US" altLang="en-US" sz="1600" dirty="0">
                <a:latin typeface="+mn-lt"/>
              </a:rPr>
              <a:t>FLUPSY is a common nursery production method. </a:t>
            </a:r>
          </a:p>
          <a:p>
            <a:pPr algn="ctr">
              <a:buFont typeface="Arial" panose="020B0604020202020204" pitchFamily="34" charset="0"/>
              <a:buChar char="•"/>
            </a:pPr>
            <a:r>
              <a:rPr lang="en-US" altLang="en-US" sz="1600" dirty="0">
                <a:latin typeface="+mn-lt"/>
              </a:rPr>
              <a:t>Utilize raw seawater to grow clams by “upwelling” water through clam tanks.</a:t>
            </a:r>
          </a:p>
        </p:txBody>
      </p:sp>
      <p:sp>
        <p:nvSpPr>
          <p:cNvPr id="2" name="Title 1" hidden="1"/>
          <p:cNvSpPr>
            <a:spLocks noGrp="1"/>
          </p:cNvSpPr>
          <p:nvPr>
            <p:ph type="title"/>
          </p:nvPr>
        </p:nvSpPr>
        <p:spPr/>
        <p:txBody>
          <a:bodyPr/>
          <a:lstStyle/>
          <a:p>
            <a:r>
              <a:rPr lang="en-US" dirty="0"/>
              <a:t>FLUPSY</a:t>
            </a:r>
          </a:p>
        </p:txBody>
      </p:sp>
      <p:pic>
        <p:nvPicPr>
          <p:cNvPr id="11" name="Picture 10" descr="Florida Department of Agriculture and Consumer Services Banner">
            <a:extLst>
              <a:ext uri="{FF2B5EF4-FFF2-40B4-BE49-F238E27FC236}">
                <a16:creationId xmlns:a16="http://schemas.microsoft.com/office/drawing/2014/main" id="{F445AB90-DF3E-4C80-98FF-6FF8225843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13769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bg/>
                                          </p:spTgt>
                                        </p:tgtEl>
                                        <p:attrNameLst>
                                          <p:attrName>style.visibility</p:attrName>
                                        </p:attrNameLst>
                                      </p:cBhvr>
                                      <p:to>
                                        <p:strVal val="visible"/>
                                      </p:to>
                                    </p:set>
                                    <p:anim calcmode="lin" valueType="num">
                                      <p:cBhvr additive="base">
                                        <p:cTn id="7" dur="500" fill="hold"/>
                                        <p:tgtEl>
                                          <p:spTgt spid="14">
                                            <p:bg/>
                                          </p:spTgt>
                                        </p:tgtEl>
                                        <p:attrNameLst>
                                          <p:attrName>ppt_x</p:attrName>
                                        </p:attrNameLst>
                                      </p:cBhvr>
                                      <p:tavLst>
                                        <p:tav tm="0">
                                          <p:val>
                                            <p:strVal val="#ppt_x"/>
                                          </p:val>
                                        </p:tav>
                                        <p:tav tm="100000">
                                          <p:val>
                                            <p:strVal val="#ppt_x"/>
                                          </p:val>
                                        </p:tav>
                                      </p:tavLst>
                                    </p:anim>
                                    <p:anim calcmode="lin" valueType="num">
                                      <p:cBhvr additive="base">
                                        <p:cTn id="8" dur="500" fill="hold"/>
                                        <p:tgtEl>
                                          <p:spTgt spid="14">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 calcmode="lin" valueType="num">
                                      <p:cBhvr additive="base">
                                        <p:cTn id="11"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 calcmode="lin" valueType="num">
                                      <p:cBhvr additive="base">
                                        <p:cTn id="17"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4">
                                            <p:txEl>
                                              <p:pRg st="2" end="2"/>
                                            </p:txEl>
                                          </p:spTgt>
                                        </p:tgtEl>
                                        <p:attrNameLst>
                                          <p:attrName>style.visibility</p:attrName>
                                        </p:attrNameLst>
                                      </p:cBhvr>
                                      <p:to>
                                        <p:strVal val="visible"/>
                                      </p:to>
                                    </p:set>
                                    <p:anim calcmode="lin" valueType="num">
                                      <p:cBhvr additive="base">
                                        <p:cTn id="23"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
          <p:cNvSpPr txBox="1">
            <a:spLocks noChangeArrowheads="1"/>
          </p:cNvSpPr>
          <p:nvPr/>
        </p:nvSpPr>
        <p:spPr bwMode="auto">
          <a:xfrm>
            <a:off x="1069974" y="5481206"/>
            <a:ext cx="698658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000" dirty="0"/>
              <a:t>The intake and flow-through of fresh seawater serves as a food source, allows for adequate oxygen and removes waste. </a:t>
            </a:r>
          </a:p>
        </p:txBody>
      </p:sp>
      <p:pic>
        <p:nvPicPr>
          <p:cNvPr id="7" name="Picture 4" descr="P61400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 y="0"/>
            <a:ext cx="7526338" cy="546893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title="Arrow showing water pump"/>
          <p:cNvGrpSpPr/>
          <p:nvPr/>
        </p:nvGrpSpPr>
        <p:grpSpPr>
          <a:xfrm>
            <a:off x="5976912" y="4054416"/>
            <a:ext cx="1905000" cy="1400145"/>
            <a:chOff x="5976912" y="4054416"/>
            <a:chExt cx="1905000" cy="1400145"/>
          </a:xfrm>
        </p:grpSpPr>
        <p:sp>
          <p:nvSpPr>
            <p:cNvPr id="2" name="Arrow: Up 1"/>
            <p:cNvSpPr/>
            <p:nvPr/>
          </p:nvSpPr>
          <p:spPr>
            <a:xfrm>
              <a:off x="6777012" y="4054416"/>
              <a:ext cx="304800" cy="1066800"/>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title="Arrow showing water pump"/>
            <p:cNvSpPr txBox="1"/>
            <p:nvPr/>
          </p:nvSpPr>
          <p:spPr>
            <a:xfrm>
              <a:off x="5976912" y="5085229"/>
              <a:ext cx="1905000" cy="369332"/>
            </a:xfrm>
            <a:prstGeom prst="rect">
              <a:avLst/>
            </a:prstGeom>
            <a:noFill/>
          </p:spPr>
          <p:txBody>
            <a:bodyPr wrap="square" rtlCol="0">
              <a:spAutoFit/>
            </a:bodyPr>
            <a:lstStyle/>
            <a:p>
              <a:r>
                <a:rPr lang="en-US" dirty="0">
                  <a:solidFill>
                    <a:schemeClr val="bg1"/>
                  </a:solidFill>
                </a:rPr>
                <a:t>Fresh seawater in</a:t>
              </a:r>
            </a:p>
          </p:txBody>
        </p:sp>
      </p:grpSp>
      <p:grpSp>
        <p:nvGrpSpPr>
          <p:cNvPr id="18" name="Group 17" title="Arrow show flow direction"/>
          <p:cNvGrpSpPr/>
          <p:nvPr/>
        </p:nvGrpSpPr>
        <p:grpSpPr>
          <a:xfrm>
            <a:off x="1038076" y="2193846"/>
            <a:ext cx="1905000" cy="916290"/>
            <a:chOff x="1038076" y="2193846"/>
            <a:chExt cx="1905000" cy="916290"/>
          </a:xfrm>
        </p:grpSpPr>
        <p:sp>
          <p:nvSpPr>
            <p:cNvPr id="13" name="Arrow: Up 12"/>
            <p:cNvSpPr/>
            <p:nvPr/>
          </p:nvSpPr>
          <p:spPr>
            <a:xfrm rot="16441334">
              <a:off x="1838176" y="1812846"/>
              <a:ext cx="304800" cy="1066800"/>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1038076" y="2463805"/>
              <a:ext cx="1905000" cy="646331"/>
            </a:xfrm>
            <a:prstGeom prst="rect">
              <a:avLst/>
            </a:prstGeom>
            <a:noFill/>
          </p:spPr>
          <p:txBody>
            <a:bodyPr wrap="square" rtlCol="0">
              <a:spAutoFit/>
            </a:bodyPr>
            <a:lstStyle/>
            <a:p>
              <a:pPr algn="ctr"/>
              <a:r>
                <a:rPr lang="en-US" dirty="0">
                  <a:solidFill>
                    <a:schemeClr val="bg1"/>
                  </a:solidFill>
                </a:rPr>
                <a:t>Water travels through tanks</a:t>
              </a:r>
            </a:p>
          </p:txBody>
        </p:sp>
      </p:grpSp>
      <p:grpSp>
        <p:nvGrpSpPr>
          <p:cNvPr id="17" name="Group 16" title="Arrow showing water return"/>
          <p:cNvGrpSpPr/>
          <p:nvPr/>
        </p:nvGrpSpPr>
        <p:grpSpPr>
          <a:xfrm>
            <a:off x="5353057" y="1206932"/>
            <a:ext cx="2876543" cy="646331"/>
            <a:chOff x="5353057" y="1206932"/>
            <a:chExt cx="2876543" cy="646331"/>
          </a:xfrm>
        </p:grpSpPr>
        <p:sp>
          <p:nvSpPr>
            <p:cNvPr id="12" name="Arrow: Up 11"/>
            <p:cNvSpPr/>
            <p:nvPr/>
          </p:nvSpPr>
          <p:spPr>
            <a:xfrm rot="6669054">
              <a:off x="5734057" y="1020398"/>
              <a:ext cx="304800" cy="1066800"/>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6324600" y="1206932"/>
              <a:ext cx="1905000" cy="646331"/>
            </a:xfrm>
            <a:prstGeom prst="rect">
              <a:avLst/>
            </a:prstGeom>
            <a:noFill/>
          </p:spPr>
          <p:txBody>
            <a:bodyPr wrap="square" rtlCol="0">
              <a:spAutoFit/>
            </a:bodyPr>
            <a:lstStyle/>
            <a:p>
              <a:r>
                <a:rPr lang="en-US" dirty="0">
                  <a:solidFill>
                    <a:schemeClr val="bg1"/>
                  </a:solidFill>
                </a:rPr>
                <a:t>Used water returns to ocean</a:t>
              </a:r>
            </a:p>
          </p:txBody>
        </p:sp>
      </p:grpSp>
      <p:sp>
        <p:nvSpPr>
          <p:cNvPr id="19" name="TextBox 18"/>
          <p:cNvSpPr txBox="1"/>
          <p:nvPr/>
        </p:nvSpPr>
        <p:spPr>
          <a:xfrm>
            <a:off x="3557984" y="195877"/>
            <a:ext cx="2010569" cy="646331"/>
          </a:xfrm>
          <a:prstGeom prst="rect">
            <a:avLst/>
          </a:prstGeom>
          <a:solidFill>
            <a:schemeClr val="bg1"/>
          </a:solidFill>
        </p:spPr>
        <p:txBody>
          <a:bodyPr wrap="square" rtlCol="0">
            <a:spAutoFit/>
          </a:bodyPr>
          <a:lstStyle/>
          <a:p>
            <a:pPr algn="ctr"/>
            <a:r>
              <a:rPr lang="en-US" dirty="0"/>
              <a:t>“Flow-through”</a:t>
            </a:r>
          </a:p>
          <a:p>
            <a:pPr algn="ctr"/>
            <a:r>
              <a:rPr lang="en-US" dirty="0"/>
              <a:t>system</a:t>
            </a:r>
          </a:p>
        </p:txBody>
      </p:sp>
      <p:sp>
        <p:nvSpPr>
          <p:cNvPr id="4" name="Title 3" hidden="1"/>
          <p:cNvSpPr>
            <a:spLocks noGrp="1"/>
          </p:cNvSpPr>
          <p:nvPr>
            <p:ph type="title"/>
          </p:nvPr>
        </p:nvSpPr>
        <p:spPr/>
        <p:txBody>
          <a:bodyPr/>
          <a:lstStyle/>
          <a:p>
            <a:r>
              <a:rPr lang="en-US" dirty="0"/>
              <a:t>FLUPSY</a:t>
            </a:r>
          </a:p>
        </p:txBody>
      </p:sp>
      <p:pic>
        <p:nvPicPr>
          <p:cNvPr id="20" name="Picture 19" descr="Florida Department of Agriculture and Consumer Services Banner">
            <a:extLst>
              <a:ext uri="{FF2B5EF4-FFF2-40B4-BE49-F238E27FC236}">
                <a16:creationId xmlns:a16="http://schemas.microsoft.com/office/drawing/2014/main" id="{A71D2D2D-5B90-4EDE-B0AB-710D18D84A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467692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Clam upwellers at Westl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7381"/>
            <a:ext cx="9359262" cy="48768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 Box 14"/>
          <p:cNvSpPr txBox="1">
            <a:spLocks noChangeArrowheads="1"/>
          </p:cNvSpPr>
          <p:nvPr/>
        </p:nvSpPr>
        <p:spPr bwMode="auto">
          <a:xfrm>
            <a:off x="969073" y="4860921"/>
            <a:ext cx="720090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lgn="ctr"/>
            <a:r>
              <a:rPr lang="en-US" altLang="en-US" sz="2000" dirty="0">
                <a:latin typeface="+mn-lt"/>
              </a:rPr>
              <a:t>   Depending on the size of the clams, the flow of water can either be pulled down (downwellers) or forced up (upwellers) through the clam seed.</a:t>
            </a:r>
          </a:p>
          <a:p>
            <a:pPr algn="ctr">
              <a:buFont typeface="Arial" panose="020B0604020202020204" pitchFamily="34" charset="0"/>
              <a:buChar char="•"/>
            </a:pPr>
            <a:r>
              <a:rPr lang="en-US" altLang="en-US" sz="2000" dirty="0">
                <a:latin typeface="+mn-lt"/>
              </a:rPr>
              <a:t>Downwellers are for small seed</a:t>
            </a:r>
          </a:p>
          <a:p>
            <a:pPr algn="ctr">
              <a:buFont typeface="Arial" panose="020B0604020202020204" pitchFamily="34" charset="0"/>
              <a:buChar char="•"/>
            </a:pPr>
            <a:r>
              <a:rPr lang="en-US" altLang="en-US" sz="2000" dirty="0">
                <a:latin typeface="+mn-lt"/>
              </a:rPr>
              <a:t>Upwellers are for larger seed</a:t>
            </a:r>
          </a:p>
        </p:txBody>
      </p:sp>
      <p:grpSp>
        <p:nvGrpSpPr>
          <p:cNvPr id="9" name="Group 8" title="nursery downweller "/>
          <p:cNvGrpSpPr/>
          <p:nvPr/>
        </p:nvGrpSpPr>
        <p:grpSpPr>
          <a:xfrm>
            <a:off x="228600" y="2793884"/>
            <a:ext cx="2498620" cy="1263826"/>
            <a:chOff x="228600" y="2793884"/>
            <a:chExt cx="2498620" cy="1263826"/>
          </a:xfrm>
        </p:grpSpPr>
        <p:sp>
          <p:nvSpPr>
            <p:cNvPr id="21" name="Text Box 8" descr="nursery downweller &#10;" title="nursery downweller "/>
            <p:cNvSpPr txBox="1">
              <a:spLocks noChangeArrowheads="1"/>
            </p:cNvSpPr>
            <p:nvPr/>
          </p:nvSpPr>
          <p:spPr bwMode="auto">
            <a:xfrm>
              <a:off x="228600" y="3657600"/>
              <a:ext cx="2498620" cy="400110"/>
            </a:xfrm>
            <a:prstGeom prst="rect">
              <a:avLst/>
            </a:prstGeom>
            <a:solidFill>
              <a:schemeClr val="bg1"/>
            </a:solidFill>
            <a:ln>
              <a:noFill/>
            </a:ln>
            <a:effectLst/>
          </p:spPr>
          <p:txBody>
            <a:bodyPr wrap="square">
              <a:spAutoFit/>
            </a:bodyPr>
            <a:lstStyle/>
            <a:p>
              <a:pPr algn="ctr"/>
              <a:r>
                <a:rPr lang="en-US" altLang="en-US" sz="2000" dirty="0"/>
                <a:t>nursery </a:t>
              </a:r>
              <a:r>
                <a:rPr lang="en-US" altLang="en-US" sz="2000" dirty="0" err="1"/>
                <a:t>downweller</a:t>
              </a:r>
              <a:r>
                <a:rPr lang="en-US" altLang="en-US" sz="2000" dirty="0"/>
                <a:t> </a:t>
              </a:r>
            </a:p>
          </p:txBody>
        </p:sp>
        <p:sp>
          <p:nvSpPr>
            <p:cNvPr id="4" name="Arrow: Up 3"/>
            <p:cNvSpPr/>
            <p:nvPr/>
          </p:nvSpPr>
          <p:spPr>
            <a:xfrm>
              <a:off x="1363610" y="2793884"/>
              <a:ext cx="228600" cy="644291"/>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Up 24"/>
            <p:cNvSpPr/>
            <p:nvPr/>
          </p:nvSpPr>
          <p:spPr>
            <a:xfrm rot="18675098">
              <a:off x="854773" y="2724264"/>
              <a:ext cx="228600" cy="881117"/>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title="nursery upweller "/>
          <p:cNvGrpSpPr/>
          <p:nvPr/>
        </p:nvGrpSpPr>
        <p:grpSpPr>
          <a:xfrm>
            <a:off x="3749069" y="2162145"/>
            <a:ext cx="2746981" cy="1655596"/>
            <a:chOff x="3749069" y="2162145"/>
            <a:chExt cx="2746981" cy="1655596"/>
          </a:xfrm>
        </p:grpSpPr>
        <p:sp>
          <p:nvSpPr>
            <p:cNvPr id="22" name="Text Box 10"/>
            <p:cNvSpPr txBox="1">
              <a:spLocks noChangeArrowheads="1"/>
            </p:cNvSpPr>
            <p:nvPr/>
          </p:nvSpPr>
          <p:spPr bwMode="auto">
            <a:xfrm>
              <a:off x="4362450" y="2162145"/>
              <a:ext cx="2133600" cy="400110"/>
            </a:xfrm>
            <a:prstGeom prst="rect">
              <a:avLst/>
            </a:prstGeom>
            <a:solidFill>
              <a:schemeClr val="bg1"/>
            </a:solidFill>
            <a:ln>
              <a:noFill/>
            </a:ln>
            <a:effectLst/>
          </p:spPr>
          <p:txBody>
            <a:bodyPr wrap="square">
              <a:spAutoFit/>
            </a:bodyPr>
            <a:lstStyle/>
            <a:p>
              <a:pPr algn="ctr"/>
              <a:r>
                <a:rPr lang="en-US" altLang="en-US" sz="2000" dirty="0"/>
                <a:t>nursery upwellers</a:t>
              </a:r>
            </a:p>
          </p:txBody>
        </p:sp>
        <p:sp>
          <p:nvSpPr>
            <p:cNvPr id="24" name="Arrow: Up 23"/>
            <p:cNvSpPr/>
            <p:nvPr/>
          </p:nvSpPr>
          <p:spPr>
            <a:xfrm rot="10800000">
              <a:off x="5268200" y="2562253"/>
              <a:ext cx="228600" cy="1053483"/>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Up 25"/>
            <p:cNvSpPr/>
            <p:nvPr/>
          </p:nvSpPr>
          <p:spPr>
            <a:xfrm rot="8217631">
              <a:off x="5900423" y="2452207"/>
              <a:ext cx="228600" cy="1365534"/>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Up 26"/>
            <p:cNvSpPr/>
            <p:nvPr/>
          </p:nvSpPr>
          <p:spPr>
            <a:xfrm rot="14096466">
              <a:off x="4434014" y="2294134"/>
              <a:ext cx="228600" cy="1598489"/>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hidden="1"/>
          <p:cNvSpPr>
            <a:spLocks noGrp="1"/>
          </p:cNvSpPr>
          <p:nvPr>
            <p:ph type="title"/>
          </p:nvPr>
        </p:nvSpPr>
        <p:spPr/>
        <p:txBody>
          <a:bodyPr/>
          <a:lstStyle/>
          <a:p>
            <a:r>
              <a:rPr lang="en-US" dirty="0"/>
              <a:t>FLUPSY</a:t>
            </a:r>
          </a:p>
        </p:txBody>
      </p:sp>
      <p:pic>
        <p:nvPicPr>
          <p:cNvPr id="15" name="Picture 14" descr="Florida Department of Agriculture and Consumer Services Banner">
            <a:extLst>
              <a:ext uri="{FF2B5EF4-FFF2-40B4-BE49-F238E27FC236}">
                <a16:creationId xmlns:a16="http://schemas.microsoft.com/office/drawing/2014/main" id="{C22353C5-731F-4D0A-886B-74F651C2B2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4084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additive="base">
                                        <p:cTn id="7"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xEl>
                                              <p:pRg st="1" end="1"/>
                                            </p:txEl>
                                          </p:spTgt>
                                        </p:tgtEl>
                                        <p:attrNameLst>
                                          <p:attrName>style.visibility</p:attrName>
                                        </p:attrNameLst>
                                      </p:cBhvr>
                                      <p:to>
                                        <p:strVal val="visible"/>
                                      </p:to>
                                    </p:set>
                                    <p:anim calcmode="lin" valueType="num">
                                      <p:cBhvr additive="base">
                                        <p:cTn id="19" dur="500" fill="hold"/>
                                        <p:tgtEl>
                                          <p:spTgt spid="2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3">
                                            <p:txEl>
                                              <p:pRg st="2" end="2"/>
                                            </p:txEl>
                                          </p:spTgt>
                                        </p:tgtEl>
                                        <p:attrNameLst>
                                          <p:attrName>style.visibility</p:attrName>
                                        </p:attrNameLst>
                                      </p:cBhvr>
                                      <p:to>
                                        <p:strVal val="visible"/>
                                      </p:to>
                                    </p:set>
                                    <p:anim calcmode="lin" valueType="num">
                                      <p:cBhvr additive="base">
                                        <p:cTn id="31" dur="500" fill="hold"/>
                                        <p:tgtEl>
                                          <p:spTgt spid="2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5" descr="PA020462"/>
          <p:cNvPicPr>
            <a:picLocks noChangeAspect="1" noChangeArrowheads="1"/>
          </p:cNvPicPr>
          <p:nvPr/>
        </p:nvPicPr>
        <p:blipFill rotWithShape="1">
          <a:blip r:embed="rId2">
            <a:extLst>
              <a:ext uri="{28A0092B-C50C-407E-A947-70E740481C1C}">
                <a14:useLocalDpi xmlns:a14="http://schemas.microsoft.com/office/drawing/2010/main" val="0"/>
              </a:ext>
            </a:extLst>
          </a:blip>
          <a:srcRect t="8968" b="6726"/>
          <a:stretch/>
        </p:blipFill>
        <p:spPr bwMode="auto">
          <a:xfrm>
            <a:off x="0" y="0"/>
            <a:ext cx="91440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7" descr="P5240074"/>
          <p:cNvPicPr>
            <a:picLocks noChangeAspect="1" noChangeArrowheads="1"/>
          </p:cNvPicPr>
          <p:nvPr/>
        </p:nvPicPr>
        <p:blipFill rotWithShape="1">
          <a:blip r:embed="rId3">
            <a:extLst>
              <a:ext uri="{28A0092B-C50C-407E-A947-70E740481C1C}">
                <a14:useLocalDpi xmlns:a14="http://schemas.microsoft.com/office/drawing/2010/main" val="0"/>
              </a:ext>
            </a:extLst>
          </a:blip>
          <a:srcRect t="19048" b="20000"/>
          <a:stretch/>
        </p:blipFill>
        <p:spPr bwMode="auto">
          <a:xfrm>
            <a:off x="2971800" y="3657600"/>
            <a:ext cx="6172200" cy="282157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291934" y="76200"/>
            <a:ext cx="2555178" cy="646331"/>
          </a:xfrm>
          <a:prstGeom prst="rect">
            <a:avLst/>
          </a:prstGeom>
          <a:solidFill>
            <a:schemeClr val="bg1"/>
          </a:solidFill>
        </p:spPr>
        <p:txBody>
          <a:bodyPr wrap="square" rtlCol="0">
            <a:spAutoFit/>
          </a:bodyPr>
          <a:lstStyle/>
          <a:p>
            <a:pPr algn="ctr"/>
            <a:r>
              <a:rPr lang="en-US" i="1" dirty="0">
                <a:solidFill>
                  <a:schemeClr val="tx2"/>
                </a:solidFill>
              </a:rPr>
              <a:t>Which nursery system type is this? </a:t>
            </a:r>
          </a:p>
        </p:txBody>
      </p:sp>
      <p:sp>
        <p:nvSpPr>
          <p:cNvPr id="17" name="TextBox 16"/>
          <p:cNvSpPr txBox="1"/>
          <p:nvPr/>
        </p:nvSpPr>
        <p:spPr>
          <a:xfrm>
            <a:off x="4599955" y="3718032"/>
            <a:ext cx="2915889" cy="369332"/>
          </a:xfrm>
          <a:prstGeom prst="rect">
            <a:avLst/>
          </a:prstGeom>
          <a:solidFill>
            <a:schemeClr val="bg1"/>
          </a:solidFill>
        </p:spPr>
        <p:txBody>
          <a:bodyPr wrap="square" rtlCol="0">
            <a:spAutoFit/>
          </a:bodyPr>
          <a:lstStyle/>
          <a:p>
            <a:pPr algn="ctr"/>
            <a:r>
              <a:rPr lang="en-US" i="1" dirty="0">
                <a:solidFill>
                  <a:schemeClr val="tx2"/>
                </a:solidFill>
              </a:rPr>
              <a:t>What about this system? </a:t>
            </a:r>
          </a:p>
        </p:txBody>
      </p:sp>
      <p:grpSp>
        <p:nvGrpSpPr>
          <p:cNvPr id="6" name="Group 5" title="nursery downweller "/>
          <p:cNvGrpSpPr/>
          <p:nvPr/>
        </p:nvGrpSpPr>
        <p:grpSpPr>
          <a:xfrm>
            <a:off x="6296752" y="1706854"/>
            <a:ext cx="2023526" cy="1798804"/>
            <a:chOff x="6296752" y="1706854"/>
            <a:chExt cx="2023526" cy="1798804"/>
          </a:xfrm>
        </p:grpSpPr>
        <p:sp>
          <p:nvSpPr>
            <p:cNvPr id="3" name="Arrow: Left 2"/>
            <p:cNvSpPr/>
            <p:nvPr/>
          </p:nvSpPr>
          <p:spPr>
            <a:xfrm rot="21343387">
              <a:off x="7017018" y="1706854"/>
              <a:ext cx="1303260" cy="226136"/>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Left 18"/>
            <p:cNvSpPr/>
            <p:nvPr/>
          </p:nvSpPr>
          <p:spPr>
            <a:xfrm rot="16200000">
              <a:off x="6028590" y="3011361"/>
              <a:ext cx="762459" cy="226136"/>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9" name="TextBox 28"/>
          <p:cNvSpPr txBox="1"/>
          <p:nvPr/>
        </p:nvSpPr>
        <p:spPr>
          <a:xfrm>
            <a:off x="3815190" y="2939763"/>
            <a:ext cx="1508666" cy="369332"/>
          </a:xfrm>
          <a:prstGeom prst="rect">
            <a:avLst/>
          </a:prstGeom>
          <a:solidFill>
            <a:schemeClr val="bg1"/>
          </a:solidFill>
        </p:spPr>
        <p:txBody>
          <a:bodyPr wrap="square" rtlCol="0">
            <a:spAutoFit/>
          </a:bodyPr>
          <a:lstStyle/>
          <a:p>
            <a:pPr algn="ctr"/>
            <a:r>
              <a:rPr lang="en-US" i="1" dirty="0" err="1">
                <a:solidFill>
                  <a:schemeClr val="tx2"/>
                </a:solidFill>
              </a:rPr>
              <a:t>Downweller</a:t>
            </a:r>
            <a:endParaRPr lang="en-US" i="1" dirty="0">
              <a:solidFill>
                <a:schemeClr val="tx2"/>
              </a:solidFill>
            </a:endParaRPr>
          </a:p>
        </p:txBody>
      </p:sp>
      <p:sp>
        <p:nvSpPr>
          <p:cNvPr id="30" name="TextBox 29"/>
          <p:cNvSpPr txBox="1"/>
          <p:nvPr/>
        </p:nvSpPr>
        <p:spPr>
          <a:xfrm>
            <a:off x="5323856" y="5939606"/>
            <a:ext cx="1508666" cy="369332"/>
          </a:xfrm>
          <a:prstGeom prst="rect">
            <a:avLst/>
          </a:prstGeom>
          <a:solidFill>
            <a:schemeClr val="bg1"/>
          </a:solidFill>
        </p:spPr>
        <p:txBody>
          <a:bodyPr wrap="square" rtlCol="0">
            <a:spAutoFit/>
          </a:bodyPr>
          <a:lstStyle/>
          <a:p>
            <a:pPr algn="ctr"/>
            <a:r>
              <a:rPr lang="en-US" i="1" dirty="0" err="1">
                <a:solidFill>
                  <a:schemeClr val="tx2"/>
                </a:solidFill>
              </a:rPr>
              <a:t>Upweller</a:t>
            </a:r>
            <a:endParaRPr lang="en-US" i="1" dirty="0">
              <a:solidFill>
                <a:schemeClr val="tx2"/>
              </a:solidFill>
            </a:endParaRPr>
          </a:p>
        </p:txBody>
      </p:sp>
      <p:grpSp>
        <p:nvGrpSpPr>
          <p:cNvPr id="7" name="Group 6" title="nursery upweller "/>
          <p:cNvGrpSpPr/>
          <p:nvPr/>
        </p:nvGrpSpPr>
        <p:grpSpPr>
          <a:xfrm>
            <a:off x="4876800" y="5413260"/>
            <a:ext cx="1756534" cy="457873"/>
            <a:chOff x="4876800" y="5413260"/>
            <a:chExt cx="1756534" cy="457873"/>
          </a:xfrm>
        </p:grpSpPr>
        <p:sp>
          <p:nvSpPr>
            <p:cNvPr id="32" name="Arrow: Left 31"/>
            <p:cNvSpPr/>
            <p:nvPr/>
          </p:nvSpPr>
          <p:spPr>
            <a:xfrm rot="5400000">
              <a:off x="4785498" y="5553695"/>
              <a:ext cx="408740" cy="226136"/>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Arrow: Left 32"/>
            <p:cNvSpPr/>
            <p:nvPr/>
          </p:nvSpPr>
          <p:spPr>
            <a:xfrm rot="11698865">
              <a:off x="5330074" y="5413260"/>
              <a:ext cx="1303260" cy="226136"/>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Title 3" hidden="1"/>
          <p:cNvSpPr>
            <a:spLocks noGrp="1"/>
          </p:cNvSpPr>
          <p:nvPr>
            <p:ph type="title"/>
          </p:nvPr>
        </p:nvSpPr>
        <p:spPr/>
        <p:txBody>
          <a:bodyPr/>
          <a:lstStyle/>
          <a:p>
            <a:r>
              <a:rPr lang="en-US" dirty="0"/>
              <a:t>FLUPSY</a:t>
            </a:r>
          </a:p>
        </p:txBody>
      </p:sp>
      <p:pic>
        <p:nvPicPr>
          <p:cNvPr id="16" name="Picture 15" descr="Florida Department of Agriculture and Consumer Services Banner">
            <a:extLst>
              <a:ext uri="{FF2B5EF4-FFF2-40B4-BE49-F238E27FC236}">
                <a16:creationId xmlns:a16="http://schemas.microsoft.com/office/drawing/2014/main" id="{0105CAF9-7361-4AFF-9373-082DDF74A2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605033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ppt_x"/>
                                          </p:val>
                                        </p:tav>
                                        <p:tav tm="100000">
                                          <p:val>
                                            <p:strVal val="#ppt_x"/>
                                          </p:val>
                                        </p:tav>
                                      </p:tavLst>
                                    </p:anim>
                                    <p:anim calcmode="lin" valueType="num">
                                      <p:cBhvr additive="base">
                                        <p:cTn id="4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9" grpId="0" animBg="1"/>
      <p:bldP spid="3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Clam seed comparison before and after nursery phase. "/>
          <p:cNvPicPr>
            <a:picLocks noChangeAspect="1"/>
          </p:cNvPicPr>
          <p:nvPr/>
        </p:nvPicPr>
        <p:blipFill rotWithShape="1">
          <a:blip r:embed="rId2">
            <a:extLst>
              <a:ext uri="{28A0092B-C50C-407E-A947-70E740481C1C}">
                <a14:useLocalDpi xmlns:a14="http://schemas.microsoft.com/office/drawing/2010/main" val="0"/>
              </a:ext>
            </a:extLst>
          </a:blip>
          <a:srcRect t="2223" b="16966"/>
          <a:stretch/>
        </p:blipFill>
        <p:spPr>
          <a:xfrm>
            <a:off x="-76200" y="1480"/>
            <a:ext cx="9226858" cy="5542108"/>
          </a:xfrm>
          <a:prstGeom prst="rect">
            <a:avLst/>
          </a:prstGeom>
        </p:spPr>
      </p:pic>
      <p:grpSp>
        <p:nvGrpSpPr>
          <p:cNvPr id="2" name="Group 1" title="Clam seed comparison before and after nursery phase. "/>
          <p:cNvGrpSpPr/>
          <p:nvPr/>
        </p:nvGrpSpPr>
        <p:grpSpPr>
          <a:xfrm>
            <a:off x="0" y="1551074"/>
            <a:ext cx="5197067" cy="4295024"/>
            <a:chOff x="6658" y="1887338"/>
            <a:chExt cx="5197067" cy="4295024"/>
          </a:xfrm>
        </p:grpSpPr>
        <p:pic>
          <p:nvPicPr>
            <p:cNvPr id="8" name="Picture 7" title="Clam seed comparison before and after nursery phase. "/>
            <p:cNvPicPr>
              <a:picLocks noChangeAspect="1"/>
            </p:cNvPicPr>
            <p:nvPr/>
          </p:nvPicPr>
          <p:blipFill rotWithShape="1">
            <a:blip r:embed="rId3">
              <a:extLst>
                <a:ext uri="{28A0092B-C50C-407E-A947-70E740481C1C}">
                  <a14:useLocalDpi xmlns:a14="http://schemas.microsoft.com/office/drawing/2010/main" val="0"/>
                </a:ext>
              </a:extLst>
            </a:blip>
            <a:srcRect l="10834" r="20833" b="12222"/>
            <a:stretch/>
          </p:blipFill>
          <p:spPr>
            <a:xfrm>
              <a:off x="6658" y="1887338"/>
              <a:ext cx="3776762" cy="3638588"/>
            </a:xfrm>
            <a:prstGeom prst="rect">
              <a:avLst/>
            </a:prstGeom>
          </p:spPr>
        </p:pic>
        <p:grpSp>
          <p:nvGrpSpPr>
            <p:cNvPr id="11" name="Group 10"/>
            <p:cNvGrpSpPr/>
            <p:nvPr/>
          </p:nvGrpSpPr>
          <p:grpSpPr>
            <a:xfrm>
              <a:off x="1524000" y="4120575"/>
              <a:ext cx="3679725" cy="2061787"/>
              <a:chOff x="1524000" y="4120575"/>
              <a:chExt cx="3679725" cy="2061787"/>
            </a:xfrm>
          </p:grpSpPr>
          <p:sp>
            <p:nvSpPr>
              <p:cNvPr id="18" name="Arrow: Up 17"/>
              <p:cNvSpPr/>
              <p:nvPr/>
            </p:nvSpPr>
            <p:spPr>
              <a:xfrm rot="20905028">
                <a:off x="2529202" y="4120575"/>
                <a:ext cx="228600" cy="1686679"/>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524000" y="5813030"/>
                <a:ext cx="3679725" cy="369332"/>
              </a:xfrm>
              <a:prstGeom prst="rect">
                <a:avLst/>
              </a:prstGeom>
              <a:noFill/>
            </p:spPr>
            <p:txBody>
              <a:bodyPr wrap="none" rtlCol="0">
                <a:spAutoFit/>
              </a:bodyPr>
              <a:lstStyle/>
              <a:p>
                <a:r>
                  <a:rPr lang="en-US" dirty="0"/>
                  <a:t>Small seed at start of nursery phase</a:t>
                </a:r>
              </a:p>
            </p:txBody>
          </p:sp>
        </p:grpSp>
      </p:grpSp>
      <p:grpSp>
        <p:nvGrpSpPr>
          <p:cNvPr id="3" name="Group 2" title="Clam seed comparison before and after nursery phase. "/>
          <p:cNvGrpSpPr/>
          <p:nvPr/>
        </p:nvGrpSpPr>
        <p:grpSpPr>
          <a:xfrm>
            <a:off x="5095336" y="1572376"/>
            <a:ext cx="4036123" cy="4295024"/>
            <a:chOff x="5114535" y="2072799"/>
            <a:chExt cx="4036123" cy="4109563"/>
          </a:xfrm>
        </p:grpSpPr>
        <p:pic>
          <p:nvPicPr>
            <p:cNvPr id="9" name="Picture 8" title="Clam seed comparison before and after nursery phase. "/>
            <p:cNvPicPr>
              <a:picLocks noChangeAspect="1"/>
            </p:cNvPicPr>
            <p:nvPr/>
          </p:nvPicPr>
          <p:blipFill rotWithShape="1">
            <a:blip r:embed="rId4">
              <a:extLst>
                <a:ext uri="{28A0092B-C50C-407E-A947-70E740481C1C}">
                  <a14:useLocalDpi xmlns:a14="http://schemas.microsoft.com/office/drawing/2010/main" val="0"/>
                </a:ext>
              </a:extLst>
            </a:blip>
            <a:srcRect l="8334" t="3334" r="16665" b="11111"/>
            <a:stretch/>
          </p:blipFill>
          <p:spPr>
            <a:xfrm>
              <a:off x="5114535" y="2072799"/>
              <a:ext cx="4036123" cy="3453127"/>
            </a:xfrm>
            <a:prstGeom prst="rect">
              <a:avLst/>
            </a:prstGeom>
          </p:spPr>
        </p:pic>
        <p:grpSp>
          <p:nvGrpSpPr>
            <p:cNvPr id="21" name="Group 20"/>
            <p:cNvGrpSpPr/>
            <p:nvPr/>
          </p:nvGrpSpPr>
          <p:grpSpPr>
            <a:xfrm>
              <a:off x="5332761" y="4155693"/>
              <a:ext cx="3593869" cy="2026669"/>
              <a:chOff x="1524000" y="4155693"/>
              <a:chExt cx="3593869" cy="2026669"/>
            </a:xfrm>
          </p:grpSpPr>
          <p:sp>
            <p:nvSpPr>
              <p:cNvPr id="22" name="Arrow: Up 21"/>
              <p:cNvSpPr/>
              <p:nvPr/>
            </p:nvSpPr>
            <p:spPr>
              <a:xfrm rot="1481237">
                <a:off x="3191955" y="4155693"/>
                <a:ext cx="228600" cy="1686679"/>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p:cNvSpPr txBox="1"/>
              <p:nvPr/>
            </p:nvSpPr>
            <p:spPr>
              <a:xfrm>
                <a:off x="1524000" y="5813030"/>
                <a:ext cx="3593869" cy="369332"/>
              </a:xfrm>
              <a:prstGeom prst="rect">
                <a:avLst/>
              </a:prstGeom>
              <a:noFill/>
            </p:spPr>
            <p:txBody>
              <a:bodyPr wrap="none" rtlCol="0">
                <a:spAutoFit/>
              </a:bodyPr>
              <a:lstStyle/>
              <a:p>
                <a:r>
                  <a:rPr lang="en-US" dirty="0"/>
                  <a:t>Large seed at end of nursery phase</a:t>
                </a:r>
              </a:p>
            </p:txBody>
          </p:sp>
        </p:grpSp>
      </p:grpSp>
      <p:sp>
        <p:nvSpPr>
          <p:cNvPr id="6" name="TextBox 5"/>
          <p:cNvSpPr txBox="1"/>
          <p:nvPr/>
        </p:nvSpPr>
        <p:spPr>
          <a:xfrm>
            <a:off x="2504308" y="5997018"/>
            <a:ext cx="4130430" cy="369332"/>
          </a:xfrm>
          <a:prstGeom prst="rect">
            <a:avLst/>
          </a:prstGeom>
          <a:noFill/>
        </p:spPr>
        <p:txBody>
          <a:bodyPr wrap="square" rtlCol="0">
            <a:spAutoFit/>
          </a:bodyPr>
          <a:lstStyle/>
          <a:p>
            <a:pPr algn="ctr"/>
            <a:r>
              <a:rPr lang="en-US" dirty="0"/>
              <a:t>Seed growth during the nursery phase</a:t>
            </a:r>
          </a:p>
        </p:txBody>
      </p:sp>
      <p:sp>
        <p:nvSpPr>
          <p:cNvPr id="7" name="Title 6" hidden="1"/>
          <p:cNvSpPr>
            <a:spLocks noGrp="1"/>
          </p:cNvSpPr>
          <p:nvPr>
            <p:ph type="title"/>
          </p:nvPr>
        </p:nvSpPr>
        <p:spPr/>
        <p:txBody>
          <a:bodyPr/>
          <a:lstStyle/>
          <a:p>
            <a:r>
              <a:rPr lang="en-US" dirty="0"/>
              <a:t>Clam seed size</a:t>
            </a:r>
          </a:p>
        </p:txBody>
      </p:sp>
      <p:pic>
        <p:nvPicPr>
          <p:cNvPr id="16" name="Picture 15" descr="Florida Department of Agriculture and Consumer Services Banner">
            <a:extLst>
              <a:ext uri="{FF2B5EF4-FFF2-40B4-BE49-F238E27FC236}">
                <a16:creationId xmlns:a16="http://schemas.microsoft.com/office/drawing/2014/main" id="{4A47DD05-EB9F-426B-93BF-02B11A61AB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915586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4" descr="P5240080"/>
          <p:cNvPicPr>
            <a:picLocks noChangeAspect="1" noChangeArrowheads="1"/>
          </p:cNvPicPr>
          <p:nvPr/>
        </p:nvPicPr>
        <p:blipFill rotWithShape="1">
          <a:blip r:embed="rId2">
            <a:extLst>
              <a:ext uri="{28A0092B-C50C-407E-A947-70E740481C1C}">
                <a14:useLocalDpi xmlns:a14="http://schemas.microsoft.com/office/drawing/2010/main" val="0"/>
              </a:ext>
            </a:extLst>
          </a:blip>
          <a:srcRect l="10503" t="10882" b="2296"/>
          <a:stretch/>
        </p:blipFill>
        <p:spPr bwMode="auto">
          <a:xfrm>
            <a:off x="3279077" y="0"/>
            <a:ext cx="5864923" cy="4267200"/>
          </a:xfrm>
          <a:prstGeom prst="rect">
            <a:avLst/>
          </a:prstGeom>
          <a:solidFill>
            <a:schemeClr val="bg1"/>
          </a:solidFill>
        </p:spPr>
      </p:pic>
      <p:pic>
        <p:nvPicPr>
          <p:cNvPr id="18" name="Picture 10" descr="PB050021"/>
          <p:cNvPicPr>
            <a:picLocks noChangeAspect="1" noChangeArrowheads="1"/>
          </p:cNvPicPr>
          <p:nvPr/>
        </p:nvPicPr>
        <p:blipFill rotWithShape="1">
          <a:blip r:embed="rId3">
            <a:extLst>
              <a:ext uri="{28A0092B-C50C-407E-A947-70E740481C1C}">
                <a14:useLocalDpi xmlns:a14="http://schemas.microsoft.com/office/drawing/2010/main" val="0"/>
              </a:ext>
            </a:extLst>
          </a:blip>
          <a:srcRect l="5331" t="16831" r="16151" b="8725"/>
          <a:stretch/>
        </p:blipFill>
        <p:spPr bwMode="auto">
          <a:xfrm>
            <a:off x="-2477" y="0"/>
            <a:ext cx="3375546" cy="4267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title="Reciculating nursery upweller system"/>
          <p:cNvPicPr>
            <a:picLocks noChangeAspect="1"/>
          </p:cNvPicPr>
          <p:nvPr/>
        </p:nvPicPr>
        <p:blipFill rotWithShape="1">
          <a:blip r:embed="rId4">
            <a:extLst>
              <a:ext uri="{28A0092B-C50C-407E-A947-70E740481C1C}">
                <a14:useLocalDpi xmlns:a14="http://schemas.microsoft.com/office/drawing/2010/main" val="0"/>
              </a:ext>
            </a:extLst>
          </a:blip>
          <a:srcRect l="8183" t="10185" r="-427" b="564"/>
          <a:stretch/>
        </p:blipFill>
        <p:spPr>
          <a:xfrm>
            <a:off x="3627779" y="3967535"/>
            <a:ext cx="3467088" cy="2515935"/>
          </a:xfrm>
          <a:prstGeom prst="rect">
            <a:avLst/>
          </a:prstGeom>
        </p:spPr>
      </p:pic>
      <p:pic>
        <p:nvPicPr>
          <p:cNvPr id="8" name="Picture 7" title="Reciculating nursery upweller system"/>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0875" y="3635670"/>
            <a:ext cx="2143125" cy="2857500"/>
          </a:xfrm>
          <a:prstGeom prst="rect">
            <a:avLst/>
          </a:prstGeom>
        </p:spPr>
      </p:pic>
      <p:sp>
        <p:nvSpPr>
          <p:cNvPr id="9" name="TextBox 8"/>
          <p:cNvSpPr txBox="1"/>
          <p:nvPr/>
        </p:nvSpPr>
        <p:spPr>
          <a:xfrm>
            <a:off x="119511" y="4380689"/>
            <a:ext cx="3399186" cy="1354217"/>
          </a:xfrm>
          <a:prstGeom prst="rect">
            <a:avLst/>
          </a:prstGeom>
          <a:noFill/>
        </p:spPr>
        <p:txBody>
          <a:bodyPr wrap="square" rtlCol="0">
            <a:spAutoFit/>
          </a:bodyPr>
          <a:lstStyle/>
          <a:p>
            <a:r>
              <a:rPr lang="en-US" dirty="0"/>
              <a:t>Land based nursery systems</a:t>
            </a:r>
          </a:p>
          <a:p>
            <a:pPr marL="285750" indent="-285750">
              <a:buFont typeface="Arial" panose="020B0604020202020204" pitchFamily="34" charset="0"/>
              <a:buChar char="•"/>
            </a:pPr>
            <a:r>
              <a:rPr lang="en-US" sz="1600" dirty="0"/>
              <a:t>More costly to operate</a:t>
            </a:r>
          </a:p>
          <a:p>
            <a:pPr marL="285750" indent="-285750">
              <a:buFont typeface="Arial" panose="020B0604020202020204" pitchFamily="34" charset="0"/>
              <a:buChar char="•"/>
            </a:pPr>
            <a:r>
              <a:rPr lang="en-US" sz="1600" dirty="0"/>
              <a:t>More control over water quality and feeding </a:t>
            </a:r>
          </a:p>
          <a:p>
            <a:pPr marL="285750" indent="-285750">
              <a:buFont typeface="Arial" panose="020B0604020202020204" pitchFamily="34" charset="0"/>
              <a:buChar char="•"/>
            </a:pPr>
            <a:r>
              <a:rPr lang="en-US" sz="1600" dirty="0"/>
              <a:t>Improved survival and growth </a:t>
            </a:r>
          </a:p>
        </p:txBody>
      </p:sp>
      <p:grpSp>
        <p:nvGrpSpPr>
          <p:cNvPr id="6" name="Group 5" title="Flow through and utilize raw seawater"/>
          <p:cNvGrpSpPr/>
          <p:nvPr/>
        </p:nvGrpSpPr>
        <p:grpSpPr>
          <a:xfrm>
            <a:off x="1524000" y="228600"/>
            <a:ext cx="5485604" cy="1596769"/>
            <a:chOff x="1524000" y="228600"/>
            <a:chExt cx="5485604" cy="1596769"/>
          </a:xfrm>
        </p:grpSpPr>
        <p:sp>
          <p:nvSpPr>
            <p:cNvPr id="2" name="TextBox 1" title="Flow through and utilize raw seawater"/>
            <p:cNvSpPr txBox="1"/>
            <p:nvPr/>
          </p:nvSpPr>
          <p:spPr>
            <a:xfrm>
              <a:off x="1524000" y="228600"/>
              <a:ext cx="5485604" cy="338554"/>
            </a:xfrm>
            <a:prstGeom prst="rect">
              <a:avLst/>
            </a:prstGeom>
            <a:solidFill>
              <a:schemeClr val="bg1"/>
            </a:solidFill>
          </p:spPr>
          <p:txBody>
            <a:bodyPr wrap="none" rtlCol="0">
              <a:spAutoFit/>
            </a:bodyPr>
            <a:lstStyle/>
            <a:p>
              <a:r>
                <a:rPr lang="en-US" sz="1600" dirty="0"/>
                <a:t>These two systems are flow through and utilize raw seawater</a:t>
              </a:r>
            </a:p>
          </p:txBody>
        </p:sp>
        <p:sp>
          <p:nvSpPr>
            <p:cNvPr id="10" name="Arrow: Up 9"/>
            <p:cNvSpPr/>
            <p:nvPr/>
          </p:nvSpPr>
          <p:spPr>
            <a:xfrm rot="13132579">
              <a:off x="2984809" y="520635"/>
              <a:ext cx="228600" cy="1053483"/>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Up 10"/>
            <p:cNvSpPr/>
            <p:nvPr/>
          </p:nvSpPr>
          <p:spPr>
            <a:xfrm rot="8217631">
              <a:off x="5594704" y="459835"/>
              <a:ext cx="228600" cy="1365534"/>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p:cNvSpPr txBox="1"/>
          <p:nvPr/>
        </p:nvSpPr>
        <p:spPr>
          <a:xfrm>
            <a:off x="3909806" y="4154668"/>
            <a:ext cx="5046831" cy="338554"/>
          </a:xfrm>
          <a:prstGeom prst="rect">
            <a:avLst/>
          </a:prstGeom>
          <a:solidFill>
            <a:schemeClr val="bg1"/>
          </a:solidFill>
        </p:spPr>
        <p:txBody>
          <a:bodyPr wrap="none" rtlCol="0">
            <a:spAutoFit/>
          </a:bodyPr>
          <a:lstStyle/>
          <a:p>
            <a:r>
              <a:rPr lang="en-US" sz="1600" dirty="0"/>
              <a:t>These two are recirculating and utilize filtered seawater</a:t>
            </a:r>
          </a:p>
        </p:txBody>
      </p:sp>
      <p:sp>
        <p:nvSpPr>
          <p:cNvPr id="3" name="TextBox 2"/>
          <p:cNvSpPr txBox="1"/>
          <p:nvPr/>
        </p:nvSpPr>
        <p:spPr>
          <a:xfrm>
            <a:off x="6571082" y="6330860"/>
            <a:ext cx="2819400" cy="200055"/>
          </a:xfrm>
          <a:prstGeom prst="rect">
            <a:avLst/>
          </a:prstGeom>
          <a:noFill/>
        </p:spPr>
        <p:txBody>
          <a:bodyPr wrap="square" rtlCol="0">
            <a:spAutoFit/>
          </a:bodyPr>
          <a:lstStyle/>
          <a:p>
            <a:r>
              <a:rPr lang="en-US" sz="700" dirty="0">
                <a:solidFill>
                  <a:schemeClr val="bg1"/>
                </a:solidFill>
              </a:rPr>
              <a:t>Photo credits: Auburn University, Dolphin Island Shellfish Lab. </a:t>
            </a:r>
          </a:p>
        </p:txBody>
      </p:sp>
      <p:sp>
        <p:nvSpPr>
          <p:cNvPr id="7" name="Title 6" hidden="1"/>
          <p:cNvSpPr>
            <a:spLocks noGrp="1"/>
          </p:cNvSpPr>
          <p:nvPr>
            <p:ph type="title"/>
          </p:nvPr>
        </p:nvSpPr>
        <p:spPr/>
        <p:txBody>
          <a:bodyPr/>
          <a:lstStyle/>
          <a:p>
            <a:r>
              <a:rPr lang="en-US" dirty="0"/>
              <a:t>Upland systems</a:t>
            </a:r>
          </a:p>
        </p:txBody>
      </p:sp>
      <p:pic>
        <p:nvPicPr>
          <p:cNvPr id="15" name="Picture 14" descr="Florida Department of Agriculture and Consumer Services Banner">
            <a:extLst>
              <a:ext uri="{FF2B5EF4-FFF2-40B4-BE49-F238E27FC236}">
                <a16:creationId xmlns:a16="http://schemas.microsoft.com/office/drawing/2014/main" id="{4EA25D74-4B26-4625-B93D-B2BA1EF5956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140956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p:nvPr>
        </p:nvSpPr>
        <p:spPr>
          <a:xfrm>
            <a:off x="457200" y="304800"/>
            <a:ext cx="8229600" cy="1143000"/>
          </a:xfrm>
        </p:spPr>
        <p:txBody>
          <a:bodyPr>
            <a:normAutofit/>
          </a:bodyPr>
          <a:lstStyle/>
          <a:p>
            <a:pPr algn="ctr"/>
            <a:r>
              <a:rPr lang="en-US" altLang="en-US" sz="4800" dirty="0">
                <a:latin typeface="+mn-lt"/>
              </a:rPr>
              <a:t>Hard Clam: Grow out</a:t>
            </a:r>
          </a:p>
        </p:txBody>
      </p:sp>
      <p:pic>
        <p:nvPicPr>
          <p:cNvPr id="21" name="Picture 7" descr="P7160021"/>
          <p:cNvPicPr>
            <a:picLocks noChangeAspect="1" noChangeArrowheads="1"/>
          </p:cNvPicPr>
          <p:nvPr/>
        </p:nvPicPr>
        <p:blipFill rotWithShape="1">
          <a:blip r:embed="rId2">
            <a:extLst>
              <a:ext uri="{28A0092B-C50C-407E-A947-70E740481C1C}">
                <a14:useLocalDpi xmlns:a14="http://schemas.microsoft.com/office/drawing/2010/main" val="0"/>
              </a:ext>
            </a:extLst>
          </a:blip>
          <a:srcRect t="17992" r="1530"/>
          <a:stretch/>
        </p:blipFill>
        <p:spPr bwMode="auto">
          <a:xfrm>
            <a:off x="0" y="1447800"/>
            <a:ext cx="6847936" cy="312578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planting a lease"/>
          <p:cNvPicPr>
            <a:picLocks noChangeAspect="1" noChangeArrowheads="1"/>
          </p:cNvPicPr>
          <p:nvPr/>
        </p:nvPicPr>
        <p:blipFill rotWithShape="1">
          <a:blip r:embed="rId3">
            <a:extLst>
              <a:ext uri="{28A0092B-C50C-407E-A947-70E740481C1C}">
                <a14:useLocalDpi xmlns:a14="http://schemas.microsoft.com/office/drawing/2010/main" val="0"/>
              </a:ext>
            </a:extLst>
          </a:blip>
          <a:srcRect l="3262" t="21092"/>
          <a:stretch/>
        </p:blipFill>
        <p:spPr bwMode="auto">
          <a:xfrm>
            <a:off x="4794849" y="3926798"/>
            <a:ext cx="4349151" cy="2427151"/>
          </a:xfrm>
          <a:prstGeom prst="rect">
            <a:avLst/>
          </a:prstGeom>
          <a:noFill/>
          <a:extLst>
            <a:ext uri="{909E8E84-426E-40DD-AFC4-6F175D3DCCD1}">
              <a14:hiddenFill xmlns:a14="http://schemas.microsoft.com/office/drawing/2010/main">
                <a:solidFill>
                  <a:srgbClr val="FFFFFF"/>
                </a:solidFill>
              </a14:hiddenFill>
            </a:ext>
          </a:extLst>
        </p:spPr>
      </p:pic>
      <p:sp>
        <p:nvSpPr>
          <p:cNvPr id="23" name="Text Box 5"/>
          <p:cNvSpPr txBox="1">
            <a:spLocks noChangeArrowheads="1"/>
          </p:cNvSpPr>
          <p:nvPr/>
        </p:nvSpPr>
        <p:spPr bwMode="auto">
          <a:xfrm>
            <a:off x="1066800" y="4724400"/>
            <a:ext cx="32766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dirty="0"/>
              <a:t>Once clams reach a certain size (~4-6 mm) they are placed in fine mesh bags and planted in areas called Submerged Land Leases.</a:t>
            </a:r>
          </a:p>
        </p:txBody>
      </p:sp>
      <p:pic>
        <p:nvPicPr>
          <p:cNvPr id="7" name="Picture 6" descr="Florida Department of Agriculture and Consumer Services Banner">
            <a:extLst>
              <a:ext uri="{FF2B5EF4-FFF2-40B4-BE49-F238E27FC236}">
                <a16:creationId xmlns:a16="http://schemas.microsoft.com/office/drawing/2014/main" id="{25767CD6-FA92-4B32-9FF2-6E23C7EFF5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6768130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p:nvPr>
        </p:nvSpPr>
        <p:spPr>
          <a:xfrm>
            <a:off x="457200" y="304800"/>
            <a:ext cx="8229600" cy="1143000"/>
          </a:xfrm>
        </p:spPr>
        <p:txBody>
          <a:bodyPr>
            <a:normAutofit/>
          </a:bodyPr>
          <a:lstStyle/>
          <a:p>
            <a:pPr algn="ctr"/>
            <a:r>
              <a:rPr lang="en-US" altLang="en-US" sz="4800" dirty="0">
                <a:latin typeface="+mn-lt"/>
              </a:rPr>
              <a:t>Hard Clam: Grow out</a:t>
            </a:r>
          </a:p>
        </p:txBody>
      </p:sp>
      <p:sp>
        <p:nvSpPr>
          <p:cNvPr id="7" name="Text Box 5"/>
          <p:cNvSpPr txBox="1">
            <a:spLocks noChangeArrowheads="1"/>
          </p:cNvSpPr>
          <p:nvPr/>
        </p:nvSpPr>
        <p:spPr bwMode="auto">
          <a:xfrm>
            <a:off x="228600" y="1379007"/>
            <a:ext cx="8686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dirty="0"/>
              <a:t>Submerged land leases are lands owned by the State of Florida so aquaculturists must obtain permission from the State to farm their clams on a lease.</a:t>
            </a:r>
          </a:p>
        </p:txBody>
      </p:sp>
      <p:pic>
        <p:nvPicPr>
          <p:cNvPr id="2" name="Picture 1" title="Map of Florida Aquaculture Use Zones"/>
          <p:cNvPicPr>
            <a:picLocks noChangeAspect="1"/>
          </p:cNvPicPr>
          <p:nvPr/>
        </p:nvPicPr>
        <p:blipFill rotWithShape="1">
          <a:blip r:embed="rId2">
            <a:extLst>
              <a:ext uri="{28A0092B-C50C-407E-A947-70E740481C1C}">
                <a14:useLocalDpi xmlns:a14="http://schemas.microsoft.com/office/drawing/2010/main" val="0"/>
              </a:ext>
            </a:extLst>
          </a:blip>
          <a:srcRect l="2923" r="2923" b="2222"/>
          <a:stretch/>
        </p:blipFill>
        <p:spPr>
          <a:xfrm>
            <a:off x="4953000" y="2025338"/>
            <a:ext cx="4069907" cy="4263711"/>
          </a:xfrm>
          <a:prstGeom prst="rect">
            <a:avLst/>
          </a:prstGeom>
        </p:spPr>
      </p:pic>
      <p:sp>
        <p:nvSpPr>
          <p:cNvPr id="4" name="TextBox 3"/>
          <p:cNvSpPr txBox="1"/>
          <p:nvPr/>
        </p:nvSpPr>
        <p:spPr>
          <a:xfrm>
            <a:off x="304799" y="2070866"/>
            <a:ext cx="4648200" cy="1646605"/>
          </a:xfrm>
          <a:prstGeom prst="rect">
            <a:avLst/>
          </a:prstGeom>
          <a:noFill/>
        </p:spPr>
        <p:txBody>
          <a:bodyPr wrap="square" rtlCol="0">
            <a:spAutoFit/>
          </a:bodyPr>
          <a:lstStyle/>
          <a:p>
            <a:pPr marL="285750" indent="-285750">
              <a:buFont typeface="Arial" panose="020B0604020202020204" pitchFamily="34" charset="0"/>
              <a:buChar char="•"/>
            </a:pPr>
            <a:r>
              <a:rPr lang="en-US" sz="1600" dirty="0"/>
              <a:t>Submerged land leases are public lands and available to anyone interested in applying.</a:t>
            </a:r>
          </a:p>
          <a:p>
            <a:pPr marL="285750" indent="-285750">
              <a:spcBef>
                <a:spcPts val="600"/>
              </a:spcBef>
              <a:buFont typeface="Arial" panose="020B0604020202020204" pitchFamily="34" charset="0"/>
              <a:buChar char="•"/>
            </a:pPr>
            <a:r>
              <a:rPr lang="en-US" sz="1600" b="1" dirty="0"/>
              <a:t>Aquaculture use zones (AUZ) </a:t>
            </a:r>
            <a:r>
              <a:rPr lang="en-US" sz="1600" dirty="0"/>
              <a:t>are areas with predetermined lease sites grouped into a single area often containing dozens of parcels or lease sites</a:t>
            </a:r>
          </a:p>
        </p:txBody>
      </p:sp>
      <p:grpSp>
        <p:nvGrpSpPr>
          <p:cNvPr id="8" name="Group 7" title="Map of Dog Island aquaculture use zone lease parcels "/>
          <p:cNvGrpSpPr/>
          <p:nvPr/>
        </p:nvGrpSpPr>
        <p:grpSpPr>
          <a:xfrm>
            <a:off x="1676400" y="3581400"/>
            <a:ext cx="4897431" cy="2775950"/>
            <a:chOff x="2514600" y="3912312"/>
            <a:chExt cx="4314971" cy="2434616"/>
          </a:xfrm>
        </p:grpSpPr>
        <p:pic>
          <p:nvPicPr>
            <p:cNvPr id="3" name="Picture 2" title="Map of Dog Island aquaculture use zone lease parcels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4600" y="3912312"/>
              <a:ext cx="3276600" cy="2434616"/>
            </a:xfrm>
            <a:prstGeom prst="rect">
              <a:avLst/>
            </a:prstGeom>
          </p:spPr>
        </p:pic>
        <p:sp>
          <p:nvSpPr>
            <p:cNvPr id="6" name="Arrow: Left 5"/>
            <p:cNvSpPr/>
            <p:nvPr/>
          </p:nvSpPr>
          <p:spPr>
            <a:xfrm rot="20176771">
              <a:off x="5373574" y="4597792"/>
              <a:ext cx="1455997" cy="166137"/>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descr="Florida Department of Agriculture and Consumer Services Banner">
            <a:extLst>
              <a:ext uri="{FF2B5EF4-FFF2-40B4-BE49-F238E27FC236}">
                <a16:creationId xmlns:a16="http://schemas.microsoft.com/office/drawing/2014/main" id="{B19CE186-CF09-4B2F-AE1C-AE1112128C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66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p:nvPr>
        </p:nvSpPr>
        <p:spPr>
          <a:xfrm>
            <a:off x="457200" y="228600"/>
            <a:ext cx="8229600" cy="1143000"/>
          </a:xfrm>
        </p:spPr>
        <p:txBody>
          <a:bodyPr>
            <a:normAutofit/>
          </a:bodyPr>
          <a:lstStyle/>
          <a:p>
            <a:pPr algn="ctr"/>
            <a:r>
              <a:rPr lang="en-US" altLang="en-US" sz="4800" dirty="0">
                <a:latin typeface="+mn-lt"/>
              </a:rPr>
              <a:t>Hard Clam: Grow out</a:t>
            </a:r>
          </a:p>
        </p:txBody>
      </p:sp>
      <p:pic>
        <p:nvPicPr>
          <p:cNvPr id="9" name="Picture 8" title="Map of Dog Island aquaculture use zone lease parcels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2345" y="1847850"/>
            <a:ext cx="3171591" cy="4648200"/>
          </a:xfrm>
          <a:prstGeom prst="rect">
            <a:avLst/>
          </a:prstGeom>
        </p:spPr>
      </p:pic>
      <p:pic>
        <p:nvPicPr>
          <p:cNvPr id="11" name="Picture 10" title="Aquaculture use zone corner marker"/>
          <p:cNvPicPr>
            <a:picLocks noChangeAspect="1"/>
          </p:cNvPicPr>
          <p:nvPr/>
        </p:nvPicPr>
        <p:blipFill>
          <a:blip r:embed="rId3"/>
          <a:stretch>
            <a:fillRect/>
          </a:stretch>
        </p:blipFill>
        <p:spPr>
          <a:xfrm>
            <a:off x="3411345" y="2667000"/>
            <a:ext cx="2540936" cy="3829050"/>
          </a:xfrm>
          <a:prstGeom prst="rect">
            <a:avLst/>
          </a:prstGeom>
        </p:spPr>
      </p:pic>
      <p:pic>
        <p:nvPicPr>
          <p:cNvPr id="12" name="Picture 11" title="Example of lease marking layout"/>
          <p:cNvPicPr>
            <a:picLocks noChangeAspect="1"/>
          </p:cNvPicPr>
          <p:nvPr/>
        </p:nvPicPr>
        <p:blipFill rotWithShape="1">
          <a:blip r:embed="rId4"/>
          <a:srcRect t="984" b="5233"/>
          <a:stretch/>
        </p:blipFill>
        <p:spPr>
          <a:xfrm>
            <a:off x="277081" y="2972887"/>
            <a:ext cx="3124200" cy="2590801"/>
          </a:xfrm>
          <a:prstGeom prst="rect">
            <a:avLst/>
          </a:prstGeom>
        </p:spPr>
      </p:pic>
      <p:sp>
        <p:nvSpPr>
          <p:cNvPr id="13" name="TextBox 12"/>
          <p:cNvSpPr txBox="1"/>
          <p:nvPr/>
        </p:nvSpPr>
        <p:spPr>
          <a:xfrm>
            <a:off x="423169" y="1710578"/>
            <a:ext cx="5257800" cy="923330"/>
          </a:xfrm>
          <a:prstGeom prst="rect">
            <a:avLst/>
          </a:prstGeom>
          <a:noFill/>
        </p:spPr>
        <p:txBody>
          <a:bodyPr wrap="square" rtlCol="0">
            <a:spAutoFit/>
          </a:bodyPr>
          <a:lstStyle/>
          <a:p>
            <a:r>
              <a:rPr lang="en-US" dirty="0"/>
              <a:t>Lease holders must mark their leases to ensure navigational safety, provide area ID and deter the general public from entering the culture areas.</a:t>
            </a:r>
          </a:p>
        </p:txBody>
      </p:sp>
      <p:pic>
        <p:nvPicPr>
          <p:cNvPr id="8" name="Picture 7" descr="Florida Department of Agriculture and Consumer Services Banner">
            <a:extLst>
              <a:ext uri="{FF2B5EF4-FFF2-40B4-BE49-F238E27FC236}">
                <a16:creationId xmlns:a16="http://schemas.microsoft.com/office/drawing/2014/main" id="{86BBBC6C-766A-422D-B5E5-57AF4B625F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2195990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p:nvPr>
        </p:nvSpPr>
        <p:spPr>
          <a:xfrm>
            <a:off x="457200" y="228600"/>
            <a:ext cx="8229600" cy="1143000"/>
          </a:xfrm>
        </p:spPr>
        <p:txBody>
          <a:bodyPr>
            <a:normAutofit/>
          </a:bodyPr>
          <a:lstStyle/>
          <a:p>
            <a:pPr algn="ctr"/>
            <a:r>
              <a:rPr lang="en-US" altLang="en-US" sz="4800" dirty="0">
                <a:latin typeface="+mn-lt"/>
              </a:rPr>
              <a:t>Hard Clam: Grow out</a:t>
            </a:r>
          </a:p>
        </p:txBody>
      </p:sp>
      <p:pic>
        <p:nvPicPr>
          <p:cNvPr id="8" name="Picture 4" descr="working the lease"/>
          <p:cNvPicPr>
            <a:picLocks noChangeAspect="1" noChangeArrowheads="1"/>
          </p:cNvPicPr>
          <p:nvPr/>
        </p:nvPicPr>
        <p:blipFill rotWithShape="1">
          <a:blip r:embed="rId2">
            <a:extLst>
              <a:ext uri="{28A0092B-C50C-407E-A947-70E740481C1C}">
                <a14:useLocalDpi xmlns:a14="http://schemas.microsoft.com/office/drawing/2010/main" val="0"/>
              </a:ext>
            </a:extLst>
          </a:blip>
          <a:srcRect t="35334" b="7349"/>
          <a:stretch/>
        </p:blipFill>
        <p:spPr bwMode="auto">
          <a:xfrm>
            <a:off x="1" y="1444628"/>
            <a:ext cx="9144000" cy="312737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lease area I"/>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667"/>
          <a:stretch/>
        </p:blipFill>
        <p:spPr bwMode="auto">
          <a:xfrm>
            <a:off x="0" y="3657600"/>
            <a:ext cx="3095625" cy="19812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368522" y="4648200"/>
            <a:ext cx="5638800" cy="2092881"/>
          </a:xfrm>
          <a:prstGeom prst="rect">
            <a:avLst/>
          </a:prstGeom>
          <a:noFill/>
        </p:spPr>
        <p:txBody>
          <a:bodyPr wrap="square" rtlCol="0">
            <a:spAutoFit/>
          </a:bodyPr>
          <a:lstStyle/>
          <a:p>
            <a:pPr marL="285750" indent="-285750">
              <a:buFont typeface="Arial" panose="020B0604020202020204" pitchFamily="34" charset="0"/>
              <a:buChar char="•"/>
            </a:pPr>
            <a:r>
              <a:rPr lang="en-US" sz="1600" dirty="0"/>
              <a:t>Clams are placed in mesh bags on the bottom of lease sites to finish growing to harvest size (~1” shell length).</a:t>
            </a:r>
          </a:p>
          <a:p>
            <a:pPr marL="285750" indent="-285750">
              <a:buFont typeface="Arial" panose="020B0604020202020204" pitchFamily="34" charset="0"/>
              <a:buChar char="•"/>
            </a:pPr>
            <a:r>
              <a:rPr lang="en-US" sz="1600" dirty="0"/>
              <a:t>Bags are aligned in rows and staked to the bottom.</a:t>
            </a:r>
          </a:p>
          <a:p>
            <a:pPr marL="285750" indent="-285750">
              <a:buFont typeface="Arial" panose="020B0604020202020204" pitchFamily="34" charset="0"/>
              <a:buChar char="•"/>
            </a:pPr>
            <a:r>
              <a:rPr lang="en-US" sz="1600" dirty="0"/>
              <a:t>Clams prefer sandy bottoms with a continuous flow of nutrient rich water.</a:t>
            </a:r>
          </a:p>
          <a:p>
            <a:pPr marL="285750" indent="-285750">
              <a:buFont typeface="Arial" panose="020B0604020202020204" pitchFamily="34" charset="0"/>
              <a:buChar char="•"/>
            </a:pPr>
            <a:r>
              <a:rPr lang="en-US" sz="1600" dirty="0"/>
              <a:t>To protect from predators, clams bags are covered with various net types.</a:t>
            </a:r>
          </a:p>
          <a:p>
            <a:endParaRPr lang="en-US" dirty="0"/>
          </a:p>
        </p:txBody>
      </p:sp>
      <p:pic>
        <p:nvPicPr>
          <p:cNvPr id="7" name="Picture 6" descr="Florida Department of Agriculture and Consumer Services Banner">
            <a:extLst>
              <a:ext uri="{FF2B5EF4-FFF2-40B4-BE49-F238E27FC236}">
                <a16:creationId xmlns:a16="http://schemas.microsoft.com/office/drawing/2014/main" id="{B8824D36-FD77-42AA-B44C-FA86147EE2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3451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p:nvPr>
        </p:nvSpPr>
        <p:spPr>
          <a:xfrm>
            <a:off x="457200" y="228600"/>
            <a:ext cx="8229600" cy="1143000"/>
          </a:xfrm>
        </p:spPr>
        <p:txBody>
          <a:bodyPr>
            <a:normAutofit/>
          </a:bodyPr>
          <a:lstStyle/>
          <a:p>
            <a:pPr algn="ctr"/>
            <a:r>
              <a:rPr lang="en-US" altLang="en-US" sz="4800" dirty="0">
                <a:latin typeface="+mn-lt"/>
              </a:rPr>
              <a:t>Hard Clam: Grow out</a:t>
            </a:r>
          </a:p>
        </p:txBody>
      </p:sp>
      <p:pic>
        <p:nvPicPr>
          <p:cNvPr id="14" name="Picture 5" descr="lease area I"/>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1282" b="4499"/>
          <a:stretch/>
        </p:blipFill>
        <p:spPr bwMode="auto">
          <a:xfrm>
            <a:off x="0" y="1905000"/>
            <a:ext cx="9153525" cy="371830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600450" y="1359483"/>
            <a:ext cx="1943100" cy="461665"/>
          </a:xfrm>
          <a:prstGeom prst="rect">
            <a:avLst/>
          </a:prstGeom>
          <a:noFill/>
        </p:spPr>
        <p:txBody>
          <a:bodyPr wrap="square" rtlCol="0">
            <a:spAutoFit/>
          </a:bodyPr>
          <a:lstStyle/>
          <a:p>
            <a:pPr algn="ctr"/>
            <a:r>
              <a:rPr lang="en-US" sz="2400" i="1" dirty="0"/>
              <a:t>True or false?</a:t>
            </a:r>
          </a:p>
        </p:txBody>
      </p:sp>
      <p:sp>
        <p:nvSpPr>
          <p:cNvPr id="9" name="Text Box 9"/>
          <p:cNvSpPr txBox="1">
            <a:spLocks noChangeArrowheads="1"/>
          </p:cNvSpPr>
          <p:nvPr/>
        </p:nvSpPr>
        <p:spPr bwMode="auto">
          <a:xfrm>
            <a:off x="496887" y="4706034"/>
            <a:ext cx="8150225" cy="646331"/>
          </a:xfrm>
          <a:prstGeom prst="rect">
            <a:avLst/>
          </a:prstGeom>
          <a:solidFill>
            <a:schemeClr val="bg1"/>
          </a:solidFill>
          <a:ln>
            <a:noFill/>
          </a:ln>
          <a:effectLst/>
        </p:spPr>
        <p:txBody>
          <a:bodyPr wrap="square">
            <a:spAutoFit/>
          </a:bodyPr>
          <a:lstStyle/>
          <a:p>
            <a:pPr algn="ctr"/>
            <a:r>
              <a:rPr lang="en-US" altLang="en-US" dirty="0"/>
              <a:t>You will get in really big trouble if you are </a:t>
            </a:r>
            <a:r>
              <a:rPr lang="en-US" altLang="en-US" u="sng" dirty="0"/>
              <a:t>not</a:t>
            </a:r>
            <a:r>
              <a:rPr lang="en-US" altLang="en-US" dirty="0"/>
              <a:t> a lease holder and you are caught in possession of cultured clams </a:t>
            </a:r>
            <a:r>
              <a:rPr lang="en-US" altLang="en-US" u="sng" dirty="0"/>
              <a:t>or</a:t>
            </a:r>
            <a:r>
              <a:rPr lang="en-US" altLang="en-US" dirty="0"/>
              <a:t> harvesting clams from a specific lease site.</a:t>
            </a:r>
          </a:p>
        </p:txBody>
      </p:sp>
      <p:grpSp>
        <p:nvGrpSpPr>
          <p:cNvPr id="12" name="Group 11" title="Poaching Shellfish reward sign"/>
          <p:cNvGrpSpPr/>
          <p:nvPr/>
        </p:nvGrpSpPr>
        <p:grpSpPr>
          <a:xfrm>
            <a:off x="1600200" y="1455452"/>
            <a:ext cx="7543800" cy="5466274"/>
            <a:chOff x="1600200" y="1455452"/>
            <a:chExt cx="7543800" cy="5466274"/>
          </a:xfrm>
        </p:grpSpPr>
        <p:grpSp>
          <p:nvGrpSpPr>
            <p:cNvPr id="7" name="Group 6"/>
            <p:cNvGrpSpPr/>
            <p:nvPr/>
          </p:nvGrpSpPr>
          <p:grpSpPr>
            <a:xfrm>
              <a:off x="1600200" y="1455452"/>
              <a:ext cx="7543800" cy="5466274"/>
              <a:chOff x="1600200" y="1455452"/>
              <a:chExt cx="7543800" cy="5466274"/>
            </a:xfrm>
          </p:grpSpPr>
          <p:sp>
            <p:nvSpPr>
              <p:cNvPr id="6" name="TextBox 5"/>
              <p:cNvSpPr txBox="1"/>
              <p:nvPr/>
            </p:nvSpPr>
            <p:spPr>
              <a:xfrm>
                <a:off x="1600200" y="5598287"/>
                <a:ext cx="7543800" cy="1323439"/>
              </a:xfrm>
              <a:prstGeom prst="rect">
                <a:avLst/>
              </a:prstGeom>
              <a:noFill/>
            </p:spPr>
            <p:txBody>
              <a:bodyPr wrap="square" rtlCol="0">
                <a:spAutoFit/>
              </a:bodyPr>
              <a:lstStyle/>
              <a:p>
                <a:pPr marL="1143000" indent="-1143000"/>
                <a:r>
                  <a:rPr lang="en-US" sz="2800" dirty="0"/>
                  <a:t>TRUE</a:t>
                </a:r>
                <a:r>
                  <a:rPr lang="en-US" sz="2000" dirty="0"/>
                  <a:t> - </a:t>
                </a:r>
                <a:r>
                  <a:rPr lang="en-US" altLang="en-US" sz="2000" dirty="0"/>
                  <a:t>It is against the law for anyone other than the lease holder to harvest cultured clams from lease areas.</a:t>
                </a:r>
              </a:p>
              <a:p>
                <a:endParaRPr lang="en-US" sz="3200" dirty="0"/>
              </a:p>
            </p:txBody>
          </p:sp>
          <p:pic>
            <p:nvPicPr>
              <p:cNvPr id="11" name="Picture 6" descr="rewa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1881" y="1455452"/>
                <a:ext cx="1868488" cy="3124200"/>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Arrow: Right 9"/>
            <p:cNvSpPr/>
            <p:nvPr/>
          </p:nvSpPr>
          <p:spPr>
            <a:xfrm>
              <a:off x="3648075" y="3827808"/>
              <a:ext cx="2523331" cy="308149"/>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Florida Department of Agriculture and Consumer Services Banner">
            <a:extLst>
              <a:ext uri="{FF2B5EF4-FFF2-40B4-BE49-F238E27FC236}">
                <a16:creationId xmlns:a16="http://schemas.microsoft.com/office/drawing/2014/main" id="{B9F56400-7F2D-4235-84FD-6E002A9EFC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726983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p:nvPr>
        </p:nvSpPr>
        <p:spPr>
          <a:xfrm>
            <a:off x="457200" y="228600"/>
            <a:ext cx="8229600" cy="1143000"/>
          </a:xfrm>
        </p:spPr>
        <p:txBody>
          <a:bodyPr>
            <a:normAutofit/>
          </a:bodyPr>
          <a:lstStyle/>
          <a:p>
            <a:pPr algn="ctr"/>
            <a:r>
              <a:rPr lang="en-US" altLang="en-US" sz="4800" dirty="0">
                <a:latin typeface="+mn-lt"/>
              </a:rPr>
              <a:t>Hard Clam: Harvest</a:t>
            </a:r>
          </a:p>
        </p:txBody>
      </p:sp>
      <p:pic>
        <p:nvPicPr>
          <p:cNvPr id="3" name="Picture 2" title="Clams harvested and being taken to processor."/>
          <p:cNvPicPr>
            <a:picLocks noChangeAspect="1"/>
          </p:cNvPicPr>
          <p:nvPr/>
        </p:nvPicPr>
        <p:blipFill rotWithShape="1">
          <a:blip r:embed="rId2">
            <a:extLst>
              <a:ext uri="{28A0092B-C50C-407E-A947-70E740481C1C}">
                <a14:useLocalDpi xmlns:a14="http://schemas.microsoft.com/office/drawing/2010/main" val="0"/>
              </a:ext>
            </a:extLst>
          </a:blip>
          <a:srcRect t="28888" b="15556"/>
          <a:stretch/>
        </p:blipFill>
        <p:spPr>
          <a:xfrm>
            <a:off x="0" y="1559957"/>
            <a:ext cx="9144000" cy="3810000"/>
          </a:xfrm>
          <a:prstGeom prst="rect">
            <a:avLst/>
          </a:prstGeom>
        </p:spPr>
      </p:pic>
      <p:sp>
        <p:nvSpPr>
          <p:cNvPr id="8" name="TextBox 7"/>
          <p:cNvSpPr txBox="1"/>
          <p:nvPr/>
        </p:nvSpPr>
        <p:spPr>
          <a:xfrm>
            <a:off x="1905000" y="5383992"/>
            <a:ext cx="5334000" cy="830997"/>
          </a:xfrm>
          <a:prstGeom prst="rect">
            <a:avLst/>
          </a:prstGeom>
          <a:noFill/>
        </p:spPr>
        <p:txBody>
          <a:bodyPr wrap="square" rtlCol="0">
            <a:spAutoFit/>
          </a:bodyPr>
          <a:lstStyle/>
          <a:p>
            <a:pPr algn="ctr"/>
            <a:r>
              <a:rPr lang="en-US" sz="2400" dirty="0"/>
              <a:t>The final step of clam culture is harvest and processing for market.  </a:t>
            </a:r>
          </a:p>
        </p:txBody>
      </p:sp>
      <p:pic>
        <p:nvPicPr>
          <p:cNvPr id="6" name="Picture 5" descr="Florida Department of Agriculture and Consumer Services Banner">
            <a:extLst>
              <a:ext uri="{FF2B5EF4-FFF2-40B4-BE49-F238E27FC236}">
                <a16:creationId xmlns:a16="http://schemas.microsoft.com/office/drawing/2014/main" id="{29F3958E-8D84-47C7-ABC3-A3C37F9A9E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4474244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6"/>
          <p:cNvSpPr txBox="1">
            <a:spLocks noChangeArrowheads="1"/>
          </p:cNvSpPr>
          <p:nvPr/>
        </p:nvSpPr>
        <p:spPr bwMode="auto">
          <a:xfrm>
            <a:off x="152400" y="1409700"/>
            <a:ext cx="889793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r>
              <a:rPr lang="en-US" altLang="en-US" sz="2400" dirty="0"/>
              <a:t>Depending on the location of a lease area, the mean tide can range anywhere from 1 to 6 feet.</a:t>
            </a:r>
          </a:p>
        </p:txBody>
      </p:sp>
      <p:grpSp>
        <p:nvGrpSpPr>
          <p:cNvPr id="3" name="Group 2" title="Diver harvesting clams underwater"/>
          <p:cNvGrpSpPr/>
          <p:nvPr/>
        </p:nvGrpSpPr>
        <p:grpSpPr>
          <a:xfrm>
            <a:off x="0" y="2276245"/>
            <a:ext cx="4368800" cy="3276600"/>
            <a:chOff x="0" y="2276245"/>
            <a:chExt cx="4368800" cy="3276600"/>
          </a:xfrm>
        </p:grpSpPr>
        <p:pic>
          <p:nvPicPr>
            <p:cNvPr id="9" name="Picture 4" descr="diver on leas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276245"/>
              <a:ext cx="4368800" cy="3276600"/>
            </a:xfrm>
            <a:prstGeom prst="rect">
              <a:avLst/>
            </a:prstGeom>
            <a:noFill/>
            <a:effectLst>
              <a:outerShdw dist="28398" dir="3806097" algn="ctr" rotWithShape="0">
                <a:schemeClr val="bg1"/>
              </a:outerShdw>
            </a:effectLst>
            <a:extLst>
              <a:ext uri="{909E8E84-426E-40DD-AFC4-6F175D3DCCD1}">
                <a14:hiddenFill xmlns:a14="http://schemas.microsoft.com/office/drawing/2010/main">
                  <a:solidFill>
                    <a:srgbClr val="FFFFFF"/>
                  </a:solidFill>
                </a14:hiddenFill>
              </a:ext>
            </a:extLst>
          </p:spPr>
        </p:pic>
        <p:sp>
          <p:nvSpPr>
            <p:cNvPr id="11" name="Text Box 5"/>
            <p:cNvSpPr txBox="1">
              <a:spLocks noChangeArrowheads="1"/>
            </p:cNvSpPr>
            <p:nvPr/>
          </p:nvSpPr>
          <p:spPr bwMode="auto">
            <a:xfrm>
              <a:off x="355600" y="4179318"/>
              <a:ext cx="3657600" cy="1317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r>
                <a:rPr lang="en-US" altLang="en-US" sz="2000" dirty="0">
                  <a:solidFill>
                    <a:schemeClr val="bg1"/>
                  </a:solidFill>
                </a:rPr>
                <a:t>Clam farmers spend hours in the water working their leases, sometimes using snorkels or SCUBA gear.</a:t>
              </a:r>
            </a:p>
          </p:txBody>
        </p:sp>
      </p:grpSp>
      <p:sp>
        <p:nvSpPr>
          <p:cNvPr id="12" name="Title 1"/>
          <p:cNvSpPr>
            <a:spLocks noGrp="1"/>
          </p:cNvSpPr>
          <p:nvPr>
            <p:ph type="title"/>
          </p:nvPr>
        </p:nvSpPr>
        <p:spPr>
          <a:xfrm>
            <a:off x="457200" y="228600"/>
            <a:ext cx="8229600" cy="1143000"/>
          </a:xfrm>
        </p:spPr>
        <p:txBody>
          <a:bodyPr>
            <a:normAutofit/>
          </a:bodyPr>
          <a:lstStyle/>
          <a:p>
            <a:pPr algn="ctr"/>
            <a:r>
              <a:rPr lang="en-US" altLang="en-US" sz="4800" dirty="0">
                <a:latin typeface="+mn-lt"/>
              </a:rPr>
              <a:t>Hard Clam: Harvest</a:t>
            </a:r>
          </a:p>
        </p:txBody>
      </p:sp>
      <p:grpSp>
        <p:nvGrpSpPr>
          <p:cNvPr id="4" name="Group 3" title="Clam bags at low-tide"/>
          <p:cNvGrpSpPr/>
          <p:nvPr/>
        </p:nvGrpSpPr>
        <p:grpSpPr>
          <a:xfrm>
            <a:off x="4368800" y="2276245"/>
            <a:ext cx="4851400" cy="3276600"/>
            <a:chOff x="4368800" y="2276245"/>
            <a:chExt cx="4851400" cy="3276600"/>
          </a:xfrm>
        </p:grpSpPr>
        <p:pic>
          <p:nvPicPr>
            <p:cNvPr id="13" name="Picture 5" descr="clambag"/>
            <p:cNvPicPr>
              <a:picLocks noChangeAspect="1" noChangeArrowheads="1"/>
            </p:cNvPicPr>
            <p:nvPr/>
          </p:nvPicPr>
          <p:blipFill rotWithShape="1">
            <a:blip r:embed="rId3">
              <a:extLst>
                <a:ext uri="{28A0092B-C50C-407E-A947-70E740481C1C}">
                  <a14:useLocalDpi xmlns:a14="http://schemas.microsoft.com/office/drawing/2010/main" val="0"/>
                </a:ext>
              </a:extLst>
            </a:blip>
            <a:srcRect r="4471"/>
            <a:stretch/>
          </p:blipFill>
          <p:spPr bwMode="auto">
            <a:xfrm>
              <a:off x="4368800" y="2276245"/>
              <a:ext cx="4851400" cy="32766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4"/>
            <p:cNvSpPr txBox="1">
              <a:spLocks noChangeArrowheads="1"/>
            </p:cNvSpPr>
            <p:nvPr/>
          </p:nvSpPr>
          <p:spPr bwMode="auto">
            <a:xfrm>
              <a:off x="4699000" y="4481141"/>
              <a:ext cx="43434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000" dirty="0">
                  <a:solidFill>
                    <a:schemeClr val="bg1"/>
                  </a:solidFill>
                </a:rPr>
                <a:t>At low tide in more shallow lease sites, farmers can work their leases simply by wading.</a:t>
              </a:r>
            </a:p>
          </p:txBody>
        </p:sp>
      </p:grpSp>
      <p:pic>
        <p:nvPicPr>
          <p:cNvPr id="15" name="Picture 14" descr="Florida Department of Agriculture and Consumer Services Banner">
            <a:extLst>
              <a:ext uri="{FF2B5EF4-FFF2-40B4-BE49-F238E27FC236}">
                <a16:creationId xmlns:a16="http://schemas.microsoft.com/office/drawing/2014/main" id="{299A32CC-BB3E-4558-9D51-71290F3C79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704952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p:cNvSpPr>
            <a:spLocks noGrp="1"/>
          </p:cNvSpPr>
          <p:nvPr>
            <p:ph type="title"/>
          </p:nvPr>
        </p:nvSpPr>
        <p:spPr>
          <a:xfrm>
            <a:off x="457200" y="228600"/>
            <a:ext cx="8229600" cy="1143000"/>
          </a:xfrm>
        </p:spPr>
        <p:txBody>
          <a:bodyPr>
            <a:normAutofit/>
          </a:bodyPr>
          <a:lstStyle/>
          <a:p>
            <a:pPr algn="ctr"/>
            <a:r>
              <a:rPr lang="en-US" altLang="en-US" sz="4800" dirty="0">
                <a:latin typeface="+mn-lt"/>
              </a:rPr>
              <a:t>Hard Clam: Harvest</a:t>
            </a:r>
          </a:p>
        </p:txBody>
      </p:sp>
      <p:pic>
        <p:nvPicPr>
          <p:cNvPr id="17" name="Picture 4" descr="least harves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0200"/>
            <a:ext cx="2593499" cy="38862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5"/>
          <p:cNvSpPr txBox="1">
            <a:spLocks noChangeArrowheads="1"/>
          </p:cNvSpPr>
          <p:nvPr/>
        </p:nvSpPr>
        <p:spPr bwMode="auto">
          <a:xfrm>
            <a:off x="1143000" y="5469147"/>
            <a:ext cx="6858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dirty="0"/>
              <a:t>Once clams are harvested from lease sites they are loaded onto boats and taken directly to special certified processing facilities where they are prepared for final sale.</a:t>
            </a:r>
          </a:p>
        </p:txBody>
      </p:sp>
      <p:pic>
        <p:nvPicPr>
          <p:cNvPr id="6" name="Picture 5" title="Clam harvest boat"/>
          <p:cNvPicPr>
            <a:picLocks noChangeAspect="1"/>
          </p:cNvPicPr>
          <p:nvPr/>
        </p:nvPicPr>
        <p:blipFill rotWithShape="1">
          <a:blip r:embed="rId3">
            <a:extLst>
              <a:ext uri="{28A0092B-C50C-407E-A947-70E740481C1C}">
                <a14:useLocalDpi xmlns:a14="http://schemas.microsoft.com/office/drawing/2010/main" val="0"/>
              </a:ext>
            </a:extLst>
          </a:blip>
          <a:srcRect t="8889" b="13333"/>
          <a:stretch/>
        </p:blipFill>
        <p:spPr>
          <a:xfrm>
            <a:off x="2593499" y="1600200"/>
            <a:ext cx="6550501" cy="3886200"/>
          </a:xfrm>
          <a:prstGeom prst="rect">
            <a:avLst/>
          </a:prstGeom>
        </p:spPr>
      </p:pic>
      <p:pic>
        <p:nvPicPr>
          <p:cNvPr id="7" name="Picture 6" descr="Florida Department of Agriculture and Consumer Services Banner">
            <a:extLst>
              <a:ext uri="{FF2B5EF4-FFF2-40B4-BE49-F238E27FC236}">
                <a16:creationId xmlns:a16="http://schemas.microsoft.com/office/drawing/2014/main" id="{3A4D3749-8F68-4304-9282-D04D97E223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0551346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4" descr="P82904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5565944"/>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title="Washing tumbler for clam cleaning"/>
          <p:cNvGrpSpPr/>
          <p:nvPr/>
        </p:nvGrpSpPr>
        <p:grpSpPr>
          <a:xfrm>
            <a:off x="5477875" y="419671"/>
            <a:ext cx="3124200" cy="2539470"/>
            <a:chOff x="5477875" y="419671"/>
            <a:chExt cx="3124200" cy="2539470"/>
          </a:xfrm>
        </p:grpSpPr>
        <p:sp>
          <p:nvSpPr>
            <p:cNvPr id="20" name="Text Box 9" title="Washing tumbler for cleaning clams"/>
            <p:cNvSpPr txBox="1">
              <a:spLocks noChangeArrowheads="1"/>
            </p:cNvSpPr>
            <p:nvPr/>
          </p:nvSpPr>
          <p:spPr bwMode="auto">
            <a:xfrm>
              <a:off x="5477875" y="419671"/>
              <a:ext cx="31242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200" b="1" dirty="0"/>
                <a:t>Washing Tumbler used to clean clams</a:t>
              </a:r>
            </a:p>
          </p:txBody>
        </p:sp>
        <p:sp>
          <p:nvSpPr>
            <p:cNvPr id="4" name="Arrow: Down 3"/>
            <p:cNvSpPr/>
            <p:nvPr/>
          </p:nvSpPr>
          <p:spPr>
            <a:xfrm>
              <a:off x="6881019" y="1169988"/>
              <a:ext cx="228600" cy="7620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Down 23"/>
            <p:cNvSpPr/>
            <p:nvPr/>
          </p:nvSpPr>
          <p:spPr>
            <a:xfrm rot="16806986">
              <a:off x="6587389" y="1282925"/>
              <a:ext cx="587258" cy="2765174"/>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Box 9"/>
            <p:cNvSpPr txBox="1">
              <a:spLocks noChangeArrowheads="1"/>
            </p:cNvSpPr>
            <p:nvPr/>
          </p:nvSpPr>
          <p:spPr bwMode="auto">
            <a:xfrm rot="611240">
              <a:off x="5579024" y="2465457"/>
              <a:ext cx="240527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b="1" dirty="0"/>
                <a:t>Direction of clams</a:t>
              </a:r>
            </a:p>
          </p:txBody>
        </p:sp>
      </p:grpSp>
      <p:sp>
        <p:nvSpPr>
          <p:cNvPr id="26" name="Text Box 6"/>
          <p:cNvSpPr txBox="1">
            <a:spLocks noChangeArrowheads="1"/>
          </p:cNvSpPr>
          <p:nvPr/>
        </p:nvSpPr>
        <p:spPr bwMode="auto">
          <a:xfrm>
            <a:off x="1371600" y="5523950"/>
            <a:ext cx="76962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dirty="0"/>
              <a:t>The tumbling action is combined with a pressure washer to knock barnacles and other crusts off the shells, break open dead clams and thoroughly rinse off the shellstock.</a:t>
            </a:r>
          </a:p>
        </p:txBody>
      </p:sp>
      <p:sp>
        <p:nvSpPr>
          <p:cNvPr id="3" name="Title 2" hidden="1"/>
          <p:cNvSpPr>
            <a:spLocks noGrp="1"/>
          </p:cNvSpPr>
          <p:nvPr>
            <p:ph type="title"/>
          </p:nvPr>
        </p:nvSpPr>
        <p:spPr/>
        <p:txBody>
          <a:bodyPr/>
          <a:lstStyle/>
          <a:p>
            <a:r>
              <a:rPr lang="en-US" dirty="0"/>
              <a:t>Processing</a:t>
            </a:r>
          </a:p>
        </p:txBody>
      </p:sp>
      <p:pic>
        <p:nvPicPr>
          <p:cNvPr id="11" name="Picture 10" descr="Florida Department of Agriculture and Consumer Services Banner">
            <a:extLst>
              <a:ext uri="{FF2B5EF4-FFF2-40B4-BE49-F238E27FC236}">
                <a16:creationId xmlns:a16="http://schemas.microsoft.com/office/drawing/2014/main" id="{88E4E254-5180-41A3-AC84-246064312A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4122325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P82904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560228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5"/>
          <p:cNvSpPr txBox="1">
            <a:spLocks noChangeArrowheads="1"/>
          </p:cNvSpPr>
          <p:nvPr/>
        </p:nvSpPr>
        <p:spPr bwMode="auto">
          <a:xfrm>
            <a:off x="942974" y="5645527"/>
            <a:ext cx="78867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000" dirty="0"/>
              <a:t>After tumbling, clams are graded by their various sizes using an opposed roller sorter. Mesh bags catch clams as they fall out.</a:t>
            </a:r>
          </a:p>
        </p:txBody>
      </p:sp>
      <p:grpSp>
        <p:nvGrpSpPr>
          <p:cNvPr id="2" name="Group 1" title="Clam grader "/>
          <p:cNvGrpSpPr/>
          <p:nvPr/>
        </p:nvGrpSpPr>
        <p:grpSpPr>
          <a:xfrm>
            <a:off x="4460081" y="496669"/>
            <a:ext cx="1214438" cy="1408331"/>
            <a:chOff x="4460081" y="496669"/>
            <a:chExt cx="1214438" cy="1408331"/>
          </a:xfrm>
        </p:grpSpPr>
        <p:sp>
          <p:nvSpPr>
            <p:cNvPr id="13" name="Arrow: Down 12"/>
            <p:cNvSpPr/>
            <p:nvPr/>
          </p:nvSpPr>
          <p:spPr>
            <a:xfrm>
              <a:off x="4953000" y="1143000"/>
              <a:ext cx="228600" cy="7620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460081" y="496669"/>
              <a:ext cx="1214438" cy="646331"/>
            </a:xfrm>
            <a:prstGeom prst="rect">
              <a:avLst/>
            </a:prstGeom>
            <a:solidFill>
              <a:schemeClr val="bg1"/>
            </a:solidFill>
          </p:spPr>
          <p:txBody>
            <a:bodyPr wrap="square" rtlCol="0">
              <a:spAutoFit/>
            </a:bodyPr>
            <a:lstStyle/>
            <a:p>
              <a:pPr algn="ctr"/>
              <a:r>
                <a:rPr lang="en-US" dirty="0"/>
                <a:t>Various clam sizes</a:t>
              </a:r>
            </a:p>
          </p:txBody>
        </p:sp>
      </p:grpSp>
      <p:grpSp>
        <p:nvGrpSpPr>
          <p:cNvPr id="3" name="Group 2" title="Large medium and small grader output"/>
          <p:cNvGrpSpPr/>
          <p:nvPr/>
        </p:nvGrpSpPr>
        <p:grpSpPr>
          <a:xfrm>
            <a:off x="2267275" y="4254155"/>
            <a:ext cx="2994015" cy="1271933"/>
            <a:chOff x="2267275" y="4254155"/>
            <a:chExt cx="2994015" cy="1271933"/>
          </a:xfrm>
        </p:grpSpPr>
        <p:sp>
          <p:nvSpPr>
            <p:cNvPr id="14" name="Arrow: Down 13"/>
            <p:cNvSpPr/>
            <p:nvPr/>
          </p:nvSpPr>
          <p:spPr>
            <a:xfrm rot="2592661">
              <a:off x="2744471" y="4254155"/>
              <a:ext cx="228600" cy="7620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Down 15"/>
            <p:cNvSpPr/>
            <p:nvPr/>
          </p:nvSpPr>
          <p:spPr>
            <a:xfrm>
              <a:off x="3581400" y="4372213"/>
              <a:ext cx="228600" cy="7620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p:cNvSpPr/>
            <p:nvPr/>
          </p:nvSpPr>
          <p:spPr>
            <a:xfrm rot="20227580">
              <a:off x="4585293" y="4405731"/>
              <a:ext cx="228600" cy="7620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2267275" y="4949547"/>
              <a:ext cx="749931" cy="369332"/>
            </a:xfrm>
            <a:prstGeom prst="rect">
              <a:avLst/>
            </a:prstGeom>
            <a:solidFill>
              <a:schemeClr val="bg1"/>
            </a:solidFill>
          </p:spPr>
          <p:txBody>
            <a:bodyPr wrap="square" rtlCol="0">
              <a:spAutoFit/>
            </a:bodyPr>
            <a:lstStyle/>
            <a:p>
              <a:pPr algn="ctr"/>
              <a:r>
                <a:rPr lang="en-US" dirty="0"/>
                <a:t>Large</a:t>
              </a:r>
            </a:p>
          </p:txBody>
        </p:sp>
        <p:sp>
          <p:nvSpPr>
            <p:cNvPr id="21" name="TextBox 20"/>
            <p:cNvSpPr txBox="1"/>
            <p:nvPr/>
          </p:nvSpPr>
          <p:spPr>
            <a:xfrm>
              <a:off x="3202944" y="5156756"/>
              <a:ext cx="1064256" cy="369332"/>
            </a:xfrm>
            <a:prstGeom prst="rect">
              <a:avLst/>
            </a:prstGeom>
            <a:solidFill>
              <a:schemeClr val="bg1"/>
            </a:solidFill>
          </p:spPr>
          <p:txBody>
            <a:bodyPr wrap="square" rtlCol="0">
              <a:spAutoFit/>
            </a:bodyPr>
            <a:lstStyle/>
            <a:p>
              <a:pPr algn="ctr"/>
              <a:r>
                <a:rPr lang="en-US" dirty="0"/>
                <a:t>Medium</a:t>
              </a:r>
            </a:p>
          </p:txBody>
        </p:sp>
        <p:sp>
          <p:nvSpPr>
            <p:cNvPr id="22" name="TextBox 21"/>
            <p:cNvSpPr txBox="1"/>
            <p:nvPr/>
          </p:nvSpPr>
          <p:spPr>
            <a:xfrm>
              <a:off x="4511359" y="5153262"/>
              <a:ext cx="749931" cy="369332"/>
            </a:xfrm>
            <a:prstGeom prst="rect">
              <a:avLst/>
            </a:prstGeom>
            <a:solidFill>
              <a:schemeClr val="bg1"/>
            </a:solidFill>
          </p:spPr>
          <p:txBody>
            <a:bodyPr wrap="square" rtlCol="0">
              <a:spAutoFit/>
            </a:bodyPr>
            <a:lstStyle/>
            <a:p>
              <a:pPr algn="ctr"/>
              <a:r>
                <a:rPr lang="en-US" dirty="0"/>
                <a:t>Small</a:t>
              </a:r>
            </a:p>
          </p:txBody>
        </p:sp>
      </p:grpSp>
      <p:sp>
        <p:nvSpPr>
          <p:cNvPr id="6" name="Title 5" hidden="1"/>
          <p:cNvSpPr>
            <a:spLocks noGrp="1"/>
          </p:cNvSpPr>
          <p:nvPr>
            <p:ph type="title"/>
          </p:nvPr>
        </p:nvSpPr>
        <p:spPr/>
        <p:txBody>
          <a:bodyPr/>
          <a:lstStyle/>
          <a:p>
            <a:r>
              <a:rPr lang="en-US" dirty="0"/>
              <a:t>Processing</a:t>
            </a:r>
          </a:p>
        </p:txBody>
      </p:sp>
      <p:pic>
        <p:nvPicPr>
          <p:cNvPr id="17" name="Picture 16" descr="Florida Department of Agriculture and Consumer Services Banner">
            <a:extLst>
              <a:ext uri="{FF2B5EF4-FFF2-40B4-BE49-F238E27FC236}">
                <a16:creationId xmlns:a16="http://schemas.microsoft.com/office/drawing/2014/main" id="{72236446-8DB6-4D76-BABC-0D7FA65076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340558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P82904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7525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4"/>
          <p:cNvSpPr>
            <a:spLocks noChangeArrowheads="1"/>
          </p:cNvSpPr>
          <p:nvPr/>
        </p:nvSpPr>
        <p:spPr bwMode="auto">
          <a:xfrm>
            <a:off x="1371600" y="5175250"/>
            <a:ext cx="72390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000" dirty="0"/>
              <a:t>Clams are named according to their size. </a:t>
            </a:r>
          </a:p>
          <a:p>
            <a:pPr algn="ctr"/>
            <a:r>
              <a:rPr lang="en-US" altLang="en-US" sz="2000" dirty="0"/>
              <a:t>Littleneck clams are the most valuable of the various sizes of cultured clams available. Other size clams include middle neck, top neck, cherrystone, and pasta clams. </a:t>
            </a:r>
          </a:p>
        </p:txBody>
      </p:sp>
      <p:sp>
        <p:nvSpPr>
          <p:cNvPr id="2" name="Title 1" hidden="1"/>
          <p:cNvSpPr>
            <a:spLocks noGrp="1"/>
          </p:cNvSpPr>
          <p:nvPr>
            <p:ph type="title"/>
          </p:nvPr>
        </p:nvSpPr>
        <p:spPr/>
        <p:txBody>
          <a:bodyPr/>
          <a:lstStyle/>
          <a:p>
            <a:r>
              <a:rPr lang="en-US" dirty="0"/>
              <a:t>Processing</a:t>
            </a:r>
          </a:p>
        </p:txBody>
      </p:sp>
      <p:pic>
        <p:nvPicPr>
          <p:cNvPr id="6" name="Picture 5" descr="Florida Department of Agriculture and Consumer Services Banner">
            <a:extLst>
              <a:ext uri="{FF2B5EF4-FFF2-40B4-BE49-F238E27FC236}">
                <a16:creationId xmlns:a16="http://schemas.microsoft.com/office/drawing/2014/main" id="{C9C54088-1D1E-4259-AB7E-157F3C2D4B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6206637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28600"/>
            <a:ext cx="8229600" cy="1143000"/>
          </a:xfrm>
        </p:spPr>
        <p:txBody>
          <a:bodyPr>
            <a:normAutofit/>
          </a:bodyPr>
          <a:lstStyle/>
          <a:p>
            <a:pPr algn="ctr"/>
            <a:r>
              <a:rPr lang="en-US" altLang="en-US" sz="4800" dirty="0">
                <a:latin typeface="+mn-lt"/>
              </a:rPr>
              <a:t>Oyster Aquaculture Methods</a:t>
            </a:r>
          </a:p>
        </p:txBody>
      </p:sp>
      <p:sp>
        <p:nvSpPr>
          <p:cNvPr id="2" name="TextBox 1"/>
          <p:cNvSpPr txBox="1"/>
          <p:nvPr/>
        </p:nvSpPr>
        <p:spPr>
          <a:xfrm>
            <a:off x="476250" y="1524000"/>
            <a:ext cx="7848600" cy="2308324"/>
          </a:xfrm>
          <a:prstGeom prst="rect">
            <a:avLst/>
          </a:prstGeom>
          <a:noFill/>
        </p:spPr>
        <p:txBody>
          <a:bodyPr wrap="square" rtlCol="0">
            <a:spAutoFit/>
          </a:bodyPr>
          <a:lstStyle/>
          <a:p>
            <a:pPr algn="ctr"/>
            <a:r>
              <a:rPr lang="en-US" dirty="0"/>
              <a:t>Similar to clams, oysters have a three phase production system. The key difference is in the grow-out phase. </a:t>
            </a:r>
          </a:p>
          <a:p>
            <a:pPr marL="285750" indent="-285750">
              <a:buFont typeface="Arial" panose="020B0604020202020204" pitchFamily="34" charset="0"/>
              <a:buChar char="•"/>
            </a:pPr>
            <a:r>
              <a:rPr lang="en-US" dirty="0"/>
              <a:t>Clams are grown </a:t>
            </a:r>
            <a:r>
              <a:rPr lang="en-US" b="1" dirty="0"/>
              <a:t>on the bottom</a:t>
            </a:r>
            <a:r>
              <a:rPr lang="en-US" dirty="0"/>
              <a:t> in bags.</a:t>
            </a:r>
          </a:p>
          <a:p>
            <a:pPr marL="285750" indent="-285750">
              <a:buFont typeface="Arial" panose="020B0604020202020204" pitchFamily="34" charset="0"/>
              <a:buChar char="•"/>
            </a:pPr>
            <a:r>
              <a:rPr lang="en-US" dirty="0"/>
              <a:t>Oysters are most-often grown in the </a:t>
            </a:r>
            <a:r>
              <a:rPr lang="en-US" b="1" dirty="0"/>
              <a:t>water-column</a:t>
            </a:r>
            <a:r>
              <a:rPr lang="en-US" dirty="0"/>
              <a:t> (at surface) in floating cages or baskets. </a:t>
            </a:r>
          </a:p>
          <a:p>
            <a:pPr marL="742927" lvl="1" indent="-285750">
              <a:buFont typeface="Arial" panose="020B0604020202020204" pitchFamily="34" charset="0"/>
              <a:buChar char="•"/>
            </a:pPr>
            <a:r>
              <a:rPr lang="en-US" dirty="0"/>
              <a:t>In Florida, 2 culture methods dominate the industry</a:t>
            </a:r>
          </a:p>
          <a:p>
            <a:pPr marL="1200103" lvl="2" indent="-285750">
              <a:buFont typeface="Arial" panose="020B0604020202020204" pitchFamily="34" charset="0"/>
              <a:buChar char="•"/>
            </a:pPr>
            <a:r>
              <a:rPr lang="en-US" dirty="0"/>
              <a:t>Floating cages</a:t>
            </a:r>
          </a:p>
          <a:p>
            <a:pPr marL="1200103" lvl="2" indent="-285750">
              <a:buFont typeface="Arial" panose="020B0604020202020204" pitchFamily="34" charset="0"/>
              <a:buChar char="•"/>
            </a:pPr>
            <a:r>
              <a:rPr lang="en-US" dirty="0"/>
              <a:t>Australian longline </a:t>
            </a:r>
          </a:p>
        </p:txBody>
      </p:sp>
      <p:grpSp>
        <p:nvGrpSpPr>
          <p:cNvPr id="10" name="Group 9" title="Floating cages and long line baskets"/>
          <p:cNvGrpSpPr/>
          <p:nvPr/>
        </p:nvGrpSpPr>
        <p:grpSpPr>
          <a:xfrm>
            <a:off x="1411857" y="3771550"/>
            <a:ext cx="7813518" cy="2742489"/>
            <a:chOff x="1411857" y="3771550"/>
            <a:chExt cx="7813518" cy="2742489"/>
          </a:xfrm>
        </p:grpSpPr>
        <p:grpSp>
          <p:nvGrpSpPr>
            <p:cNvPr id="4" name="Group 3"/>
            <p:cNvGrpSpPr/>
            <p:nvPr/>
          </p:nvGrpSpPr>
          <p:grpSpPr>
            <a:xfrm>
              <a:off x="1447800" y="3771550"/>
              <a:ext cx="7696200" cy="2724326"/>
              <a:chOff x="1447800" y="3771550"/>
              <a:chExt cx="7696200" cy="2724326"/>
            </a:xfrm>
          </p:grpSpPr>
          <p:pic>
            <p:nvPicPr>
              <p:cNvPr id="3" name="Picture 2" title="Floating cages and long line basket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 y="3967173"/>
                <a:ext cx="3874500" cy="2528703"/>
              </a:xfrm>
              <a:prstGeom prst="rect">
                <a:avLst/>
              </a:prstGeom>
            </p:spPr>
          </p:pic>
          <p:pic>
            <p:nvPicPr>
              <p:cNvPr id="7" name="Picture 6" title="Floating cages and long line basket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2300" y="3771550"/>
                <a:ext cx="3821700" cy="2724326"/>
              </a:xfrm>
              <a:prstGeom prst="rect">
                <a:avLst/>
              </a:prstGeom>
            </p:spPr>
          </p:pic>
          <p:sp>
            <p:nvSpPr>
              <p:cNvPr id="9" name="TextBox 8"/>
              <p:cNvSpPr txBox="1"/>
              <p:nvPr/>
            </p:nvSpPr>
            <p:spPr>
              <a:xfrm>
                <a:off x="2619375" y="3967173"/>
                <a:ext cx="1981200" cy="369332"/>
              </a:xfrm>
              <a:prstGeom prst="rect">
                <a:avLst/>
              </a:prstGeom>
              <a:noFill/>
            </p:spPr>
            <p:txBody>
              <a:bodyPr wrap="square" rtlCol="0">
                <a:spAutoFit/>
              </a:bodyPr>
              <a:lstStyle/>
              <a:p>
                <a:r>
                  <a:rPr lang="en-US" dirty="0"/>
                  <a:t>Floating cages</a:t>
                </a:r>
              </a:p>
            </p:txBody>
          </p:sp>
          <p:sp>
            <p:nvSpPr>
              <p:cNvPr id="14" name="TextBox 13"/>
              <p:cNvSpPr txBox="1"/>
              <p:nvPr/>
            </p:nvSpPr>
            <p:spPr>
              <a:xfrm>
                <a:off x="6820313" y="3771550"/>
                <a:ext cx="1981200" cy="369332"/>
              </a:xfrm>
              <a:prstGeom prst="rect">
                <a:avLst/>
              </a:prstGeom>
              <a:noFill/>
            </p:spPr>
            <p:txBody>
              <a:bodyPr wrap="square" rtlCol="0">
                <a:spAutoFit/>
              </a:bodyPr>
              <a:lstStyle/>
              <a:p>
                <a:r>
                  <a:rPr lang="en-US" dirty="0"/>
                  <a:t>Longline</a:t>
                </a:r>
              </a:p>
            </p:txBody>
          </p:sp>
        </p:grpSp>
        <p:sp>
          <p:nvSpPr>
            <p:cNvPr id="8" name="TextBox 7"/>
            <p:cNvSpPr txBox="1"/>
            <p:nvPr/>
          </p:nvSpPr>
          <p:spPr>
            <a:xfrm>
              <a:off x="1411857" y="6313984"/>
              <a:ext cx="6553200" cy="200055"/>
            </a:xfrm>
            <a:prstGeom prst="rect">
              <a:avLst/>
            </a:prstGeom>
            <a:noFill/>
          </p:spPr>
          <p:txBody>
            <a:bodyPr wrap="square" rtlCol="0">
              <a:spAutoFit/>
            </a:bodyPr>
            <a:lstStyle/>
            <a:p>
              <a:r>
                <a:rPr lang="en-US" sz="700" i="1" dirty="0">
                  <a:solidFill>
                    <a:schemeClr val="bg1"/>
                  </a:solidFill>
                </a:rPr>
                <a:t>Photo credit: The Associated Press</a:t>
              </a:r>
            </a:p>
          </p:txBody>
        </p:sp>
        <p:sp>
          <p:nvSpPr>
            <p:cNvPr id="12" name="TextBox 11"/>
            <p:cNvSpPr txBox="1"/>
            <p:nvPr/>
          </p:nvSpPr>
          <p:spPr>
            <a:xfrm>
              <a:off x="7482300" y="6305172"/>
              <a:ext cx="1743075" cy="200055"/>
            </a:xfrm>
            <a:prstGeom prst="rect">
              <a:avLst/>
            </a:prstGeom>
            <a:noFill/>
          </p:spPr>
          <p:txBody>
            <a:bodyPr wrap="square" rtlCol="0">
              <a:spAutoFit/>
            </a:bodyPr>
            <a:lstStyle/>
            <a:p>
              <a:r>
                <a:rPr lang="en-US" sz="700" i="1" dirty="0">
                  <a:solidFill>
                    <a:schemeClr val="bg1"/>
                  </a:solidFill>
                </a:rPr>
                <a:t>Photo credit: </a:t>
              </a:r>
              <a:r>
                <a:rPr lang="en-US" sz="700" i="1" dirty="0" err="1">
                  <a:solidFill>
                    <a:schemeClr val="bg1"/>
                  </a:solidFill>
                </a:rPr>
                <a:t>Seapa</a:t>
              </a:r>
              <a:r>
                <a:rPr lang="en-US" sz="700" i="1" dirty="0">
                  <a:solidFill>
                    <a:schemeClr val="bg1"/>
                  </a:solidFill>
                </a:rPr>
                <a:t> Oyster Baskets Inc.</a:t>
              </a:r>
            </a:p>
          </p:txBody>
        </p:sp>
      </p:grpSp>
      <p:pic>
        <p:nvPicPr>
          <p:cNvPr id="13" name="Picture 12" descr="Florida Department of Agriculture and Consumer Services Banner">
            <a:extLst>
              <a:ext uri="{FF2B5EF4-FFF2-40B4-BE49-F238E27FC236}">
                <a16:creationId xmlns:a16="http://schemas.microsoft.com/office/drawing/2014/main" id="{5FF2C18D-F475-4C3A-9D28-0A774F9AEA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859517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28600"/>
            <a:ext cx="8229600" cy="1143000"/>
          </a:xfrm>
        </p:spPr>
        <p:txBody>
          <a:bodyPr>
            <a:normAutofit/>
          </a:bodyPr>
          <a:lstStyle/>
          <a:p>
            <a:pPr algn="ctr"/>
            <a:r>
              <a:rPr lang="en-US" altLang="en-US" sz="4800" dirty="0">
                <a:latin typeface="+mn-lt"/>
              </a:rPr>
              <a:t>Floating Cage Method</a:t>
            </a:r>
          </a:p>
        </p:txBody>
      </p:sp>
      <p:sp>
        <p:nvSpPr>
          <p:cNvPr id="8" name="TextBox 7"/>
          <p:cNvSpPr txBox="1"/>
          <p:nvPr/>
        </p:nvSpPr>
        <p:spPr>
          <a:xfrm>
            <a:off x="1447800" y="6305172"/>
            <a:ext cx="6553200" cy="200055"/>
          </a:xfrm>
          <a:prstGeom prst="rect">
            <a:avLst/>
          </a:prstGeom>
          <a:noFill/>
        </p:spPr>
        <p:txBody>
          <a:bodyPr wrap="square" rtlCol="0">
            <a:spAutoFit/>
          </a:bodyPr>
          <a:lstStyle/>
          <a:p>
            <a:r>
              <a:rPr lang="en-US" sz="700" dirty="0">
                <a:solidFill>
                  <a:schemeClr val="bg1"/>
                </a:solidFill>
              </a:rPr>
              <a:t>Photo credit: The Associated Press</a:t>
            </a:r>
          </a:p>
        </p:txBody>
      </p:sp>
      <p:pic>
        <p:nvPicPr>
          <p:cNvPr id="15" name="Picture 14" title="Floating oyster cages on lease si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61160"/>
            <a:ext cx="9144000" cy="3535680"/>
          </a:xfrm>
          <a:prstGeom prst="rect">
            <a:avLst/>
          </a:prstGeom>
        </p:spPr>
      </p:pic>
      <p:pic>
        <p:nvPicPr>
          <p:cNvPr id="17" name="Picture 16" title="Floating oyster cage"/>
          <p:cNvPicPr>
            <a:picLocks noChangeAspect="1"/>
          </p:cNvPicPr>
          <p:nvPr/>
        </p:nvPicPr>
        <p:blipFill rotWithShape="1">
          <a:blip r:embed="rId3" cstate="print">
            <a:extLst>
              <a:ext uri="{28A0092B-C50C-407E-A947-70E740481C1C}">
                <a14:useLocalDpi xmlns:a14="http://schemas.microsoft.com/office/drawing/2010/main" val="0"/>
              </a:ext>
            </a:extLst>
          </a:blip>
          <a:srcRect l="6029" r="9294" b="4485"/>
          <a:stretch/>
        </p:blipFill>
        <p:spPr>
          <a:xfrm>
            <a:off x="6713788" y="4810155"/>
            <a:ext cx="2430212" cy="1656972"/>
          </a:xfrm>
          <a:prstGeom prst="rect">
            <a:avLst/>
          </a:prstGeom>
        </p:spPr>
      </p:pic>
      <p:sp>
        <p:nvSpPr>
          <p:cNvPr id="18" name="TextBox 17"/>
          <p:cNvSpPr txBox="1"/>
          <p:nvPr/>
        </p:nvSpPr>
        <p:spPr>
          <a:xfrm>
            <a:off x="1409700" y="5322139"/>
            <a:ext cx="5342188" cy="923330"/>
          </a:xfrm>
          <a:prstGeom prst="rect">
            <a:avLst/>
          </a:prstGeom>
          <a:noFill/>
        </p:spPr>
        <p:txBody>
          <a:bodyPr wrap="square" rtlCol="0">
            <a:spAutoFit/>
          </a:bodyPr>
          <a:lstStyle/>
          <a:p>
            <a:r>
              <a:rPr lang="en-US" dirty="0"/>
              <a:t>Floating cages are tied together end-to-end and attached between 2 pylons. Cages can be flipped to expose oyster to air for cleaning or water for growth. </a:t>
            </a:r>
          </a:p>
        </p:txBody>
      </p:sp>
      <p:sp>
        <p:nvSpPr>
          <p:cNvPr id="19" name="TextBox 18"/>
          <p:cNvSpPr txBox="1"/>
          <p:nvPr/>
        </p:nvSpPr>
        <p:spPr>
          <a:xfrm>
            <a:off x="0" y="5022291"/>
            <a:ext cx="1743075" cy="200055"/>
          </a:xfrm>
          <a:prstGeom prst="rect">
            <a:avLst/>
          </a:prstGeom>
          <a:noFill/>
        </p:spPr>
        <p:txBody>
          <a:bodyPr wrap="square" rtlCol="0">
            <a:spAutoFit/>
          </a:bodyPr>
          <a:lstStyle/>
          <a:p>
            <a:r>
              <a:rPr lang="en-US" sz="700" i="1" dirty="0">
                <a:solidFill>
                  <a:schemeClr val="bg1"/>
                </a:solidFill>
              </a:rPr>
              <a:t>Photo credit: Go Deep Shellfish Aqua Inc.</a:t>
            </a:r>
          </a:p>
        </p:txBody>
      </p:sp>
      <p:pic>
        <p:nvPicPr>
          <p:cNvPr id="9" name="Picture 8" descr="Florida Department of Agriculture and Consumer Services Banner">
            <a:extLst>
              <a:ext uri="{FF2B5EF4-FFF2-40B4-BE49-F238E27FC236}">
                <a16:creationId xmlns:a16="http://schemas.microsoft.com/office/drawing/2014/main" id="{F9944534-4298-45DD-8073-AC02915B3D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0748636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28600"/>
            <a:ext cx="8229600" cy="1143000"/>
          </a:xfrm>
        </p:spPr>
        <p:txBody>
          <a:bodyPr>
            <a:normAutofit/>
          </a:bodyPr>
          <a:lstStyle/>
          <a:p>
            <a:pPr algn="ctr"/>
            <a:r>
              <a:rPr lang="en-US" altLang="en-US" sz="4800" dirty="0">
                <a:latin typeface="+mn-lt"/>
              </a:rPr>
              <a:t>Longline Method</a:t>
            </a:r>
          </a:p>
        </p:txBody>
      </p:sp>
      <p:sp>
        <p:nvSpPr>
          <p:cNvPr id="8" name="TextBox 7"/>
          <p:cNvSpPr txBox="1"/>
          <p:nvPr/>
        </p:nvSpPr>
        <p:spPr>
          <a:xfrm>
            <a:off x="1447800" y="6305172"/>
            <a:ext cx="6553200" cy="200055"/>
          </a:xfrm>
          <a:prstGeom prst="rect">
            <a:avLst/>
          </a:prstGeom>
          <a:noFill/>
        </p:spPr>
        <p:txBody>
          <a:bodyPr wrap="square" rtlCol="0">
            <a:spAutoFit/>
          </a:bodyPr>
          <a:lstStyle/>
          <a:p>
            <a:r>
              <a:rPr lang="en-US" sz="700" dirty="0">
                <a:solidFill>
                  <a:schemeClr val="bg1"/>
                </a:solidFill>
              </a:rPr>
              <a:t>Photo credit: The Associated Press</a:t>
            </a:r>
          </a:p>
        </p:txBody>
      </p:sp>
      <p:pic>
        <p:nvPicPr>
          <p:cNvPr id="10" name="Picture 9" title="Australian long line system"/>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5" y="1437756"/>
            <a:ext cx="9144000" cy="3891064"/>
          </a:xfrm>
          <a:prstGeom prst="rect">
            <a:avLst/>
          </a:prstGeom>
        </p:spPr>
      </p:pic>
      <p:sp>
        <p:nvSpPr>
          <p:cNvPr id="11" name="TextBox 10"/>
          <p:cNvSpPr txBox="1"/>
          <p:nvPr/>
        </p:nvSpPr>
        <p:spPr>
          <a:xfrm>
            <a:off x="1600200" y="5401270"/>
            <a:ext cx="7391400" cy="923330"/>
          </a:xfrm>
          <a:prstGeom prst="rect">
            <a:avLst/>
          </a:prstGeom>
          <a:noFill/>
        </p:spPr>
        <p:txBody>
          <a:bodyPr wrap="square" rtlCol="0">
            <a:spAutoFit/>
          </a:bodyPr>
          <a:lstStyle/>
          <a:p>
            <a:r>
              <a:rPr lang="en-US" dirty="0"/>
              <a:t>Similar to a clothes line, oyster baskets are hung along a cable that keeps the oyster near the surface of the water. The baskets can be raised above the water for cleaning or fully submerged for protection against storms. </a:t>
            </a:r>
          </a:p>
        </p:txBody>
      </p:sp>
      <p:sp>
        <p:nvSpPr>
          <p:cNvPr id="12" name="TextBox 11"/>
          <p:cNvSpPr txBox="1"/>
          <p:nvPr/>
        </p:nvSpPr>
        <p:spPr>
          <a:xfrm>
            <a:off x="7543800" y="5122821"/>
            <a:ext cx="1743075" cy="200055"/>
          </a:xfrm>
          <a:prstGeom prst="rect">
            <a:avLst/>
          </a:prstGeom>
          <a:noFill/>
        </p:spPr>
        <p:txBody>
          <a:bodyPr wrap="square" rtlCol="0">
            <a:spAutoFit/>
          </a:bodyPr>
          <a:lstStyle/>
          <a:p>
            <a:r>
              <a:rPr lang="en-US" sz="700" i="1" dirty="0">
                <a:solidFill>
                  <a:schemeClr val="bg1"/>
                </a:solidFill>
              </a:rPr>
              <a:t>Photo credit: </a:t>
            </a:r>
            <a:r>
              <a:rPr lang="en-US" sz="700" i="1" dirty="0" err="1">
                <a:solidFill>
                  <a:schemeClr val="bg1"/>
                </a:solidFill>
              </a:rPr>
              <a:t>Seapa</a:t>
            </a:r>
            <a:r>
              <a:rPr lang="en-US" sz="700" i="1" dirty="0">
                <a:solidFill>
                  <a:schemeClr val="bg1"/>
                </a:solidFill>
              </a:rPr>
              <a:t> Oyster Baskets Inc.</a:t>
            </a:r>
          </a:p>
        </p:txBody>
      </p:sp>
      <p:pic>
        <p:nvPicPr>
          <p:cNvPr id="9" name="Picture 8" descr="Florida Department of Agriculture and Consumer Services Banner">
            <a:extLst>
              <a:ext uri="{FF2B5EF4-FFF2-40B4-BE49-F238E27FC236}">
                <a16:creationId xmlns:a16="http://schemas.microsoft.com/office/drawing/2014/main" id="{ACEF4C0E-0E6F-40CC-A9CC-0CA6FA501D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0939344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28600"/>
            <a:ext cx="8229600" cy="1143000"/>
          </a:xfrm>
        </p:spPr>
        <p:txBody>
          <a:bodyPr>
            <a:normAutofit/>
          </a:bodyPr>
          <a:lstStyle/>
          <a:p>
            <a:pPr algn="ctr"/>
            <a:r>
              <a:rPr lang="en-US" altLang="en-US" sz="4800" dirty="0">
                <a:latin typeface="+mn-lt"/>
              </a:rPr>
              <a:t>Research Priorities</a:t>
            </a:r>
          </a:p>
        </p:txBody>
      </p:sp>
      <p:sp>
        <p:nvSpPr>
          <p:cNvPr id="8" name="TextBox 7"/>
          <p:cNvSpPr txBox="1"/>
          <p:nvPr/>
        </p:nvSpPr>
        <p:spPr>
          <a:xfrm>
            <a:off x="1447800" y="6305172"/>
            <a:ext cx="6553200" cy="200055"/>
          </a:xfrm>
          <a:prstGeom prst="rect">
            <a:avLst/>
          </a:prstGeom>
          <a:noFill/>
        </p:spPr>
        <p:txBody>
          <a:bodyPr wrap="square" rtlCol="0">
            <a:spAutoFit/>
          </a:bodyPr>
          <a:lstStyle/>
          <a:p>
            <a:r>
              <a:rPr lang="en-US" sz="700" dirty="0">
                <a:solidFill>
                  <a:schemeClr val="bg1"/>
                </a:solidFill>
              </a:rPr>
              <a:t>Photo credit: The Associated Press</a:t>
            </a:r>
          </a:p>
        </p:txBody>
      </p:sp>
      <p:sp>
        <p:nvSpPr>
          <p:cNvPr id="4" name="TextBox 3"/>
          <p:cNvSpPr txBox="1"/>
          <p:nvPr/>
        </p:nvSpPr>
        <p:spPr>
          <a:xfrm>
            <a:off x="723900" y="1466069"/>
            <a:ext cx="7696200" cy="1908215"/>
          </a:xfrm>
          <a:prstGeom prst="rect">
            <a:avLst/>
          </a:prstGeom>
          <a:noFill/>
        </p:spPr>
        <p:txBody>
          <a:bodyPr wrap="square" rtlCol="0">
            <a:spAutoFit/>
          </a:bodyPr>
          <a:lstStyle/>
          <a:p>
            <a:pPr algn="ctr"/>
            <a:r>
              <a:rPr lang="en-US" sz="2000" dirty="0"/>
              <a:t>As a relatively new form of aquaculture in Florida, shellfish culture techniques are continuously being refined. </a:t>
            </a:r>
          </a:p>
          <a:p>
            <a:endParaRPr lang="en-US" sz="2000" dirty="0"/>
          </a:p>
          <a:p>
            <a:r>
              <a:rPr lang="en-US" sz="2000" dirty="0"/>
              <a:t>Current shellfish research is focused on:</a:t>
            </a:r>
          </a:p>
          <a:p>
            <a:endParaRPr lang="en-US" sz="2000" dirty="0"/>
          </a:p>
          <a:p>
            <a:pPr marL="285750" indent="-285750">
              <a:buFont typeface="Arial" panose="020B0604020202020204" pitchFamily="34" charset="0"/>
              <a:buChar char="•"/>
            </a:pPr>
            <a:endParaRPr lang="en-US" dirty="0"/>
          </a:p>
        </p:txBody>
      </p:sp>
      <p:pic>
        <p:nvPicPr>
          <p:cNvPr id="7" name="Picture 6" title="oyster"/>
          <p:cNvPicPr>
            <a:picLocks noChangeAspect="1"/>
          </p:cNvPicPr>
          <p:nvPr/>
        </p:nvPicPr>
        <p:blipFill rotWithShape="1">
          <a:blip r:embed="rId2" cstate="print">
            <a:extLst>
              <a:ext uri="{28A0092B-C50C-407E-A947-70E740481C1C}">
                <a14:useLocalDpi xmlns:a14="http://schemas.microsoft.com/office/drawing/2010/main" val="0"/>
              </a:ext>
            </a:extLst>
          </a:blip>
          <a:srcRect l="10833" r="10833"/>
          <a:stretch/>
        </p:blipFill>
        <p:spPr>
          <a:xfrm>
            <a:off x="6934200" y="4941105"/>
            <a:ext cx="2133600" cy="1532106"/>
          </a:xfrm>
          <a:prstGeom prst="rect">
            <a:avLst/>
          </a:prstGeom>
        </p:spPr>
      </p:pic>
      <p:sp>
        <p:nvSpPr>
          <p:cNvPr id="2" name="TextBox 1"/>
          <p:cNvSpPr txBox="1"/>
          <p:nvPr/>
        </p:nvSpPr>
        <p:spPr>
          <a:xfrm>
            <a:off x="914400" y="2859741"/>
            <a:ext cx="7086600" cy="2215991"/>
          </a:xfrm>
          <a:prstGeom prst="rect">
            <a:avLst/>
          </a:prstGeom>
          <a:noFill/>
        </p:spPr>
        <p:txBody>
          <a:bodyPr wrap="square" rtlCol="0">
            <a:spAutoFit/>
          </a:bodyPr>
          <a:lstStyle/>
          <a:p>
            <a:pPr marL="457200" indent="-457200">
              <a:buFont typeface="+mj-lt"/>
              <a:buAutoNum type="arabicPeriod"/>
            </a:pPr>
            <a:r>
              <a:rPr lang="en-US" sz="2000" dirty="0"/>
              <a:t>Production of triploid oysters	</a:t>
            </a:r>
          </a:p>
          <a:p>
            <a:pPr marL="742927" lvl="1" indent="-285750">
              <a:buFont typeface="Arial" panose="020B0604020202020204" pitchFamily="34" charset="0"/>
              <a:buChar char="•"/>
            </a:pPr>
            <a:r>
              <a:rPr lang="en-US" sz="2000" dirty="0"/>
              <a:t>Triploid oyster are sterile and cannot reproduce.</a:t>
            </a:r>
          </a:p>
          <a:p>
            <a:pPr marL="742927" lvl="1" indent="-285750">
              <a:buFont typeface="Arial" panose="020B0604020202020204" pitchFamily="34" charset="0"/>
              <a:buChar char="•"/>
            </a:pPr>
            <a:r>
              <a:rPr lang="en-US" sz="2000" dirty="0"/>
              <a:t>Because they do not reproduce, extra energy is put into growth.</a:t>
            </a:r>
          </a:p>
          <a:p>
            <a:pPr marL="742927" lvl="1" indent="-285750">
              <a:buFont typeface="Arial" panose="020B0604020202020204" pitchFamily="34" charset="0"/>
              <a:buChar char="•"/>
            </a:pPr>
            <a:r>
              <a:rPr lang="en-US" sz="2000" dirty="0"/>
              <a:t>Triploid oysters grow faster, produce more meat per oyster and are disease resistant!</a:t>
            </a:r>
          </a:p>
          <a:p>
            <a:endParaRPr lang="en-US" dirty="0"/>
          </a:p>
        </p:txBody>
      </p:sp>
      <p:pic>
        <p:nvPicPr>
          <p:cNvPr id="9" name="Picture 8" descr="Florida Department of Agriculture and Consumer Services Banner">
            <a:extLst>
              <a:ext uri="{FF2B5EF4-FFF2-40B4-BE49-F238E27FC236}">
                <a16:creationId xmlns:a16="http://schemas.microsoft.com/office/drawing/2014/main" id="{19FE9F38-C690-4636-86EA-61CE51896E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651854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2"/>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28600"/>
            <a:ext cx="8229600" cy="1143000"/>
          </a:xfrm>
        </p:spPr>
        <p:txBody>
          <a:bodyPr>
            <a:normAutofit/>
          </a:bodyPr>
          <a:lstStyle/>
          <a:p>
            <a:pPr algn="ctr"/>
            <a:r>
              <a:rPr lang="en-US" altLang="en-US" sz="4800" dirty="0">
                <a:latin typeface="+mn-lt"/>
              </a:rPr>
              <a:t>Research Priorities</a:t>
            </a:r>
          </a:p>
        </p:txBody>
      </p:sp>
      <p:sp>
        <p:nvSpPr>
          <p:cNvPr id="8" name="TextBox 7"/>
          <p:cNvSpPr txBox="1"/>
          <p:nvPr/>
        </p:nvSpPr>
        <p:spPr>
          <a:xfrm>
            <a:off x="1447800" y="6305172"/>
            <a:ext cx="6553200" cy="200055"/>
          </a:xfrm>
          <a:prstGeom prst="rect">
            <a:avLst/>
          </a:prstGeom>
          <a:noFill/>
        </p:spPr>
        <p:txBody>
          <a:bodyPr wrap="square" rtlCol="0">
            <a:spAutoFit/>
          </a:bodyPr>
          <a:lstStyle/>
          <a:p>
            <a:r>
              <a:rPr lang="en-US" sz="700" dirty="0">
                <a:solidFill>
                  <a:schemeClr val="bg1"/>
                </a:solidFill>
              </a:rPr>
              <a:t>Photo credit: The Associated Press</a:t>
            </a:r>
          </a:p>
        </p:txBody>
      </p:sp>
      <p:sp>
        <p:nvSpPr>
          <p:cNvPr id="4" name="TextBox 3"/>
          <p:cNvSpPr txBox="1"/>
          <p:nvPr/>
        </p:nvSpPr>
        <p:spPr>
          <a:xfrm>
            <a:off x="723900" y="3048000"/>
            <a:ext cx="7696200" cy="2339102"/>
          </a:xfrm>
          <a:prstGeom prst="rect">
            <a:avLst/>
          </a:prstGeom>
          <a:noFill/>
        </p:spPr>
        <p:txBody>
          <a:bodyPr wrap="square" rtlCol="0">
            <a:spAutoFit/>
          </a:bodyPr>
          <a:lstStyle/>
          <a:p>
            <a:pPr marL="342900" indent="-342900">
              <a:buFont typeface="+mj-lt"/>
              <a:buAutoNum type="arabicPeriod" startAt="2"/>
            </a:pPr>
            <a:r>
              <a:rPr lang="en-US" sz="2000" dirty="0"/>
              <a:t>Refining Sunray Venus spawning and nursery phases</a:t>
            </a:r>
          </a:p>
          <a:p>
            <a:pPr marL="742927" lvl="1" indent="-285750">
              <a:buFont typeface="Arial" panose="020B0604020202020204" pitchFamily="34" charset="0"/>
              <a:buChar char="•"/>
            </a:pPr>
            <a:r>
              <a:rPr lang="en-US" dirty="0"/>
              <a:t>The sunray venus is a native clam that is being developed for the aquaculture industry. </a:t>
            </a:r>
          </a:p>
          <a:p>
            <a:pPr marL="742927" lvl="1" indent="-285750">
              <a:buFont typeface="Arial" panose="020B0604020202020204" pitchFamily="34" charset="0"/>
              <a:buChar char="•"/>
            </a:pPr>
            <a:r>
              <a:rPr lang="en-US" dirty="0"/>
              <a:t>Shows a lot of promise along Florida’s western and southern coasts.</a:t>
            </a:r>
          </a:p>
          <a:p>
            <a:pPr marL="742927" lvl="1" indent="-285750">
              <a:buFont typeface="Arial" panose="020B0604020202020204" pitchFamily="34" charset="0"/>
              <a:buChar char="•"/>
            </a:pPr>
            <a:r>
              <a:rPr lang="en-US" dirty="0"/>
              <a:t>Demand for seed currently surpasses hatchery supply.</a:t>
            </a:r>
          </a:p>
          <a:p>
            <a:pPr marL="742927" lvl="1" indent="-285750">
              <a:buFont typeface="Arial" panose="020B0604020202020204" pitchFamily="34" charset="0"/>
              <a:buChar char="•"/>
            </a:pPr>
            <a:r>
              <a:rPr lang="en-US" dirty="0"/>
              <a:t>Unique product to Florida with high                                               market value!</a:t>
            </a:r>
          </a:p>
          <a:p>
            <a:pPr marL="285750" indent="-285750">
              <a:buFont typeface="Arial" panose="020B0604020202020204" pitchFamily="34" charset="0"/>
              <a:buChar char="•"/>
            </a:pPr>
            <a:endParaRPr lang="en-US" dirty="0"/>
          </a:p>
        </p:txBody>
      </p:sp>
      <p:pic>
        <p:nvPicPr>
          <p:cNvPr id="2" name="Picture 1" title="sunray venus"/>
          <p:cNvPicPr>
            <a:picLocks noChangeAspect="1"/>
          </p:cNvPicPr>
          <p:nvPr/>
        </p:nvPicPr>
        <p:blipFill rotWithShape="1">
          <a:blip r:embed="rId2" cstate="print">
            <a:extLst>
              <a:ext uri="{28A0092B-C50C-407E-A947-70E740481C1C}">
                <a14:useLocalDpi xmlns:a14="http://schemas.microsoft.com/office/drawing/2010/main" val="0"/>
              </a:ext>
            </a:extLst>
          </a:blip>
          <a:srcRect t="3333" b="12222"/>
          <a:stretch/>
        </p:blipFill>
        <p:spPr>
          <a:xfrm>
            <a:off x="6248400" y="4623967"/>
            <a:ext cx="2895600" cy="1833880"/>
          </a:xfrm>
          <a:prstGeom prst="rect">
            <a:avLst/>
          </a:prstGeom>
        </p:spPr>
      </p:pic>
      <p:sp>
        <p:nvSpPr>
          <p:cNvPr id="7" name="TextBox 6"/>
          <p:cNvSpPr txBox="1"/>
          <p:nvPr/>
        </p:nvSpPr>
        <p:spPr>
          <a:xfrm>
            <a:off x="723900" y="1466069"/>
            <a:ext cx="7696200" cy="1908215"/>
          </a:xfrm>
          <a:prstGeom prst="rect">
            <a:avLst/>
          </a:prstGeom>
          <a:noFill/>
        </p:spPr>
        <p:txBody>
          <a:bodyPr wrap="square" rtlCol="0">
            <a:spAutoFit/>
          </a:bodyPr>
          <a:lstStyle/>
          <a:p>
            <a:pPr algn="ctr"/>
            <a:r>
              <a:rPr lang="en-US" sz="2000" dirty="0"/>
              <a:t>As a relatively new form of aquaculture in Florida, shellfish culture techniques are continuously being refined. </a:t>
            </a:r>
          </a:p>
          <a:p>
            <a:endParaRPr lang="en-US" sz="2000" dirty="0"/>
          </a:p>
          <a:p>
            <a:r>
              <a:rPr lang="en-US" sz="2000" dirty="0"/>
              <a:t>Current shellfish research is focused on:</a:t>
            </a:r>
          </a:p>
          <a:p>
            <a:endParaRPr lang="en-US" sz="2000" dirty="0"/>
          </a:p>
          <a:p>
            <a:pPr marL="285750" indent="-285750">
              <a:buFont typeface="Arial" panose="020B0604020202020204" pitchFamily="34" charset="0"/>
              <a:buChar char="•"/>
            </a:pPr>
            <a:endParaRPr lang="en-US" dirty="0"/>
          </a:p>
        </p:txBody>
      </p:sp>
      <p:pic>
        <p:nvPicPr>
          <p:cNvPr id="9" name="Picture 8" descr="Florida Department of Agriculture and Consumer Services Banner">
            <a:extLst>
              <a:ext uri="{FF2B5EF4-FFF2-40B4-BE49-F238E27FC236}">
                <a16:creationId xmlns:a16="http://schemas.microsoft.com/office/drawing/2014/main" id="{F3D8D357-F0E4-492B-AAC5-DECC9AE9C9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23538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28600"/>
            <a:ext cx="8229600" cy="1143000"/>
          </a:xfrm>
        </p:spPr>
        <p:txBody>
          <a:bodyPr>
            <a:normAutofit/>
          </a:bodyPr>
          <a:lstStyle/>
          <a:p>
            <a:pPr algn="ctr"/>
            <a:r>
              <a:rPr lang="en-US" altLang="en-US" sz="4800" dirty="0">
                <a:latin typeface="+mn-lt"/>
              </a:rPr>
              <a:t>Research Priorities</a:t>
            </a:r>
          </a:p>
        </p:txBody>
      </p:sp>
      <p:sp>
        <p:nvSpPr>
          <p:cNvPr id="8" name="TextBox 7"/>
          <p:cNvSpPr txBox="1"/>
          <p:nvPr/>
        </p:nvSpPr>
        <p:spPr>
          <a:xfrm>
            <a:off x="1447800" y="6305172"/>
            <a:ext cx="6553200" cy="200055"/>
          </a:xfrm>
          <a:prstGeom prst="rect">
            <a:avLst/>
          </a:prstGeom>
          <a:noFill/>
        </p:spPr>
        <p:txBody>
          <a:bodyPr wrap="square" rtlCol="0">
            <a:spAutoFit/>
          </a:bodyPr>
          <a:lstStyle/>
          <a:p>
            <a:r>
              <a:rPr lang="en-US" sz="700" dirty="0">
                <a:solidFill>
                  <a:schemeClr val="bg1"/>
                </a:solidFill>
              </a:rPr>
              <a:t>Photo credit: The Associated Press</a:t>
            </a:r>
          </a:p>
        </p:txBody>
      </p:sp>
      <p:sp>
        <p:nvSpPr>
          <p:cNvPr id="4" name="TextBox 3"/>
          <p:cNvSpPr txBox="1"/>
          <p:nvPr/>
        </p:nvSpPr>
        <p:spPr>
          <a:xfrm>
            <a:off x="419100" y="2887114"/>
            <a:ext cx="8610600" cy="2400657"/>
          </a:xfrm>
          <a:prstGeom prst="rect">
            <a:avLst/>
          </a:prstGeom>
          <a:noFill/>
        </p:spPr>
        <p:txBody>
          <a:bodyPr wrap="square" rtlCol="0">
            <a:spAutoFit/>
          </a:bodyPr>
          <a:lstStyle/>
          <a:p>
            <a:pPr marL="342900" indent="-342900">
              <a:buFont typeface="+mj-lt"/>
              <a:buAutoNum type="arabicPeriod" startAt="3"/>
            </a:pPr>
            <a:r>
              <a:rPr lang="en-US" dirty="0"/>
              <a:t>Understanding the impact of harmful algal blooms on shellfish, and developing management strategies to minimize their impact of aquaculture operations. </a:t>
            </a:r>
          </a:p>
          <a:p>
            <a:pPr marL="800077" lvl="1" indent="-342900">
              <a:buFont typeface="Arial" panose="020B0604020202020204" pitchFamily="34" charset="0"/>
              <a:buChar char="•"/>
            </a:pPr>
            <a:r>
              <a:rPr lang="en-US" sz="1600" dirty="0"/>
              <a:t>During red tide events, shellfish accumulate toxins in their tissues which is dangerous to humans if consumed. </a:t>
            </a:r>
          </a:p>
          <a:p>
            <a:pPr marL="800077" lvl="1" indent="-342900">
              <a:buFont typeface="Arial" panose="020B0604020202020204" pitchFamily="34" charset="0"/>
              <a:buChar char="•"/>
            </a:pPr>
            <a:r>
              <a:rPr lang="en-US" sz="1600" dirty="0"/>
              <a:t>Red tide closes shellfish harvest areas annually along the southwestern coast of Florida.</a:t>
            </a:r>
          </a:p>
          <a:p>
            <a:pPr marL="800077" lvl="1" indent="-342900">
              <a:buFont typeface="Arial" panose="020B0604020202020204" pitchFamily="34" charset="0"/>
              <a:buChar char="•"/>
            </a:pPr>
            <a:r>
              <a:rPr lang="en-US" sz="1600" dirty="0"/>
              <a:t>Researchers are working on ways to rapidly detect this toxic, predict and monitor the toxins uptake by shellfish, and reduce red tide’s economic impact in southwestern Florida.</a:t>
            </a:r>
          </a:p>
          <a:p>
            <a:pPr marL="285750" indent="-285750">
              <a:buFont typeface="Arial" panose="020B0604020202020204" pitchFamily="34" charset="0"/>
              <a:buChar char="•"/>
            </a:pPr>
            <a:endParaRPr lang="en-US" dirty="0"/>
          </a:p>
        </p:txBody>
      </p:sp>
      <p:pic>
        <p:nvPicPr>
          <p:cNvPr id="2050" name="Picture 2" descr="florida-red-tide-algae-bloom-2014081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14" b="-5879"/>
          <a:stretch/>
        </p:blipFill>
        <p:spPr bwMode="auto">
          <a:xfrm>
            <a:off x="3717925" y="4800600"/>
            <a:ext cx="5426075" cy="179722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3" name="TextBox 2"/>
          <p:cNvSpPr txBox="1"/>
          <p:nvPr/>
        </p:nvSpPr>
        <p:spPr>
          <a:xfrm>
            <a:off x="3657600" y="6289049"/>
            <a:ext cx="4800600" cy="200055"/>
          </a:xfrm>
          <a:prstGeom prst="rect">
            <a:avLst/>
          </a:prstGeom>
          <a:noFill/>
        </p:spPr>
        <p:txBody>
          <a:bodyPr wrap="square" rtlCol="0">
            <a:spAutoFit/>
          </a:bodyPr>
          <a:lstStyle/>
          <a:p>
            <a:r>
              <a:rPr lang="en-US" sz="700" i="1" dirty="0">
                <a:solidFill>
                  <a:schemeClr val="bg1"/>
                </a:solidFill>
              </a:rPr>
              <a:t>Photo Credit: P. Schmidt, Charlotte Sun</a:t>
            </a:r>
          </a:p>
        </p:txBody>
      </p:sp>
      <p:sp>
        <p:nvSpPr>
          <p:cNvPr id="9" name="TextBox 8"/>
          <p:cNvSpPr txBox="1"/>
          <p:nvPr/>
        </p:nvSpPr>
        <p:spPr>
          <a:xfrm>
            <a:off x="723900" y="1466069"/>
            <a:ext cx="7696200" cy="1908215"/>
          </a:xfrm>
          <a:prstGeom prst="rect">
            <a:avLst/>
          </a:prstGeom>
          <a:noFill/>
        </p:spPr>
        <p:txBody>
          <a:bodyPr wrap="square" rtlCol="0">
            <a:spAutoFit/>
          </a:bodyPr>
          <a:lstStyle/>
          <a:p>
            <a:pPr algn="ctr"/>
            <a:r>
              <a:rPr lang="en-US" sz="2000" dirty="0"/>
              <a:t>As a relatively new form of aquaculture in Florida, shellfish culture techniques are continuously being refined. </a:t>
            </a:r>
          </a:p>
          <a:p>
            <a:endParaRPr lang="en-US" sz="2000" dirty="0"/>
          </a:p>
          <a:p>
            <a:r>
              <a:rPr lang="en-US" sz="2000" dirty="0"/>
              <a:t>Current shellfish research is focused on:</a:t>
            </a:r>
          </a:p>
          <a:p>
            <a:endParaRPr lang="en-US" sz="2000" dirty="0"/>
          </a:p>
          <a:p>
            <a:pPr marL="285750" indent="-285750">
              <a:buFont typeface="Arial" panose="020B0604020202020204" pitchFamily="34" charset="0"/>
              <a:buChar char="•"/>
            </a:pPr>
            <a:endParaRPr lang="en-US" dirty="0"/>
          </a:p>
        </p:txBody>
      </p:sp>
      <p:pic>
        <p:nvPicPr>
          <p:cNvPr id="10" name="Picture 9" descr="Florida Department of Agriculture and Consumer Services Banner">
            <a:extLst>
              <a:ext uri="{FF2B5EF4-FFF2-40B4-BE49-F238E27FC236}">
                <a16:creationId xmlns:a16="http://schemas.microsoft.com/office/drawing/2014/main" id="{794E48A9-A7DE-4D97-B547-D3F810D4E0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2197748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28600"/>
            <a:ext cx="8229600" cy="1143000"/>
          </a:xfrm>
        </p:spPr>
        <p:txBody>
          <a:bodyPr>
            <a:normAutofit/>
          </a:bodyPr>
          <a:lstStyle/>
          <a:p>
            <a:pPr algn="ctr"/>
            <a:r>
              <a:rPr lang="en-US" altLang="en-US" sz="4800" dirty="0">
                <a:latin typeface="+mn-lt"/>
              </a:rPr>
              <a:t>Conclusions</a:t>
            </a:r>
          </a:p>
        </p:txBody>
      </p:sp>
      <p:sp>
        <p:nvSpPr>
          <p:cNvPr id="8" name="TextBox 7"/>
          <p:cNvSpPr txBox="1"/>
          <p:nvPr/>
        </p:nvSpPr>
        <p:spPr>
          <a:xfrm>
            <a:off x="1447800" y="6305172"/>
            <a:ext cx="6553200" cy="200055"/>
          </a:xfrm>
          <a:prstGeom prst="rect">
            <a:avLst/>
          </a:prstGeom>
          <a:noFill/>
        </p:spPr>
        <p:txBody>
          <a:bodyPr wrap="square" rtlCol="0">
            <a:spAutoFit/>
          </a:bodyPr>
          <a:lstStyle/>
          <a:p>
            <a:r>
              <a:rPr lang="en-US" sz="700" dirty="0">
                <a:solidFill>
                  <a:schemeClr val="bg1"/>
                </a:solidFill>
              </a:rPr>
              <a:t>Photo credit: The Associated Press</a:t>
            </a:r>
          </a:p>
        </p:txBody>
      </p:sp>
      <p:sp>
        <p:nvSpPr>
          <p:cNvPr id="3" name="TextBox 2"/>
          <p:cNvSpPr txBox="1"/>
          <p:nvPr/>
        </p:nvSpPr>
        <p:spPr>
          <a:xfrm>
            <a:off x="3657600" y="6289049"/>
            <a:ext cx="4800600" cy="200055"/>
          </a:xfrm>
          <a:prstGeom prst="rect">
            <a:avLst/>
          </a:prstGeom>
          <a:noFill/>
        </p:spPr>
        <p:txBody>
          <a:bodyPr wrap="square" rtlCol="0">
            <a:spAutoFit/>
          </a:bodyPr>
          <a:lstStyle/>
          <a:p>
            <a:r>
              <a:rPr lang="en-US" sz="700" i="1" dirty="0">
                <a:solidFill>
                  <a:schemeClr val="bg1"/>
                </a:solidFill>
              </a:rPr>
              <a:t>Photo Credit: P. Schmidt, Charlotte Sun</a:t>
            </a:r>
          </a:p>
        </p:txBody>
      </p:sp>
      <p:sp>
        <p:nvSpPr>
          <p:cNvPr id="2" name="TextBox 1"/>
          <p:cNvSpPr txBox="1"/>
          <p:nvPr/>
        </p:nvSpPr>
        <p:spPr>
          <a:xfrm>
            <a:off x="609600" y="1983022"/>
            <a:ext cx="6096000" cy="3416320"/>
          </a:xfrm>
          <a:prstGeom prst="rect">
            <a:avLst/>
          </a:prstGeom>
          <a:noFill/>
        </p:spPr>
        <p:txBody>
          <a:bodyPr wrap="square" rtlCol="0">
            <a:spAutoFit/>
          </a:bodyPr>
          <a:lstStyle/>
          <a:p>
            <a:pPr marL="285750" indent="-285750">
              <a:buFont typeface="Arial" panose="020B0604020202020204" pitchFamily="34" charset="0"/>
              <a:buChar char="•"/>
            </a:pPr>
            <a:r>
              <a:rPr lang="en-US" dirty="0"/>
              <a:t>Florida is #4 in the nation for shellfish aquaculture!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state’s shellfish industry has ~$ 20 million in sales annually!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Hard clams are the main product in Florida.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Oyster aquaculture farms are increasing in number each year.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Shellfish aquaculture is sustainable, benefiting Florida’s environment and the economy!</a:t>
            </a:r>
          </a:p>
        </p:txBody>
      </p:sp>
      <p:pic>
        <p:nvPicPr>
          <p:cNvPr id="9" name="Picture 8" title="clam"/>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501117">
            <a:off x="6668687" y="1078876"/>
            <a:ext cx="2664626" cy="2138362"/>
          </a:xfrm>
          <a:prstGeom prst="rect">
            <a:avLst/>
          </a:prstGeom>
        </p:spPr>
      </p:pic>
      <p:pic>
        <p:nvPicPr>
          <p:cNvPr id="10" name="Picture 9" title="sunray venu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7300" y="792174"/>
            <a:ext cx="1741467" cy="1030984"/>
          </a:xfrm>
          <a:prstGeom prst="rect">
            <a:avLst/>
          </a:prstGeom>
        </p:spPr>
      </p:pic>
      <p:pic>
        <p:nvPicPr>
          <p:cNvPr id="11" name="Picture 10" title="oyst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7632" y="3429000"/>
            <a:ext cx="3419398" cy="3181939"/>
          </a:xfrm>
          <a:prstGeom prst="rect">
            <a:avLst/>
          </a:prstGeom>
        </p:spPr>
      </p:pic>
      <p:pic>
        <p:nvPicPr>
          <p:cNvPr id="12" name="Picture 11" descr="Florida Department of Agriculture and Consumer Services Banner">
            <a:extLst>
              <a:ext uri="{FF2B5EF4-FFF2-40B4-BE49-F238E27FC236}">
                <a16:creationId xmlns:a16="http://schemas.microsoft.com/office/drawing/2014/main" id="{7F0CCD65-A0F6-4E08-91B3-930AD3228A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3983328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 calcmode="lin" valueType="num">
                                      <p:cBhvr additive="base">
                                        <p:cTn id="3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09600" y="838200"/>
            <a:ext cx="8229600" cy="1143000"/>
          </a:xfrm>
          <a:prstGeom prst="rect">
            <a:avLst/>
          </a:prstGeom>
        </p:spPr>
        <p:txBody>
          <a:bodyPr vert="horz" lIns="0" tIns="45718"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defTabSz="914400"/>
            <a:r>
              <a:rPr lang="en-US" sz="4000" dirty="0">
                <a:latin typeface="Constantia" panose="02030602050306030303" pitchFamily="18" charset="0"/>
              </a:rPr>
              <a:t>Conclusion  </a:t>
            </a:r>
            <a:br>
              <a:rPr lang="en-US" sz="3600" dirty="0">
                <a:latin typeface="Constantia" panose="02030602050306030303" pitchFamily="18" charset="0"/>
              </a:rPr>
            </a:br>
            <a:endParaRPr lang="en-US" sz="3600" dirty="0">
              <a:latin typeface="Constantia" panose="02030602050306030303" pitchFamily="18" charset="0"/>
            </a:endParaRPr>
          </a:p>
        </p:txBody>
      </p:sp>
      <p:sp>
        <p:nvSpPr>
          <p:cNvPr id="9" name="TextBox 8"/>
          <p:cNvSpPr txBox="1"/>
          <p:nvPr/>
        </p:nvSpPr>
        <p:spPr>
          <a:xfrm>
            <a:off x="228600" y="2126683"/>
            <a:ext cx="8763000" cy="2585323"/>
          </a:xfrm>
          <a:prstGeom prst="rect">
            <a:avLst/>
          </a:prstGeom>
          <a:noFill/>
        </p:spPr>
        <p:txBody>
          <a:bodyPr wrap="square" rtlCol="0">
            <a:spAutoFit/>
          </a:bodyPr>
          <a:lstStyle/>
          <a:p>
            <a:pPr algn="ctr"/>
            <a:r>
              <a:rPr lang="en-US" sz="2400" dirty="0"/>
              <a:t>For questions about this presentation or aquaculture in Florida please contact the Division at: </a:t>
            </a:r>
          </a:p>
          <a:p>
            <a:r>
              <a:rPr lang="en-US" dirty="0"/>
              <a:t> </a:t>
            </a:r>
          </a:p>
          <a:p>
            <a:pPr marL="2514600" indent="-971550"/>
            <a:r>
              <a:rPr lang="en-US" sz="2400" dirty="0"/>
              <a:t>Tallahassee Office: (850) 617-7600 </a:t>
            </a:r>
          </a:p>
          <a:p>
            <a:pPr marL="2514600" indent="-971550"/>
            <a:r>
              <a:rPr lang="en-US" sz="2400" dirty="0"/>
              <a:t>Bartow Office: (863) 578-1870 </a:t>
            </a:r>
          </a:p>
          <a:p>
            <a:pPr marL="2514600" indent="-971550"/>
            <a:r>
              <a:rPr lang="en-US" sz="2400" dirty="0"/>
              <a:t>Email: </a:t>
            </a:r>
            <a:r>
              <a:rPr lang="en-US" sz="2400" dirty="0">
                <a:solidFill>
                  <a:schemeClr val="accent1"/>
                </a:solidFill>
              </a:rPr>
              <a:t>aquaculture_web@FreshFromFlorida.com</a:t>
            </a:r>
            <a:r>
              <a:rPr lang="en-US" sz="2400" dirty="0"/>
              <a:t> </a:t>
            </a:r>
          </a:p>
          <a:p>
            <a:pPr marL="2514600" indent="-971550"/>
            <a:r>
              <a:rPr lang="en-US" sz="2400" dirty="0"/>
              <a:t>Website: FreshFromFlorida.com </a:t>
            </a:r>
            <a:endParaRPr lang="en-US" sz="3200" dirty="0"/>
          </a:p>
        </p:txBody>
      </p:sp>
      <p:pic>
        <p:nvPicPr>
          <p:cNvPr id="5" name="Picture 4" title="sunray venu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7300" y="792174"/>
            <a:ext cx="1741467" cy="1030984"/>
          </a:xfrm>
          <a:prstGeom prst="rect">
            <a:avLst/>
          </a:prstGeom>
        </p:spPr>
      </p:pic>
      <p:pic>
        <p:nvPicPr>
          <p:cNvPr id="8" name="Picture 7" title="hard Cla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01117">
            <a:off x="6984989" y="369344"/>
            <a:ext cx="1759797" cy="1412237"/>
          </a:xfrm>
          <a:prstGeom prst="rect">
            <a:avLst/>
          </a:prstGeom>
        </p:spPr>
      </p:pic>
      <p:pic>
        <p:nvPicPr>
          <p:cNvPr id="10" name="Picture 9" title="Oyst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39542">
            <a:off x="6725349" y="4181540"/>
            <a:ext cx="2745063" cy="2554432"/>
          </a:xfrm>
          <a:prstGeom prst="rect">
            <a:avLst/>
          </a:prstGeom>
        </p:spPr>
      </p:pic>
      <p:sp>
        <p:nvSpPr>
          <p:cNvPr id="2" name="Title 1" hidden="1"/>
          <p:cNvSpPr>
            <a:spLocks noGrp="1"/>
          </p:cNvSpPr>
          <p:nvPr>
            <p:ph type="title"/>
          </p:nvPr>
        </p:nvSpPr>
        <p:spPr/>
        <p:txBody>
          <a:bodyPr/>
          <a:lstStyle/>
          <a:p>
            <a:r>
              <a:rPr lang="en-US" dirty="0"/>
              <a:t>Conclusion</a:t>
            </a:r>
          </a:p>
        </p:txBody>
      </p:sp>
      <p:pic>
        <p:nvPicPr>
          <p:cNvPr id="11" name="Picture 10" descr="Florida Department of Agriculture and Consumer Services Banner">
            <a:extLst>
              <a:ext uri="{FF2B5EF4-FFF2-40B4-BE49-F238E27FC236}">
                <a16:creationId xmlns:a16="http://schemas.microsoft.com/office/drawing/2014/main" id="{729F1327-DB37-408B-BE54-18B2DDD3ED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1200"/>
            <a:ext cx="9153592" cy="1066800"/>
          </a:xfrm>
          <a:prstGeom prst="rect">
            <a:avLst/>
          </a:prstGeom>
        </p:spPr>
      </p:pic>
    </p:spTree>
    <p:extLst>
      <p:ext uri="{BB962C8B-B14F-4D97-AF65-F5344CB8AC3E}">
        <p14:creationId xmlns:p14="http://schemas.microsoft.com/office/powerpoint/2010/main" val="19955265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17655</TotalTime>
  <Words>3029</Words>
  <Application>Microsoft Office PowerPoint</Application>
  <PresentationFormat>On-screen Show (4:3)</PresentationFormat>
  <Paragraphs>416</Paragraphs>
  <Slides>60</Slides>
  <Notes>28</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66" baseType="lpstr">
      <vt:lpstr>Arial</vt:lpstr>
      <vt:lpstr>Calibri</vt:lpstr>
      <vt:lpstr>Constantia</vt:lpstr>
      <vt:lpstr>Wingdings 2</vt:lpstr>
      <vt:lpstr>Flow</vt:lpstr>
      <vt:lpstr>CorelDRAW</vt:lpstr>
      <vt:lpstr>Florida Aquaculture Marine Bivalves  </vt:lpstr>
      <vt:lpstr>Introduction</vt:lpstr>
      <vt:lpstr>Did you know? </vt:lpstr>
      <vt:lpstr>Ornamental Fish are #1</vt:lpstr>
      <vt:lpstr>Marine Bivalve Aquaculture</vt:lpstr>
      <vt:lpstr>What is Mariculture?</vt:lpstr>
      <vt:lpstr>maricutlure</vt:lpstr>
      <vt:lpstr>maricutlure</vt:lpstr>
      <vt:lpstr>maricutlure</vt:lpstr>
      <vt:lpstr>maricutlure</vt:lpstr>
      <vt:lpstr>maricutlure</vt:lpstr>
      <vt:lpstr>maricutlure</vt:lpstr>
      <vt:lpstr>Global Bivalve Aquaculture Industry </vt:lpstr>
      <vt:lpstr>U.S. Bivalve Aquaculture Industry </vt:lpstr>
      <vt:lpstr>U.S. Mollusk Industry </vt:lpstr>
      <vt:lpstr>Florida Shellfish Aquaculture Industry </vt:lpstr>
      <vt:lpstr>Florida Shellfish Aquaculture Industry </vt:lpstr>
      <vt:lpstr>Ecosystem Benefits of Shellfish Aquaculture</vt:lpstr>
      <vt:lpstr>Shellfish Aquaculture Methods  </vt:lpstr>
      <vt:lpstr>Shellfish Aquaculture Methods  </vt:lpstr>
      <vt:lpstr>Hard Clam: Nursery Phase </vt:lpstr>
      <vt:lpstr>Hard Clam: Nursery Phase </vt:lpstr>
      <vt:lpstr>Hard Clam: hatchery Phase </vt:lpstr>
      <vt:lpstr>How can we tell the difference between the gametes of the male and the female? </vt:lpstr>
      <vt:lpstr>spawning</vt:lpstr>
      <vt:lpstr>spawning</vt:lpstr>
      <vt:lpstr>spawning</vt:lpstr>
      <vt:lpstr>spawning</vt:lpstr>
      <vt:lpstr>spawning</vt:lpstr>
      <vt:lpstr>spawning</vt:lpstr>
      <vt:lpstr>spawning</vt:lpstr>
      <vt:lpstr>spawning</vt:lpstr>
      <vt:lpstr>Larval clams</vt:lpstr>
      <vt:lpstr>Larval clams</vt:lpstr>
      <vt:lpstr>Hard Clam: Nursery Phase</vt:lpstr>
      <vt:lpstr>FLUPSY</vt:lpstr>
      <vt:lpstr>FLUPSY</vt:lpstr>
      <vt:lpstr>FLUPSY</vt:lpstr>
      <vt:lpstr>FLUPSY</vt:lpstr>
      <vt:lpstr>Clam seed size</vt:lpstr>
      <vt:lpstr>Upland systems</vt:lpstr>
      <vt:lpstr>Hard Clam: Grow out</vt:lpstr>
      <vt:lpstr>Hard Clam: Grow out</vt:lpstr>
      <vt:lpstr>Hard Clam: Grow out</vt:lpstr>
      <vt:lpstr>Hard Clam: Grow out</vt:lpstr>
      <vt:lpstr>Hard Clam: Grow out</vt:lpstr>
      <vt:lpstr>Hard Clam: Harvest</vt:lpstr>
      <vt:lpstr>Hard Clam: Harvest</vt:lpstr>
      <vt:lpstr>Hard Clam: Harvest</vt:lpstr>
      <vt:lpstr>Processing</vt:lpstr>
      <vt:lpstr>Processing</vt:lpstr>
      <vt:lpstr>Processing</vt:lpstr>
      <vt:lpstr>Oyster Aquaculture Methods</vt:lpstr>
      <vt:lpstr>Floating Cage Method</vt:lpstr>
      <vt:lpstr>Longline Method</vt:lpstr>
      <vt:lpstr>Research Priorities</vt:lpstr>
      <vt:lpstr>Research Priorities</vt:lpstr>
      <vt:lpstr>Research Priorities</vt:lpstr>
      <vt:lpstr>Conclusions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Aquaculture  and  Related  Careers</dc:title>
  <dc:creator>Peter Allen</dc:creator>
  <cp:lastModifiedBy>Bayliss, Katrina</cp:lastModifiedBy>
  <cp:revision>324</cp:revision>
  <dcterms:created xsi:type="dcterms:W3CDTF">2013-10-22T12:44:55Z</dcterms:created>
  <dcterms:modified xsi:type="dcterms:W3CDTF">2019-01-18T13:56:12Z</dcterms:modified>
</cp:coreProperties>
</file>