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media/image26.jpg" ContentType="image/pn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76" r:id="rId3"/>
    <p:sldId id="277" r:id="rId4"/>
    <p:sldId id="284" r:id="rId5"/>
    <p:sldId id="278" r:id="rId6"/>
    <p:sldId id="287" r:id="rId7"/>
    <p:sldId id="286" r:id="rId8"/>
    <p:sldId id="289" r:id="rId9"/>
    <p:sldId id="279" r:id="rId10"/>
    <p:sldId id="280" r:id="rId11"/>
    <p:sldId id="290" r:id="rId12"/>
    <p:sldId id="291" r:id="rId13"/>
    <p:sldId id="292" r:id="rId14"/>
    <p:sldId id="293" r:id="rId15"/>
    <p:sldId id="295" r:id="rId16"/>
    <p:sldId id="294" r:id="rId17"/>
    <p:sldId id="296" r:id="rId18"/>
    <p:sldId id="288" r:id="rId19"/>
    <p:sldId id="283" r:id="rId20"/>
    <p:sldId id="297" r:id="rId21"/>
    <p:sldId id="298" r:id="rId22"/>
    <p:sldId id="299" r:id="rId23"/>
    <p:sldId id="300" r:id="rId24"/>
    <p:sldId id="301" r:id="rId25"/>
    <p:sldId id="302" r:id="rId26"/>
    <p:sldId id="303" r:id="rId27"/>
    <p:sldId id="305" r:id="rId28"/>
    <p:sldId id="306" r:id="rId29"/>
    <p:sldId id="307" r:id="rId30"/>
    <p:sldId id="304" r:id="rId31"/>
    <p:sldId id="309" r:id="rId32"/>
  </p:sldIdLst>
  <p:sldSz cx="9144000" cy="6858000" type="screen4x3"/>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BD4A"/>
    <a:srgbClr val="E33A29"/>
    <a:srgbClr val="88459D"/>
    <a:srgbClr val="FF85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70" autoAdjust="0"/>
    <p:restoredTop sz="96370" autoAdjust="0"/>
  </p:normalViewPr>
  <p:slideViewPr>
    <p:cSldViewPr>
      <p:cViewPr varScale="1">
        <p:scale>
          <a:sx n="110" d="100"/>
          <a:sy n="110" d="100"/>
        </p:scale>
        <p:origin x="1878" y="102"/>
      </p:cViewPr>
      <p:guideLst>
        <p:guide orient="horz" pos="2160"/>
        <p:guide pos="2880"/>
      </p:guideLst>
    </p:cSldViewPr>
  </p:slideViewPr>
  <p:outlineViewPr>
    <p:cViewPr>
      <p:scale>
        <a:sx n="33" d="100"/>
        <a:sy n="33" d="100"/>
      </p:scale>
      <p:origin x="0" y="21546"/>
    </p:cViewPr>
  </p:outlineViewPr>
  <p:notesTextViewPr>
    <p:cViewPr>
      <p:scale>
        <a:sx n="3" d="2"/>
        <a:sy n="3" d="2"/>
      </p:scale>
      <p:origin x="0" y="0"/>
    </p:cViewPr>
  </p:notesTextViewPr>
  <p:sorterViewPr>
    <p:cViewPr>
      <p:scale>
        <a:sx n="100" d="100"/>
        <a:sy n="100" d="100"/>
      </p:scale>
      <p:origin x="0" y="86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t>Top 10 Food Fish Worldwide </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Sheet1!$D$2</c:f>
              <c:strCache>
                <c:ptCount val="1"/>
                <c:pt idx="0">
                  <c:v>Annual Production (lbs)</c:v>
                </c:pt>
              </c:strCache>
            </c:strRef>
          </c:tx>
          <c:spPr>
            <a:solidFill>
              <a:schemeClr val="accent1"/>
            </a:solidFill>
            <a:ln>
              <a:noFill/>
            </a:ln>
            <a:effectLst/>
          </c:spPr>
          <c:invertIfNegative val="0"/>
          <c:cat>
            <c:strRef>
              <c:f>Sheet1!$A$3:$A$12</c:f>
              <c:strCache>
                <c:ptCount val="10"/>
                <c:pt idx="0">
                  <c:v>Grass Carp</c:v>
                </c:pt>
                <c:pt idx="1">
                  <c:v>Silver Carp</c:v>
                </c:pt>
                <c:pt idx="2">
                  <c:v>Common Carp</c:v>
                </c:pt>
                <c:pt idx="3">
                  <c:v>Manila Clam</c:v>
                </c:pt>
                <c:pt idx="4">
                  <c:v>Nile Tilapia</c:v>
                </c:pt>
                <c:pt idx="5">
                  <c:v>White Shrimp</c:v>
                </c:pt>
                <c:pt idx="6">
                  <c:v>Bighead Carp</c:v>
                </c:pt>
                <c:pt idx="7">
                  <c:v>Catla Carp</c:v>
                </c:pt>
                <c:pt idx="8">
                  <c:v>Atlantic Salmon</c:v>
                </c:pt>
                <c:pt idx="9">
                  <c:v>Rohu Carp</c:v>
                </c:pt>
              </c:strCache>
            </c:strRef>
          </c:cat>
          <c:val>
            <c:numRef>
              <c:f>Sheet1!$D$3:$D$12</c:f>
              <c:numCache>
                <c:formatCode>#,##0</c:formatCode>
                <c:ptCount val="10"/>
                <c:pt idx="0">
                  <c:v>12209185559.999998</c:v>
                </c:pt>
                <c:pt idx="1">
                  <c:v>10952552160</c:v>
                </c:pt>
                <c:pt idx="2">
                  <c:v>9169014580</c:v>
                </c:pt>
                <c:pt idx="3">
                  <c:v>8842730820</c:v>
                </c:pt>
                <c:pt idx="4">
                  <c:v>8090955399.999999</c:v>
                </c:pt>
                <c:pt idx="5">
                  <c:v>8088750779.999999</c:v>
                </c:pt>
                <c:pt idx="6">
                  <c:v>7171628859.999999</c:v>
                </c:pt>
                <c:pt idx="7">
                  <c:v>6106797399.999999</c:v>
                </c:pt>
                <c:pt idx="8">
                  <c:v>5130150739.999999</c:v>
                </c:pt>
                <c:pt idx="9">
                  <c:v>3681715400</c:v>
                </c:pt>
              </c:numCache>
            </c:numRef>
          </c:val>
          <c:extLst>
            <c:ext xmlns:c16="http://schemas.microsoft.com/office/drawing/2014/chart" uri="{C3380CC4-5D6E-409C-BE32-E72D297353CC}">
              <c16:uniqueId val="{00000000-83C3-4A7E-B341-CC328A6B2B66}"/>
            </c:ext>
          </c:extLst>
        </c:ser>
        <c:dLbls>
          <c:showLegendKey val="0"/>
          <c:showVal val="0"/>
          <c:showCatName val="0"/>
          <c:showSerName val="0"/>
          <c:showPercent val="0"/>
          <c:showBubbleSize val="0"/>
        </c:dLbls>
        <c:gapWidth val="219"/>
        <c:overlap val="-27"/>
        <c:axId val="235315144"/>
        <c:axId val="238517096"/>
      </c:barChart>
      <c:catAx>
        <c:axId val="235315144"/>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Species</a:t>
                </a:r>
              </a:p>
            </c:rich>
          </c:tx>
          <c:layout>
            <c:manualLayout>
              <c:xMode val="edge"/>
              <c:yMode val="edge"/>
              <c:x val="0.49521459171934512"/>
              <c:y val="0.912457325506049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8517096"/>
        <c:crosses val="autoZero"/>
        <c:auto val="1"/>
        <c:lblAlgn val="ctr"/>
        <c:lblOffset val="100"/>
        <c:noMultiLvlLbl val="0"/>
      </c:catAx>
      <c:valAx>
        <c:axId val="238517096"/>
        <c:scaling>
          <c:orientation val="minMax"/>
          <c:max val="1300000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dirty="0"/>
                  <a:t>Pounds per</a:t>
                </a:r>
                <a:r>
                  <a:rPr lang="en-US" baseline="0" dirty="0"/>
                  <a:t> year</a:t>
                </a:r>
                <a:endParaRPr lang="en-US" dirty="0"/>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5315144"/>
        <c:crosses val="autoZero"/>
        <c:crossBetween val="between"/>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Constantia" panose="02030602050306030303" pitchFamily="18" charset="0"/>
                <a:ea typeface="+mn-ea"/>
                <a:cs typeface="+mn-cs"/>
              </a:defRPr>
            </a:pPr>
            <a:r>
              <a:rPr lang="en-US"/>
              <a:t>Top Six Food</a:t>
            </a:r>
            <a:r>
              <a:rPr lang="en-US" baseline="0"/>
              <a:t> Fish Aquaculture Countries by Production Volume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Constantia" panose="02030602050306030303" pitchFamily="18" charset="0"/>
              <a:ea typeface="+mn-ea"/>
              <a:cs typeface="+mn-cs"/>
            </a:defRPr>
          </a:pPr>
          <a:endParaRPr lang="en-US"/>
        </a:p>
      </c:txPr>
    </c:title>
    <c:autoTitleDeleted val="0"/>
    <c:plotArea>
      <c:layout/>
      <c:barChart>
        <c:barDir val="col"/>
        <c:grouping val="clustered"/>
        <c:varyColors val="0"/>
        <c:ser>
          <c:idx val="0"/>
          <c:order val="0"/>
          <c:tx>
            <c:strRef>
              <c:f>Sheet1!$C$14</c:f>
              <c:strCache>
                <c:ptCount val="1"/>
                <c:pt idx="0">
                  <c:v>Tons Produced</c:v>
                </c:pt>
              </c:strCache>
            </c:strRef>
          </c:tx>
          <c:spPr>
            <a:solidFill>
              <a:schemeClr val="accent1"/>
            </a:solidFill>
            <a:ln>
              <a:noFill/>
            </a:ln>
            <a:effectLst/>
          </c:spPr>
          <c:invertIfNegative val="0"/>
          <c:cat>
            <c:strRef>
              <c:f>Sheet1!$A$15:$A$20</c:f>
              <c:strCache>
                <c:ptCount val="6"/>
                <c:pt idx="0">
                  <c:v>China </c:v>
                </c:pt>
                <c:pt idx="1">
                  <c:v>India</c:v>
                </c:pt>
                <c:pt idx="2">
                  <c:v>Indonesia</c:v>
                </c:pt>
                <c:pt idx="3">
                  <c:v>Viet Nam</c:v>
                </c:pt>
                <c:pt idx="4">
                  <c:v>Bangladesh</c:v>
                </c:pt>
                <c:pt idx="5">
                  <c:v>Norway</c:v>
                </c:pt>
              </c:strCache>
            </c:strRef>
          </c:cat>
          <c:val>
            <c:numRef>
              <c:f>Sheet1!$C$15:$C$20</c:f>
              <c:numCache>
                <c:formatCode>General</c:formatCode>
                <c:ptCount val="6"/>
                <c:pt idx="0">
                  <c:v>47904711.800000004</c:v>
                </c:pt>
                <c:pt idx="1">
                  <c:v>5004567.7</c:v>
                </c:pt>
                <c:pt idx="2">
                  <c:v>4201705.2</c:v>
                </c:pt>
                <c:pt idx="3">
                  <c:v>3527920.0000000005</c:v>
                </c:pt>
                <c:pt idx="4">
                  <c:v>2045788.8000000003</c:v>
                </c:pt>
                <c:pt idx="5">
                  <c:v>1372651.5</c:v>
                </c:pt>
              </c:numCache>
            </c:numRef>
          </c:val>
          <c:extLst>
            <c:ext xmlns:c16="http://schemas.microsoft.com/office/drawing/2014/chart" uri="{C3380CC4-5D6E-409C-BE32-E72D297353CC}">
              <c16:uniqueId val="{00000000-579B-43A2-860A-DE4399FA5B47}"/>
            </c:ext>
          </c:extLst>
        </c:ser>
        <c:dLbls>
          <c:showLegendKey val="0"/>
          <c:showVal val="0"/>
          <c:showCatName val="0"/>
          <c:showSerName val="0"/>
          <c:showPercent val="0"/>
          <c:showBubbleSize val="0"/>
        </c:dLbls>
        <c:gapWidth val="219"/>
        <c:overlap val="-27"/>
        <c:axId val="298410064"/>
        <c:axId val="298410392"/>
      </c:barChart>
      <c:catAx>
        <c:axId val="29841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onstantia" panose="02030602050306030303" pitchFamily="18" charset="0"/>
                <a:ea typeface="+mn-ea"/>
                <a:cs typeface="+mn-cs"/>
              </a:defRPr>
            </a:pPr>
            <a:endParaRPr lang="en-US"/>
          </a:p>
        </c:txPr>
        <c:crossAx val="298410392"/>
        <c:crosses val="autoZero"/>
        <c:auto val="1"/>
        <c:lblAlgn val="ctr"/>
        <c:lblOffset val="100"/>
        <c:noMultiLvlLbl val="0"/>
      </c:catAx>
      <c:valAx>
        <c:axId val="298410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Constantia" panose="02030602050306030303" pitchFamily="18" charset="0"/>
                    <a:ea typeface="+mn-ea"/>
                    <a:cs typeface="+mn-cs"/>
                  </a:defRPr>
                </a:pPr>
                <a:r>
                  <a:rPr lang="en-US"/>
                  <a:t>Tons per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Constantia" panose="02030602050306030303" pitchFamily="18"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onstantia" panose="02030602050306030303" pitchFamily="18" charset="0"/>
                <a:ea typeface="+mn-ea"/>
                <a:cs typeface="+mn-cs"/>
              </a:defRPr>
            </a:pPr>
            <a:endParaRPr lang="en-US"/>
          </a:p>
        </c:txPr>
        <c:crossAx val="29841006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onstantia" panose="02030602050306030303"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U.S. Aquaculture Production</a:t>
            </a:r>
            <a:r>
              <a:rPr lang="en-US" baseline="0" dirty="0"/>
              <a:t> by Category (1998-2013)</a:t>
            </a:r>
            <a:endParaRPr lang="en-US"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Sheet2!$A$3</c:f>
              <c:strCache>
                <c:ptCount val="1"/>
                <c:pt idx="0">
                  <c:v>Food Fish</c:v>
                </c:pt>
              </c:strCache>
            </c:strRef>
          </c:tx>
          <c:spPr>
            <a:solidFill>
              <a:schemeClr val="accent1"/>
            </a:solidFill>
            <a:ln>
              <a:noFill/>
            </a:ln>
            <a:effectLst/>
          </c:spPr>
          <c:invertIfNegative val="0"/>
          <c:cat>
            <c:numRef>
              <c:f>Sheet2!$B$2:$D$2</c:f>
              <c:numCache>
                <c:formatCode>General</c:formatCode>
                <c:ptCount val="3"/>
                <c:pt idx="0">
                  <c:v>1998</c:v>
                </c:pt>
                <c:pt idx="1">
                  <c:v>2005</c:v>
                </c:pt>
                <c:pt idx="2">
                  <c:v>2013</c:v>
                </c:pt>
              </c:numCache>
            </c:numRef>
          </c:cat>
          <c:val>
            <c:numRef>
              <c:f>Sheet2!$E$3:$G$3</c:f>
              <c:numCache>
                <c:formatCode>"$"#,##0</c:formatCode>
                <c:ptCount val="3"/>
                <c:pt idx="0">
                  <c:v>691714000</c:v>
                </c:pt>
                <c:pt idx="1">
                  <c:v>672377000</c:v>
                </c:pt>
                <c:pt idx="2">
                  <c:v>732147000</c:v>
                </c:pt>
              </c:numCache>
            </c:numRef>
          </c:val>
          <c:extLst>
            <c:ext xmlns:c16="http://schemas.microsoft.com/office/drawing/2014/chart" uri="{C3380CC4-5D6E-409C-BE32-E72D297353CC}">
              <c16:uniqueId val="{00000000-DE69-489B-83D5-C761FF5407BE}"/>
            </c:ext>
          </c:extLst>
        </c:ser>
        <c:ser>
          <c:idx val="1"/>
          <c:order val="1"/>
          <c:tx>
            <c:strRef>
              <c:f>Sheet2!$A$4</c:f>
              <c:strCache>
                <c:ptCount val="1"/>
                <c:pt idx="0">
                  <c:v>Sport Fish</c:v>
                </c:pt>
              </c:strCache>
            </c:strRef>
          </c:tx>
          <c:spPr>
            <a:solidFill>
              <a:schemeClr val="accent2"/>
            </a:solidFill>
            <a:ln>
              <a:noFill/>
            </a:ln>
            <a:effectLst/>
          </c:spPr>
          <c:invertIfNegative val="0"/>
          <c:cat>
            <c:numRef>
              <c:f>Sheet2!$B$2:$D$2</c:f>
              <c:numCache>
                <c:formatCode>General</c:formatCode>
                <c:ptCount val="3"/>
                <c:pt idx="0">
                  <c:v>1998</c:v>
                </c:pt>
                <c:pt idx="1">
                  <c:v>2005</c:v>
                </c:pt>
                <c:pt idx="2">
                  <c:v>2013</c:v>
                </c:pt>
              </c:numCache>
            </c:numRef>
          </c:cat>
          <c:val>
            <c:numRef>
              <c:f>Sheet2!$E$4:$G$4</c:f>
              <c:numCache>
                <c:formatCode>"$"#,##0</c:formatCode>
                <c:ptCount val="3"/>
                <c:pt idx="0">
                  <c:v>7390000</c:v>
                </c:pt>
                <c:pt idx="1">
                  <c:v>18126000</c:v>
                </c:pt>
                <c:pt idx="2">
                  <c:v>23849000</c:v>
                </c:pt>
              </c:numCache>
            </c:numRef>
          </c:val>
          <c:extLst>
            <c:ext xmlns:c16="http://schemas.microsoft.com/office/drawing/2014/chart" uri="{C3380CC4-5D6E-409C-BE32-E72D297353CC}">
              <c16:uniqueId val="{00000001-DE69-489B-83D5-C761FF5407BE}"/>
            </c:ext>
          </c:extLst>
        </c:ser>
        <c:ser>
          <c:idx val="2"/>
          <c:order val="2"/>
          <c:tx>
            <c:strRef>
              <c:f>Sheet2!$A$5</c:f>
              <c:strCache>
                <c:ptCount val="1"/>
                <c:pt idx="0">
                  <c:v>Bait Fish</c:v>
                </c:pt>
              </c:strCache>
            </c:strRef>
          </c:tx>
          <c:spPr>
            <a:solidFill>
              <a:schemeClr val="accent3"/>
            </a:solidFill>
            <a:ln>
              <a:noFill/>
            </a:ln>
            <a:effectLst/>
          </c:spPr>
          <c:invertIfNegative val="0"/>
          <c:cat>
            <c:numRef>
              <c:f>Sheet2!$B$2:$D$2</c:f>
              <c:numCache>
                <c:formatCode>General</c:formatCode>
                <c:ptCount val="3"/>
                <c:pt idx="0">
                  <c:v>1998</c:v>
                </c:pt>
                <c:pt idx="1">
                  <c:v>2005</c:v>
                </c:pt>
                <c:pt idx="2">
                  <c:v>2013</c:v>
                </c:pt>
              </c:numCache>
            </c:numRef>
          </c:cat>
          <c:val>
            <c:numRef>
              <c:f>Sheet2!$E$5:$G$5</c:f>
              <c:numCache>
                <c:formatCode>"$"#,##0</c:formatCode>
                <c:ptCount val="3"/>
                <c:pt idx="0">
                  <c:v>37482000</c:v>
                </c:pt>
                <c:pt idx="1">
                  <c:v>38018000</c:v>
                </c:pt>
                <c:pt idx="2">
                  <c:v>29375000</c:v>
                </c:pt>
              </c:numCache>
            </c:numRef>
          </c:val>
          <c:extLst>
            <c:ext xmlns:c16="http://schemas.microsoft.com/office/drawing/2014/chart" uri="{C3380CC4-5D6E-409C-BE32-E72D297353CC}">
              <c16:uniqueId val="{00000002-DE69-489B-83D5-C761FF5407BE}"/>
            </c:ext>
          </c:extLst>
        </c:ser>
        <c:ser>
          <c:idx val="3"/>
          <c:order val="3"/>
          <c:tx>
            <c:strRef>
              <c:f>Sheet2!$A$6</c:f>
              <c:strCache>
                <c:ptCount val="1"/>
                <c:pt idx="0">
                  <c:v>Ornamental Fish</c:v>
                </c:pt>
              </c:strCache>
            </c:strRef>
          </c:tx>
          <c:spPr>
            <a:solidFill>
              <a:schemeClr val="accent4"/>
            </a:solidFill>
            <a:ln>
              <a:noFill/>
            </a:ln>
            <a:effectLst/>
          </c:spPr>
          <c:invertIfNegative val="0"/>
          <c:cat>
            <c:numRef>
              <c:f>Sheet2!$B$2:$D$2</c:f>
              <c:numCache>
                <c:formatCode>General</c:formatCode>
                <c:ptCount val="3"/>
                <c:pt idx="0">
                  <c:v>1998</c:v>
                </c:pt>
                <c:pt idx="1">
                  <c:v>2005</c:v>
                </c:pt>
                <c:pt idx="2">
                  <c:v>2013</c:v>
                </c:pt>
              </c:numCache>
            </c:numRef>
          </c:cat>
          <c:val>
            <c:numRef>
              <c:f>Sheet2!$E$6:$G$6</c:f>
              <c:numCache>
                <c:formatCode>"$"#,##0</c:formatCode>
                <c:ptCount val="3"/>
                <c:pt idx="0">
                  <c:v>68982000</c:v>
                </c:pt>
                <c:pt idx="1">
                  <c:v>51297000</c:v>
                </c:pt>
                <c:pt idx="2">
                  <c:v>41485000</c:v>
                </c:pt>
              </c:numCache>
            </c:numRef>
          </c:val>
          <c:extLst>
            <c:ext xmlns:c16="http://schemas.microsoft.com/office/drawing/2014/chart" uri="{C3380CC4-5D6E-409C-BE32-E72D297353CC}">
              <c16:uniqueId val="{00000003-DE69-489B-83D5-C761FF5407BE}"/>
            </c:ext>
          </c:extLst>
        </c:ser>
        <c:ser>
          <c:idx val="4"/>
          <c:order val="4"/>
          <c:tx>
            <c:strRef>
              <c:f>Sheet2!$A$7</c:f>
              <c:strCache>
                <c:ptCount val="1"/>
                <c:pt idx="0">
                  <c:v>Crustaceans</c:v>
                </c:pt>
              </c:strCache>
            </c:strRef>
          </c:tx>
          <c:spPr>
            <a:solidFill>
              <a:schemeClr val="accent5"/>
            </a:solidFill>
            <a:ln>
              <a:noFill/>
            </a:ln>
            <a:effectLst/>
          </c:spPr>
          <c:invertIfNegative val="0"/>
          <c:cat>
            <c:numRef>
              <c:f>Sheet2!$B$2:$D$2</c:f>
              <c:numCache>
                <c:formatCode>General</c:formatCode>
                <c:ptCount val="3"/>
                <c:pt idx="0">
                  <c:v>1998</c:v>
                </c:pt>
                <c:pt idx="1">
                  <c:v>2005</c:v>
                </c:pt>
                <c:pt idx="2">
                  <c:v>2013</c:v>
                </c:pt>
              </c:numCache>
            </c:numRef>
          </c:cat>
          <c:val>
            <c:numRef>
              <c:f>Sheet2!$E$7:$G$7</c:f>
              <c:numCache>
                <c:formatCode>"$"#,##0</c:formatCode>
                <c:ptCount val="3"/>
                <c:pt idx="0">
                  <c:v>36318000</c:v>
                </c:pt>
                <c:pt idx="1">
                  <c:v>53381000</c:v>
                </c:pt>
                <c:pt idx="2">
                  <c:v>84880000</c:v>
                </c:pt>
              </c:numCache>
            </c:numRef>
          </c:val>
          <c:extLst>
            <c:ext xmlns:c16="http://schemas.microsoft.com/office/drawing/2014/chart" uri="{C3380CC4-5D6E-409C-BE32-E72D297353CC}">
              <c16:uniqueId val="{00000004-DE69-489B-83D5-C761FF5407BE}"/>
            </c:ext>
          </c:extLst>
        </c:ser>
        <c:ser>
          <c:idx val="5"/>
          <c:order val="5"/>
          <c:tx>
            <c:strRef>
              <c:f>Sheet2!$A$8</c:f>
              <c:strCache>
                <c:ptCount val="1"/>
                <c:pt idx="0">
                  <c:v>Mollusks</c:v>
                </c:pt>
              </c:strCache>
            </c:strRef>
          </c:tx>
          <c:spPr>
            <a:solidFill>
              <a:schemeClr val="accent6"/>
            </a:solidFill>
            <a:ln>
              <a:noFill/>
            </a:ln>
            <a:effectLst/>
          </c:spPr>
          <c:invertIfNegative val="0"/>
          <c:cat>
            <c:numRef>
              <c:f>Sheet2!$B$2:$D$2</c:f>
              <c:numCache>
                <c:formatCode>General</c:formatCode>
                <c:ptCount val="3"/>
                <c:pt idx="0">
                  <c:v>1998</c:v>
                </c:pt>
                <c:pt idx="1">
                  <c:v>2005</c:v>
                </c:pt>
                <c:pt idx="2">
                  <c:v>2013</c:v>
                </c:pt>
              </c:numCache>
            </c:numRef>
          </c:cat>
          <c:val>
            <c:numRef>
              <c:f>Sheet2!$E$8:$G$8</c:f>
              <c:numCache>
                <c:formatCode>"$"#,##0</c:formatCode>
                <c:ptCount val="3"/>
                <c:pt idx="0">
                  <c:v>89128000</c:v>
                </c:pt>
                <c:pt idx="1">
                  <c:v>203183000</c:v>
                </c:pt>
                <c:pt idx="2">
                  <c:v>328567000</c:v>
                </c:pt>
              </c:numCache>
            </c:numRef>
          </c:val>
          <c:extLst>
            <c:ext xmlns:c16="http://schemas.microsoft.com/office/drawing/2014/chart" uri="{C3380CC4-5D6E-409C-BE32-E72D297353CC}">
              <c16:uniqueId val="{00000005-DE69-489B-83D5-C761FF5407BE}"/>
            </c:ext>
          </c:extLst>
        </c:ser>
        <c:ser>
          <c:idx val="6"/>
          <c:order val="6"/>
          <c:tx>
            <c:strRef>
              <c:f>Sheet2!$A$9</c:f>
              <c:strCache>
                <c:ptCount val="1"/>
                <c:pt idx="0">
                  <c:v>Misc. </c:v>
                </c:pt>
              </c:strCache>
            </c:strRef>
          </c:tx>
          <c:spPr>
            <a:solidFill>
              <a:schemeClr val="accent1">
                <a:lumMod val="60000"/>
              </a:schemeClr>
            </a:solidFill>
            <a:ln>
              <a:noFill/>
            </a:ln>
            <a:effectLst/>
          </c:spPr>
          <c:invertIfNegative val="0"/>
          <c:cat>
            <c:numRef>
              <c:f>Sheet2!$B$2:$D$2</c:f>
              <c:numCache>
                <c:formatCode>General</c:formatCode>
                <c:ptCount val="3"/>
                <c:pt idx="0">
                  <c:v>1998</c:v>
                </c:pt>
                <c:pt idx="1">
                  <c:v>2005</c:v>
                </c:pt>
                <c:pt idx="2">
                  <c:v>2013</c:v>
                </c:pt>
              </c:numCache>
            </c:numRef>
          </c:cat>
          <c:val>
            <c:numRef>
              <c:f>Sheet2!$E$9:$G$9</c:f>
              <c:numCache>
                <c:formatCode>"$"#,##0</c:formatCode>
                <c:ptCount val="3"/>
                <c:pt idx="0">
                  <c:v>46734000</c:v>
                </c:pt>
                <c:pt idx="1">
                  <c:v>56003000</c:v>
                </c:pt>
                <c:pt idx="2">
                  <c:v>131404000</c:v>
                </c:pt>
              </c:numCache>
            </c:numRef>
          </c:val>
          <c:extLst>
            <c:ext xmlns:c16="http://schemas.microsoft.com/office/drawing/2014/chart" uri="{C3380CC4-5D6E-409C-BE32-E72D297353CC}">
              <c16:uniqueId val="{00000006-DE69-489B-83D5-C761FF5407BE}"/>
            </c:ext>
          </c:extLst>
        </c:ser>
        <c:dLbls>
          <c:showLegendKey val="0"/>
          <c:showVal val="0"/>
          <c:showCatName val="0"/>
          <c:showSerName val="0"/>
          <c:showPercent val="0"/>
          <c:showBubbleSize val="0"/>
        </c:dLbls>
        <c:gapWidth val="150"/>
        <c:overlap val="100"/>
        <c:axId val="305775112"/>
        <c:axId val="305776752"/>
      </c:barChart>
      <c:catAx>
        <c:axId val="30577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05776752"/>
        <c:crosses val="autoZero"/>
        <c:auto val="1"/>
        <c:lblAlgn val="ctr"/>
        <c:lblOffset val="100"/>
        <c:noMultiLvlLbl val="0"/>
      </c:catAx>
      <c:valAx>
        <c:axId val="30577675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0577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2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CFD1-464C-8E36-2BF65EFB700F}"/>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CFD1-464C-8E36-2BF65EFB700F}"/>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5-CFD1-464C-8E36-2BF65EFB700F}"/>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7-CFD1-464C-8E36-2BF65EFB700F}"/>
              </c:ext>
            </c:extLst>
          </c:dPt>
          <c:dPt>
            <c:idx val="4"/>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9-CFD1-464C-8E36-2BF65EFB700F}"/>
              </c:ext>
            </c:extLst>
          </c:dPt>
          <c:dPt>
            <c:idx val="5"/>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B-CFD1-464C-8E36-2BF65EFB700F}"/>
              </c:ext>
            </c:extLst>
          </c:dPt>
          <c:dPt>
            <c:idx val="6"/>
            <c:bubble3D val="0"/>
            <c:spPr>
              <a:solidFill>
                <a:schemeClr val="accent1">
                  <a:lumMod val="60000"/>
                  <a:alpha val="90000"/>
                </a:schemeClr>
              </a:solidFill>
              <a:ln w="19050">
                <a:solidFill>
                  <a:schemeClr val="accent1">
                    <a:lumMod val="60000"/>
                    <a:lumMod val="75000"/>
                  </a:schemeClr>
                </a:solidFill>
              </a:ln>
              <a:effectLst>
                <a:innerShdw blurRad="114300">
                  <a:schemeClr val="accent1">
                    <a:lumMod val="60000"/>
                    <a:lumMod val="75000"/>
                  </a:schemeClr>
                </a:innerShdw>
              </a:effectLst>
              <a:scene3d>
                <a:camera prst="orthographicFront"/>
                <a:lightRig rig="threePt" dir="t"/>
              </a:scene3d>
              <a:sp3d contourW="19050" prstMaterial="flat">
                <a:contourClr>
                  <a:schemeClr val="accent1">
                    <a:lumMod val="60000"/>
                    <a:lumMod val="75000"/>
                  </a:schemeClr>
                </a:contourClr>
              </a:sp3d>
            </c:spPr>
            <c:extLst>
              <c:ext xmlns:c16="http://schemas.microsoft.com/office/drawing/2014/chart" uri="{C3380CC4-5D6E-409C-BE32-E72D297353CC}">
                <c16:uniqueId val="{0000000D-CFD1-464C-8E36-2BF65EFB700F}"/>
              </c:ext>
            </c:extLst>
          </c:dPt>
          <c:dPt>
            <c:idx val="7"/>
            <c:bubble3D val="0"/>
            <c:spPr>
              <a:solidFill>
                <a:schemeClr val="accent2">
                  <a:lumMod val="60000"/>
                  <a:alpha val="90000"/>
                </a:schemeClr>
              </a:solidFill>
              <a:ln w="19050">
                <a:solidFill>
                  <a:schemeClr val="accent2">
                    <a:lumMod val="60000"/>
                    <a:lumMod val="75000"/>
                  </a:schemeClr>
                </a:solidFill>
              </a:ln>
              <a:effectLst>
                <a:innerShdw blurRad="114300">
                  <a:schemeClr val="accent2">
                    <a:lumMod val="60000"/>
                    <a:lumMod val="75000"/>
                  </a:schemeClr>
                </a:innerShdw>
              </a:effectLst>
              <a:scene3d>
                <a:camera prst="orthographicFront"/>
                <a:lightRig rig="threePt" dir="t"/>
              </a:scene3d>
              <a:sp3d contourW="19050" prstMaterial="flat">
                <a:contourClr>
                  <a:schemeClr val="accent2">
                    <a:lumMod val="60000"/>
                    <a:lumMod val="75000"/>
                  </a:schemeClr>
                </a:contourClr>
              </a:sp3d>
            </c:spPr>
            <c:extLst>
              <c:ext xmlns:c16="http://schemas.microsoft.com/office/drawing/2014/chart" uri="{C3380CC4-5D6E-409C-BE32-E72D297353CC}">
                <c16:uniqueId val="{0000000F-CFD1-464C-8E36-2BF65EFB700F}"/>
              </c:ext>
            </c:extLst>
          </c:dPt>
          <c:dLbls>
            <c:dLbl>
              <c:idx val="0"/>
              <c:layout>
                <c:manualLayout>
                  <c:x val="0.19117647058823528"/>
                  <c:y val="-6.9497650003052011E-2"/>
                </c:manualLayout>
              </c:layout>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FD1-464C-8E36-2BF65EFB700F}"/>
                </c:ext>
              </c:extLst>
            </c:dLbl>
            <c:dLbl>
              <c:idx val="1"/>
              <c:layout>
                <c:manualLayout>
                  <c:x val="0.11639223405897792"/>
                  <c:y val="3.875968992248062E-2"/>
                </c:manualLayout>
              </c:layout>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D1-464C-8E36-2BF65EFB700F}"/>
                </c:ext>
              </c:extLst>
            </c:dLbl>
            <c:dLbl>
              <c:idx val="2"/>
              <c:layout>
                <c:manualLayout>
                  <c:x val="-6.2603249961401972E-2"/>
                  <c:y val="3.875968992248062E-2"/>
                </c:manualLayout>
              </c:layout>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FD1-464C-8E36-2BF65EFB700F}"/>
                </c:ext>
              </c:extLst>
            </c:dLbl>
            <c:dLbl>
              <c:idx val="3"/>
              <c:layout>
                <c:manualLayout>
                  <c:x val="-5.6017253358036125E-2"/>
                  <c:y val="3.6623329060611609E-4"/>
                </c:manualLayout>
              </c:layout>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FD1-464C-8E36-2BF65EFB700F}"/>
                </c:ext>
              </c:extLst>
            </c:dLbl>
            <c:dLbl>
              <c:idx val="4"/>
              <c:layout>
                <c:manualLayout>
                  <c:x val="-6.1274509803921656E-2"/>
                  <c:y val="-0.10673258865897577"/>
                </c:manualLayout>
              </c:layout>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FD1-464C-8E36-2BF65EFB700F}"/>
                </c:ext>
              </c:extLst>
            </c:dLbl>
            <c:dLbl>
              <c:idx val="5"/>
              <c:layout>
                <c:manualLayout>
                  <c:x val="-2.9411764705882443E-2"/>
                  <c:y val="-9.8029054507721425E-2"/>
                </c:manualLayout>
              </c:layout>
              <c:spPr>
                <a:solidFill>
                  <a:schemeClr val="lt1">
                    <a:alpha val="90000"/>
                  </a:schemeClr>
                </a:solidFill>
                <a:ln w="12700" cap="flat" cmpd="sng" algn="ctr">
                  <a:solidFill>
                    <a:schemeClr val="accent6"/>
                  </a:solidFill>
                  <a:round/>
                </a:ln>
                <a:effectLst>
                  <a:outerShdw blurRad="50800" dist="38100" dir="2700000" algn="tl" rotWithShape="0">
                    <a:schemeClr val="accent6">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D1-464C-8E36-2BF65EFB700F}"/>
                </c:ext>
              </c:extLst>
            </c:dLbl>
            <c:dLbl>
              <c:idx val="6"/>
              <c:layout>
                <c:manualLayout>
                  <c:x val="-1.6375636868920886E-2"/>
                  <c:y val="-3.2627113471281208E-2"/>
                </c:manualLayout>
              </c:layout>
              <c:spPr>
                <a:solidFill>
                  <a:schemeClr val="lt1">
                    <a:alpha val="90000"/>
                  </a:schemeClr>
                </a:solidFill>
                <a:ln w="12700" cap="flat" cmpd="sng" algn="ctr">
                  <a:solidFill>
                    <a:schemeClr val="accent1">
                      <a:lumMod val="60000"/>
                    </a:schemeClr>
                  </a:solidFill>
                  <a:round/>
                </a:ln>
                <a:effectLst>
                  <a:outerShdw blurRad="50800" dist="38100" dir="2700000" algn="tl" rotWithShape="0">
                    <a:schemeClr val="accent1">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D1-464C-8E36-2BF65EFB700F}"/>
                </c:ext>
              </c:extLst>
            </c:dLbl>
            <c:dLbl>
              <c:idx val="7"/>
              <c:layout>
                <c:manualLayout>
                  <c:x val="1.2185232360660801E-2"/>
                  <c:y val="-0.15116279069767441"/>
                </c:manualLayout>
              </c:layout>
              <c:spPr>
                <a:solidFill>
                  <a:schemeClr val="lt1">
                    <a:alpha val="90000"/>
                  </a:schemeClr>
                </a:solidFill>
                <a:ln w="12700" cap="flat" cmpd="sng" algn="ctr">
                  <a:solidFill>
                    <a:schemeClr val="accent2">
                      <a:lumMod val="60000"/>
                    </a:schemeClr>
                  </a:solidFill>
                  <a:round/>
                </a:ln>
                <a:effectLst>
                  <a:outerShdw blurRad="50800" dist="38100" dir="2700000" algn="tl" rotWithShape="0">
                    <a:schemeClr val="accent2">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FD1-464C-8E36-2BF65EFB700F}"/>
                </c:ext>
              </c:extLst>
            </c:dLbl>
            <c:spPr>
              <a:solidFill>
                <a:prstClr val="white">
                  <a:alpha val="90000"/>
                </a:prstClr>
              </a:solidFill>
              <a:ln w="12700" cap="flat" cmpd="sng" algn="ctr">
                <a:solidFill>
                  <a:srgbClr val="0F6FC6"/>
                </a:solidFill>
                <a:round/>
              </a:ln>
              <a:effectLst>
                <a:outerShdw blurRad="50800" dist="38100" dir="2700000" algn="tl" rotWithShape="0">
                  <a:srgbClr val="0F6FC6">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inEnd"/>
            <c:showLegendKey val="0"/>
            <c:showVal val="1"/>
            <c:showCatName val="1"/>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Sheet2!$A$19:$A$26</c:f>
              <c:strCache>
                <c:ptCount val="8"/>
                <c:pt idx="0">
                  <c:v>Mississippi</c:v>
                </c:pt>
                <c:pt idx="1">
                  <c:v>Alabama</c:v>
                </c:pt>
                <c:pt idx="2">
                  <c:v>Washington</c:v>
                </c:pt>
                <c:pt idx="3">
                  <c:v>Texas</c:v>
                </c:pt>
                <c:pt idx="4">
                  <c:v>Idaho</c:v>
                </c:pt>
                <c:pt idx="5">
                  <c:v>California</c:v>
                </c:pt>
                <c:pt idx="6">
                  <c:v>Arkansas</c:v>
                </c:pt>
                <c:pt idx="7">
                  <c:v>Other</c:v>
                </c:pt>
              </c:strCache>
            </c:strRef>
          </c:cat>
          <c:val>
            <c:numRef>
              <c:f>Sheet2!$B$19:$B$26</c:f>
              <c:numCache>
                <c:formatCode>"$"#,##0</c:formatCode>
                <c:ptCount val="8"/>
                <c:pt idx="0">
                  <c:v>202808000</c:v>
                </c:pt>
                <c:pt idx="1">
                  <c:v>109169000</c:v>
                </c:pt>
                <c:pt idx="2">
                  <c:v>83570000</c:v>
                </c:pt>
                <c:pt idx="3">
                  <c:v>58441000</c:v>
                </c:pt>
                <c:pt idx="4">
                  <c:v>47431000</c:v>
                </c:pt>
                <c:pt idx="5">
                  <c:v>37395000</c:v>
                </c:pt>
                <c:pt idx="6">
                  <c:v>33315000</c:v>
                </c:pt>
                <c:pt idx="7">
                  <c:v>160018000</c:v>
                </c:pt>
              </c:numCache>
            </c:numRef>
          </c:val>
          <c:extLst>
            <c:ext xmlns:c16="http://schemas.microsoft.com/office/drawing/2014/chart" uri="{C3380CC4-5D6E-409C-BE32-E72D297353CC}">
              <c16:uniqueId val="{00000010-CFD1-464C-8E36-2BF65EFB700F}"/>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dirty="0"/>
              <a:t>Annual Food Fish Production in U.S.  by Species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Sheet2!$D$19</c:f>
              <c:strCache>
                <c:ptCount val="1"/>
                <c:pt idx="0">
                  <c:v>Catfish</c:v>
                </c:pt>
              </c:strCache>
            </c:strRef>
          </c:tx>
          <c:spPr>
            <a:solidFill>
              <a:schemeClr val="accent2"/>
            </a:solidFill>
            <a:ln>
              <a:noFill/>
            </a:ln>
            <a:effectLst/>
          </c:spPr>
          <c:invertIfNegative val="0"/>
          <c:dLbls>
            <c:delete val="1"/>
          </c:dLbls>
          <c:cat>
            <c:numRef>
              <c:f>Sheet2!$H$18:$J$18</c:f>
              <c:numCache>
                <c:formatCode>General</c:formatCode>
                <c:ptCount val="3"/>
                <c:pt idx="0">
                  <c:v>2008</c:v>
                </c:pt>
                <c:pt idx="1">
                  <c:v>2010</c:v>
                </c:pt>
                <c:pt idx="2">
                  <c:v>2012</c:v>
                </c:pt>
              </c:numCache>
            </c:numRef>
          </c:cat>
          <c:val>
            <c:numRef>
              <c:f>Sheet2!$H$19:$J$19</c:f>
              <c:numCache>
                <c:formatCode>#,##0</c:formatCode>
                <c:ptCount val="3"/>
                <c:pt idx="0">
                  <c:v>568900000</c:v>
                </c:pt>
                <c:pt idx="1">
                  <c:v>478854000</c:v>
                </c:pt>
                <c:pt idx="2">
                  <c:v>340161000</c:v>
                </c:pt>
              </c:numCache>
            </c:numRef>
          </c:val>
          <c:extLst>
            <c:ext xmlns:c16="http://schemas.microsoft.com/office/drawing/2014/chart" uri="{C3380CC4-5D6E-409C-BE32-E72D297353CC}">
              <c16:uniqueId val="{00000000-373F-4704-B96D-206BC823ACC0}"/>
            </c:ext>
          </c:extLst>
        </c:ser>
        <c:ser>
          <c:idx val="1"/>
          <c:order val="1"/>
          <c:tx>
            <c:strRef>
              <c:f>Sheet2!$D$20</c:f>
              <c:strCache>
                <c:ptCount val="1"/>
                <c:pt idx="0">
                  <c:v>Crawfish</c:v>
                </c:pt>
              </c:strCache>
            </c:strRef>
          </c:tx>
          <c:spPr>
            <a:solidFill>
              <a:schemeClr val="accent4"/>
            </a:solidFill>
            <a:ln>
              <a:noFill/>
            </a:ln>
            <a:effectLst/>
          </c:spPr>
          <c:invertIfNegative val="0"/>
          <c:dLbls>
            <c:delete val="1"/>
          </c:dLbls>
          <c:cat>
            <c:numRef>
              <c:f>Sheet2!$H$18:$J$18</c:f>
              <c:numCache>
                <c:formatCode>General</c:formatCode>
                <c:ptCount val="3"/>
                <c:pt idx="0">
                  <c:v>2008</c:v>
                </c:pt>
                <c:pt idx="1">
                  <c:v>2010</c:v>
                </c:pt>
                <c:pt idx="2">
                  <c:v>2012</c:v>
                </c:pt>
              </c:numCache>
            </c:numRef>
          </c:cat>
          <c:val>
            <c:numRef>
              <c:f>Sheet2!$H$20:$J$20</c:f>
              <c:numCache>
                <c:formatCode>#,##0</c:formatCode>
                <c:ptCount val="3"/>
                <c:pt idx="0">
                  <c:v>83714000</c:v>
                </c:pt>
                <c:pt idx="1">
                  <c:v>116716000</c:v>
                </c:pt>
                <c:pt idx="2">
                  <c:v>95762000</c:v>
                </c:pt>
              </c:numCache>
            </c:numRef>
          </c:val>
          <c:extLst>
            <c:ext xmlns:c16="http://schemas.microsoft.com/office/drawing/2014/chart" uri="{C3380CC4-5D6E-409C-BE32-E72D297353CC}">
              <c16:uniqueId val="{00000001-373F-4704-B96D-206BC823ACC0}"/>
            </c:ext>
          </c:extLst>
        </c:ser>
        <c:ser>
          <c:idx val="2"/>
          <c:order val="2"/>
          <c:tx>
            <c:strRef>
              <c:f>Sheet2!$D$21</c:f>
              <c:strCache>
                <c:ptCount val="1"/>
                <c:pt idx="0">
                  <c:v>Trout</c:v>
                </c:pt>
              </c:strCache>
            </c:strRef>
          </c:tx>
          <c:spPr>
            <a:solidFill>
              <a:schemeClr val="accent6"/>
            </a:solidFill>
            <a:ln>
              <a:noFill/>
            </a:ln>
            <a:effectLst/>
          </c:spPr>
          <c:invertIfNegative val="0"/>
          <c:dLbls>
            <c:delete val="1"/>
          </c:dLbls>
          <c:cat>
            <c:numRef>
              <c:f>Sheet2!$H$18:$J$18</c:f>
              <c:numCache>
                <c:formatCode>General</c:formatCode>
                <c:ptCount val="3"/>
                <c:pt idx="0">
                  <c:v>2008</c:v>
                </c:pt>
                <c:pt idx="1">
                  <c:v>2010</c:v>
                </c:pt>
                <c:pt idx="2">
                  <c:v>2012</c:v>
                </c:pt>
              </c:numCache>
            </c:numRef>
          </c:cat>
          <c:val>
            <c:numRef>
              <c:f>Sheet2!$H$21:$J$21</c:f>
              <c:numCache>
                <c:formatCode>#,##0</c:formatCode>
                <c:ptCount val="3"/>
                <c:pt idx="0">
                  <c:v>49659000</c:v>
                </c:pt>
                <c:pt idx="1">
                  <c:v>33953000</c:v>
                </c:pt>
                <c:pt idx="2">
                  <c:v>36226000</c:v>
                </c:pt>
              </c:numCache>
            </c:numRef>
          </c:val>
          <c:extLst>
            <c:ext xmlns:c16="http://schemas.microsoft.com/office/drawing/2014/chart" uri="{C3380CC4-5D6E-409C-BE32-E72D297353CC}">
              <c16:uniqueId val="{00000002-373F-4704-B96D-206BC823ACC0}"/>
            </c:ext>
          </c:extLst>
        </c:ser>
        <c:ser>
          <c:idx val="3"/>
          <c:order val="3"/>
          <c:tx>
            <c:strRef>
              <c:f>Sheet2!$D$22</c:f>
              <c:strCache>
                <c:ptCount val="1"/>
                <c:pt idx="0">
                  <c:v>Salmon</c:v>
                </c:pt>
              </c:strCache>
            </c:strRef>
          </c:tx>
          <c:spPr>
            <a:solidFill>
              <a:schemeClr val="accent2">
                <a:lumMod val="60000"/>
              </a:schemeClr>
            </a:solidFill>
            <a:ln>
              <a:noFill/>
            </a:ln>
            <a:effectLst/>
          </c:spPr>
          <c:invertIfNegative val="0"/>
          <c:dLbls>
            <c:delete val="1"/>
          </c:dLbls>
          <c:cat>
            <c:numRef>
              <c:f>Sheet2!$H$18:$J$18</c:f>
              <c:numCache>
                <c:formatCode>General</c:formatCode>
                <c:ptCount val="3"/>
                <c:pt idx="0">
                  <c:v>2008</c:v>
                </c:pt>
                <c:pt idx="1">
                  <c:v>2010</c:v>
                </c:pt>
                <c:pt idx="2">
                  <c:v>2012</c:v>
                </c:pt>
              </c:numCache>
            </c:numRef>
          </c:cat>
          <c:val>
            <c:numRef>
              <c:f>Sheet2!$H$22:$J$22</c:f>
              <c:numCache>
                <c:formatCode>#,##0</c:formatCode>
                <c:ptCount val="3"/>
                <c:pt idx="0">
                  <c:v>23115000</c:v>
                </c:pt>
                <c:pt idx="1">
                  <c:v>43066000</c:v>
                </c:pt>
                <c:pt idx="2">
                  <c:v>42538000</c:v>
                </c:pt>
              </c:numCache>
            </c:numRef>
          </c:val>
          <c:extLst>
            <c:ext xmlns:c16="http://schemas.microsoft.com/office/drawing/2014/chart" uri="{C3380CC4-5D6E-409C-BE32-E72D297353CC}">
              <c16:uniqueId val="{00000003-373F-4704-B96D-206BC823ACC0}"/>
            </c:ext>
          </c:extLst>
        </c:ser>
        <c:ser>
          <c:idx val="4"/>
          <c:order val="4"/>
          <c:tx>
            <c:strRef>
              <c:f>Sheet2!$D$23</c:f>
              <c:strCache>
                <c:ptCount val="1"/>
                <c:pt idx="0">
                  <c:v>Tilapia</c:v>
                </c:pt>
              </c:strCache>
            </c:strRef>
          </c:tx>
          <c:spPr>
            <a:solidFill>
              <a:schemeClr val="accent4">
                <a:lumMod val="60000"/>
              </a:schemeClr>
            </a:solidFill>
            <a:ln>
              <a:noFill/>
            </a:ln>
            <a:effectLst/>
          </c:spPr>
          <c:invertIfNegative val="0"/>
          <c:dLbls>
            <c:delete val="1"/>
          </c:dLbls>
          <c:cat>
            <c:numRef>
              <c:f>Sheet2!$H$18:$J$18</c:f>
              <c:numCache>
                <c:formatCode>General</c:formatCode>
                <c:ptCount val="3"/>
                <c:pt idx="0">
                  <c:v>2008</c:v>
                </c:pt>
                <c:pt idx="1">
                  <c:v>2010</c:v>
                </c:pt>
                <c:pt idx="2">
                  <c:v>2012</c:v>
                </c:pt>
              </c:numCache>
            </c:numRef>
          </c:cat>
          <c:val>
            <c:numRef>
              <c:f>Sheet2!$H$23:$J$23</c:f>
              <c:numCache>
                <c:formatCode>#,##0</c:formatCode>
                <c:ptCount val="3"/>
                <c:pt idx="0">
                  <c:v>20000000</c:v>
                </c:pt>
                <c:pt idx="1">
                  <c:v>22000000</c:v>
                </c:pt>
                <c:pt idx="2">
                  <c:v>23000000</c:v>
                </c:pt>
              </c:numCache>
            </c:numRef>
          </c:val>
          <c:extLst>
            <c:ext xmlns:c16="http://schemas.microsoft.com/office/drawing/2014/chart" uri="{C3380CC4-5D6E-409C-BE32-E72D297353CC}">
              <c16:uniqueId val="{00000004-373F-4704-B96D-206BC823ACC0}"/>
            </c:ext>
          </c:extLst>
        </c:ser>
        <c:dLbls>
          <c:dLblPos val="ctr"/>
          <c:showLegendKey val="0"/>
          <c:showVal val="1"/>
          <c:showCatName val="0"/>
          <c:showSerName val="0"/>
          <c:showPercent val="0"/>
          <c:showBubbleSize val="0"/>
        </c:dLbls>
        <c:gapWidth val="150"/>
        <c:overlap val="100"/>
        <c:axId val="386298680"/>
        <c:axId val="386299992"/>
      </c:barChart>
      <c:catAx>
        <c:axId val="38629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6299992"/>
        <c:crosses val="autoZero"/>
        <c:auto val="1"/>
        <c:lblAlgn val="ctr"/>
        <c:lblOffset val="100"/>
        <c:noMultiLvlLbl val="0"/>
      </c:catAx>
      <c:valAx>
        <c:axId val="386299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Pounds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8629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Top Food Fish Sales</a:t>
            </a:r>
            <a:r>
              <a:rPr lang="en-US" baseline="0" dirty="0"/>
              <a:t> by Species </a:t>
            </a:r>
            <a:r>
              <a:rPr lang="en-US" dirty="0"/>
              <a:t>in Florida (2013)</a:t>
            </a:r>
          </a:p>
        </c:rich>
      </c:tx>
      <c:layout>
        <c:manualLayout>
          <c:xMode val="edge"/>
          <c:yMode val="edge"/>
          <c:x val="0.12056195400948015"/>
          <c:y val="0.11957505484926116"/>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60"/>
      <c:rotY val="11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1131124549805209E-2"/>
          <c:y val="0.30073782443861186"/>
          <c:w val="0.81773775090038958"/>
          <c:h val="0.66745953630796151"/>
        </c:manualLayout>
      </c:layout>
      <c:pie3DChart>
        <c:varyColors val="1"/>
        <c:ser>
          <c:idx val="0"/>
          <c:order val="0"/>
          <c:dPt>
            <c:idx val="0"/>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1-0EC2-4A94-82A8-05D50430DD58}"/>
              </c:ext>
            </c:extLst>
          </c:dPt>
          <c:dPt>
            <c:idx val="1"/>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3-0EC2-4A94-82A8-05D50430DD58}"/>
              </c:ext>
            </c:extLst>
          </c:dPt>
          <c:dPt>
            <c:idx val="2"/>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5-0EC2-4A94-82A8-05D50430DD58}"/>
              </c:ext>
            </c:extLst>
          </c:dPt>
          <c:dPt>
            <c:idx val="3"/>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0EC2-4A94-82A8-05D50430DD58}"/>
              </c:ext>
            </c:extLst>
          </c:dPt>
          <c:dLbls>
            <c:dLbl>
              <c:idx val="0"/>
              <c:layout>
                <c:manualLayout>
                  <c:x val="-1.5617067856569758E-2"/>
                  <c:y val="-4.629629629629629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EC2-4A94-82A8-05D50430DD58}"/>
                </c:ext>
              </c:extLst>
            </c:dLbl>
            <c:dLbl>
              <c:idx val="2"/>
              <c:layout>
                <c:manualLayout>
                  <c:x val="2.8631291070377846E-2"/>
                  <c:y val="-4.166666666666675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EC2-4A94-82A8-05D50430DD58}"/>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Sheet2!$F$28:$F$31</c:f>
              <c:strCache>
                <c:ptCount val="4"/>
                <c:pt idx="0">
                  <c:v>Shrimp</c:v>
                </c:pt>
                <c:pt idx="1">
                  <c:v>Tilapia</c:v>
                </c:pt>
                <c:pt idx="2">
                  <c:v>Catfish</c:v>
                </c:pt>
                <c:pt idx="3">
                  <c:v>Hybrid Striped Bass</c:v>
                </c:pt>
              </c:strCache>
            </c:strRef>
          </c:cat>
          <c:val>
            <c:numRef>
              <c:f>Sheet2!$G$28:$G$31</c:f>
              <c:numCache>
                <c:formatCode>"$"#,##0</c:formatCode>
                <c:ptCount val="4"/>
                <c:pt idx="0">
                  <c:v>16269000</c:v>
                </c:pt>
                <c:pt idx="1">
                  <c:v>3066000</c:v>
                </c:pt>
                <c:pt idx="2">
                  <c:v>1434000</c:v>
                </c:pt>
                <c:pt idx="3">
                  <c:v>1184000</c:v>
                </c:pt>
              </c:numCache>
            </c:numRef>
          </c:val>
          <c:extLst>
            <c:ext xmlns:c16="http://schemas.microsoft.com/office/drawing/2014/chart" uri="{C3380CC4-5D6E-409C-BE32-E72D297353CC}">
              <c16:uniqueId val="{00000008-0EC2-4A94-82A8-05D50430DD58}"/>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85BCF-A00E-4D8F-8DCA-2F9D5CF6B85C}" type="datetimeFigureOut">
              <a:rPr lang="en-US" smtClean="0"/>
              <a:t>1/18/2019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910671-5736-4D88-B315-3625F5596A5B}" type="slidenum">
              <a:rPr lang="en-US" smtClean="0"/>
              <a:t>‹#›</a:t>
            </a:fld>
            <a:endParaRPr lang="en-US"/>
          </a:p>
        </p:txBody>
      </p:sp>
    </p:spTree>
    <p:extLst>
      <p:ext uri="{BB962C8B-B14F-4D97-AF65-F5344CB8AC3E}">
        <p14:creationId xmlns:p14="http://schemas.microsoft.com/office/powerpoint/2010/main" val="2042433920"/>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a:t>
            </a:fld>
            <a:endParaRPr lang="en-US"/>
          </a:p>
        </p:txBody>
      </p:sp>
    </p:spTree>
    <p:extLst>
      <p:ext uri="{BB962C8B-B14F-4D97-AF65-F5344CB8AC3E}">
        <p14:creationId xmlns:p14="http://schemas.microsoft.com/office/powerpoint/2010/main" val="2827728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a:t>
            </a:fld>
            <a:endParaRPr lang="en-US"/>
          </a:p>
        </p:txBody>
      </p:sp>
    </p:spTree>
    <p:extLst>
      <p:ext uri="{BB962C8B-B14F-4D97-AF65-F5344CB8AC3E}">
        <p14:creationId xmlns:p14="http://schemas.microsoft.com/office/powerpoint/2010/main" val="151185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a:t>
            </a:fld>
            <a:endParaRPr lang="en-US"/>
          </a:p>
        </p:txBody>
      </p:sp>
    </p:spTree>
    <p:extLst>
      <p:ext uri="{BB962C8B-B14F-4D97-AF65-F5344CB8AC3E}">
        <p14:creationId xmlns:p14="http://schemas.microsoft.com/office/powerpoint/2010/main" val="1787448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4</a:t>
            </a:fld>
            <a:endParaRPr lang="en-US"/>
          </a:p>
        </p:txBody>
      </p:sp>
    </p:spTree>
    <p:extLst>
      <p:ext uri="{BB962C8B-B14F-4D97-AF65-F5344CB8AC3E}">
        <p14:creationId xmlns:p14="http://schemas.microsoft.com/office/powerpoint/2010/main" val="15217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5</a:t>
            </a:fld>
            <a:endParaRPr lang="en-US"/>
          </a:p>
        </p:txBody>
      </p:sp>
    </p:spTree>
    <p:extLst>
      <p:ext uri="{BB962C8B-B14F-4D97-AF65-F5344CB8AC3E}">
        <p14:creationId xmlns:p14="http://schemas.microsoft.com/office/powerpoint/2010/main" val="2180419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AB4E422-94CB-4CE2-B71D-7A9B9C7E9FDC}" type="slidenum">
              <a:rPr lang="en-US" altLang="en-US" smtClean="0">
                <a:latin typeface="Times New Roman" pitchFamily="18" charset="0"/>
              </a:rPr>
              <a:pPr/>
              <a:t>6</a:t>
            </a:fld>
            <a:endParaRPr lang="en-US" altLang="en-US">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64428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FAO 2008 Report</a:t>
            </a:r>
          </a:p>
          <a:p>
            <a:pPr eaLnBrk="1" hangingPunct="1">
              <a:buFontTx/>
              <a:buChar char="-"/>
            </a:pPr>
            <a:r>
              <a:rPr lang="en-US" dirty="0"/>
              <a:t>Aquaculture accounted for 47% of all food fish supplied to world in 2006</a:t>
            </a:r>
          </a:p>
          <a:p>
            <a:pPr eaLnBrk="1" hangingPunct="1">
              <a:buFontTx/>
              <a:buChar char="-"/>
            </a:pPr>
            <a:r>
              <a:rPr lang="en-US" dirty="0"/>
              <a:t> Fish protein accounts for 15% of </a:t>
            </a:r>
            <a:r>
              <a:rPr lang="en-US" dirty="0" err="1"/>
              <a:t>avg</a:t>
            </a:r>
            <a:r>
              <a:rPr lang="en-US" dirty="0"/>
              <a:t> per </a:t>
            </a:r>
            <a:r>
              <a:rPr lang="en-US" dirty="0" err="1"/>
              <a:t>captia</a:t>
            </a:r>
            <a:r>
              <a:rPr lang="en-US" dirty="0"/>
              <a:t> animal protein intake</a:t>
            </a:r>
          </a:p>
          <a:p>
            <a:pPr eaLnBrk="1" hangingPunct="1"/>
            <a:endParaRPr lang="en-US" dirty="0"/>
          </a:p>
        </p:txBody>
      </p:sp>
      <p:sp>
        <p:nvSpPr>
          <p:cNvPr id="4" name="Slide Number Placeholder 3"/>
          <p:cNvSpPr>
            <a:spLocks noGrp="1"/>
          </p:cNvSpPr>
          <p:nvPr>
            <p:ph type="sldNum" sz="quarter" idx="5"/>
          </p:nvPr>
        </p:nvSpPr>
        <p:spPr/>
        <p:txBody>
          <a:bodyPr/>
          <a:lstStyle/>
          <a:p>
            <a:pPr>
              <a:defRPr/>
            </a:pPr>
            <a:fld id="{AFDEE992-687F-48C7-BD5C-AB9BF44A55D4}" type="slidenum">
              <a:rPr lang="en-US" smtClean="0"/>
              <a:pPr>
                <a:defRPr/>
              </a:pPr>
              <a:t>7</a:t>
            </a:fld>
            <a:endParaRPr lang="en-US"/>
          </a:p>
        </p:txBody>
      </p:sp>
    </p:spTree>
    <p:extLst>
      <p:ext uri="{BB962C8B-B14F-4D97-AF65-F5344CB8AC3E}">
        <p14:creationId xmlns:p14="http://schemas.microsoft.com/office/powerpoint/2010/main" val="2328519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FAO 2008 Report</a:t>
            </a:r>
          </a:p>
          <a:p>
            <a:pPr eaLnBrk="1" hangingPunct="1">
              <a:buFontTx/>
              <a:buChar char="-"/>
            </a:pPr>
            <a:r>
              <a:rPr lang="en-US" dirty="0"/>
              <a:t>Aquaculture accounted for 47% of all food fish supplied to world in 2006</a:t>
            </a:r>
          </a:p>
          <a:p>
            <a:pPr eaLnBrk="1" hangingPunct="1">
              <a:buFontTx/>
              <a:buChar char="-"/>
            </a:pPr>
            <a:r>
              <a:rPr lang="en-US" dirty="0"/>
              <a:t> Fish protein accounts for 15% of </a:t>
            </a:r>
            <a:r>
              <a:rPr lang="en-US" dirty="0" err="1"/>
              <a:t>avg</a:t>
            </a:r>
            <a:r>
              <a:rPr lang="en-US" dirty="0"/>
              <a:t> per </a:t>
            </a:r>
            <a:r>
              <a:rPr lang="en-US" dirty="0" err="1"/>
              <a:t>captia</a:t>
            </a:r>
            <a:r>
              <a:rPr lang="en-US" dirty="0"/>
              <a:t> animal protein intake</a:t>
            </a:r>
          </a:p>
          <a:p>
            <a:pPr eaLnBrk="1" hangingPunct="1"/>
            <a:endParaRPr lang="en-US" dirty="0"/>
          </a:p>
        </p:txBody>
      </p:sp>
      <p:sp>
        <p:nvSpPr>
          <p:cNvPr id="4" name="Slide Number Placeholder 3"/>
          <p:cNvSpPr>
            <a:spLocks noGrp="1"/>
          </p:cNvSpPr>
          <p:nvPr>
            <p:ph type="sldNum" sz="quarter" idx="5"/>
          </p:nvPr>
        </p:nvSpPr>
        <p:spPr/>
        <p:txBody>
          <a:bodyPr/>
          <a:lstStyle/>
          <a:p>
            <a:pPr>
              <a:defRPr/>
            </a:pPr>
            <a:fld id="{AFDEE992-687F-48C7-BD5C-AB9BF44A55D4}" type="slidenum">
              <a:rPr lang="en-US" smtClean="0"/>
              <a:pPr>
                <a:defRPr/>
              </a:pPr>
              <a:t>8</a:t>
            </a:fld>
            <a:endParaRPr lang="en-US"/>
          </a:p>
        </p:txBody>
      </p:sp>
    </p:spTree>
    <p:extLst>
      <p:ext uri="{BB962C8B-B14F-4D97-AF65-F5344CB8AC3E}">
        <p14:creationId xmlns:p14="http://schemas.microsoft.com/office/powerpoint/2010/main" val="1859038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9</a:t>
            </a:fld>
            <a:endParaRPr lang="en-US"/>
          </a:p>
        </p:txBody>
      </p:sp>
    </p:spTree>
    <p:extLst>
      <p:ext uri="{BB962C8B-B14F-4D97-AF65-F5344CB8AC3E}">
        <p14:creationId xmlns:p14="http://schemas.microsoft.com/office/powerpoint/2010/main" val="313358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10</a:t>
            </a:fld>
            <a:endParaRPr lang="en-US"/>
          </a:p>
        </p:txBody>
      </p:sp>
    </p:spTree>
    <p:extLst>
      <p:ext uri="{BB962C8B-B14F-4D97-AF65-F5344CB8AC3E}">
        <p14:creationId xmlns:p14="http://schemas.microsoft.com/office/powerpoint/2010/main" val="35599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11</a:t>
            </a:fld>
            <a:endParaRPr lang="en-US"/>
          </a:p>
        </p:txBody>
      </p:sp>
    </p:spTree>
    <p:extLst>
      <p:ext uri="{BB962C8B-B14F-4D97-AF65-F5344CB8AC3E}">
        <p14:creationId xmlns:p14="http://schemas.microsoft.com/office/powerpoint/2010/main" val="3027803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12</a:t>
            </a:fld>
            <a:endParaRPr lang="en-US"/>
          </a:p>
        </p:txBody>
      </p:sp>
    </p:spTree>
    <p:extLst>
      <p:ext uri="{BB962C8B-B14F-4D97-AF65-F5344CB8AC3E}">
        <p14:creationId xmlns:p14="http://schemas.microsoft.com/office/powerpoint/2010/main" val="3213716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13</a:t>
            </a:fld>
            <a:endParaRPr lang="en-US"/>
          </a:p>
        </p:txBody>
      </p:sp>
    </p:spTree>
    <p:extLst>
      <p:ext uri="{BB962C8B-B14F-4D97-AF65-F5344CB8AC3E}">
        <p14:creationId xmlns:p14="http://schemas.microsoft.com/office/powerpoint/2010/main" val="2797734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14</a:t>
            </a:fld>
            <a:endParaRPr lang="en-US"/>
          </a:p>
        </p:txBody>
      </p:sp>
    </p:spTree>
    <p:extLst>
      <p:ext uri="{BB962C8B-B14F-4D97-AF65-F5344CB8AC3E}">
        <p14:creationId xmlns:p14="http://schemas.microsoft.com/office/powerpoint/2010/main" val="2408720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15</a:t>
            </a:fld>
            <a:endParaRPr lang="en-US"/>
          </a:p>
        </p:txBody>
      </p:sp>
    </p:spTree>
    <p:extLst>
      <p:ext uri="{BB962C8B-B14F-4D97-AF65-F5344CB8AC3E}">
        <p14:creationId xmlns:p14="http://schemas.microsoft.com/office/powerpoint/2010/main" val="2697877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16</a:t>
            </a:fld>
            <a:endParaRPr lang="en-US"/>
          </a:p>
        </p:txBody>
      </p:sp>
    </p:spTree>
    <p:extLst>
      <p:ext uri="{BB962C8B-B14F-4D97-AF65-F5344CB8AC3E}">
        <p14:creationId xmlns:p14="http://schemas.microsoft.com/office/powerpoint/2010/main" val="2398345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17</a:t>
            </a:fld>
            <a:endParaRPr lang="en-US"/>
          </a:p>
        </p:txBody>
      </p:sp>
    </p:spTree>
    <p:extLst>
      <p:ext uri="{BB962C8B-B14F-4D97-AF65-F5344CB8AC3E}">
        <p14:creationId xmlns:p14="http://schemas.microsoft.com/office/powerpoint/2010/main" val="2359611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A73C73-2A7E-411D-96D2-4D76FDDAD970}" type="slidenum">
              <a:rPr lang="en-US" altLang="en-US" smtClean="0">
                <a:latin typeface="Times New Roman" pitchFamily="18" charset="0"/>
              </a:rPr>
              <a:pPr/>
              <a:t>18</a:t>
            </a:fld>
            <a:endParaRPr lang="en-US" altLang="en-US">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06982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19</a:t>
            </a:fld>
            <a:endParaRPr lang="en-US"/>
          </a:p>
        </p:txBody>
      </p:sp>
    </p:spTree>
    <p:extLst>
      <p:ext uri="{BB962C8B-B14F-4D97-AF65-F5344CB8AC3E}">
        <p14:creationId xmlns:p14="http://schemas.microsoft.com/office/powerpoint/2010/main" val="394105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20</a:t>
            </a:fld>
            <a:endParaRPr lang="en-US"/>
          </a:p>
        </p:txBody>
      </p:sp>
    </p:spTree>
    <p:extLst>
      <p:ext uri="{BB962C8B-B14F-4D97-AF65-F5344CB8AC3E}">
        <p14:creationId xmlns:p14="http://schemas.microsoft.com/office/powerpoint/2010/main" val="4113506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21</a:t>
            </a:fld>
            <a:endParaRPr lang="en-US"/>
          </a:p>
        </p:txBody>
      </p:sp>
    </p:spTree>
    <p:extLst>
      <p:ext uri="{BB962C8B-B14F-4D97-AF65-F5344CB8AC3E}">
        <p14:creationId xmlns:p14="http://schemas.microsoft.com/office/powerpoint/2010/main" val="2401619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22</a:t>
            </a:fld>
            <a:endParaRPr lang="en-US"/>
          </a:p>
        </p:txBody>
      </p:sp>
    </p:spTree>
    <p:extLst>
      <p:ext uri="{BB962C8B-B14F-4D97-AF65-F5344CB8AC3E}">
        <p14:creationId xmlns:p14="http://schemas.microsoft.com/office/powerpoint/2010/main" val="3901881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23</a:t>
            </a:fld>
            <a:endParaRPr lang="en-US"/>
          </a:p>
        </p:txBody>
      </p:sp>
    </p:spTree>
    <p:extLst>
      <p:ext uri="{BB962C8B-B14F-4D97-AF65-F5344CB8AC3E}">
        <p14:creationId xmlns:p14="http://schemas.microsoft.com/office/powerpoint/2010/main" val="3540879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24</a:t>
            </a:fld>
            <a:endParaRPr lang="en-US"/>
          </a:p>
        </p:txBody>
      </p:sp>
    </p:spTree>
    <p:extLst>
      <p:ext uri="{BB962C8B-B14F-4D97-AF65-F5344CB8AC3E}">
        <p14:creationId xmlns:p14="http://schemas.microsoft.com/office/powerpoint/2010/main" val="121643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25</a:t>
            </a:fld>
            <a:endParaRPr lang="en-US"/>
          </a:p>
        </p:txBody>
      </p:sp>
    </p:spTree>
    <p:extLst>
      <p:ext uri="{BB962C8B-B14F-4D97-AF65-F5344CB8AC3E}">
        <p14:creationId xmlns:p14="http://schemas.microsoft.com/office/powerpoint/2010/main" val="36816885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26</a:t>
            </a:fld>
            <a:endParaRPr lang="en-US"/>
          </a:p>
        </p:txBody>
      </p:sp>
    </p:spTree>
    <p:extLst>
      <p:ext uri="{BB962C8B-B14F-4D97-AF65-F5344CB8AC3E}">
        <p14:creationId xmlns:p14="http://schemas.microsoft.com/office/powerpoint/2010/main" val="140999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27</a:t>
            </a:fld>
            <a:endParaRPr lang="en-US"/>
          </a:p>
        </p:txBody>
      </p:sp>
    </p:spTree>
    <p:extLst>
      <p:ext uri="{BB962C8B-B14F-4D97-AF65-F5344CB8AC3E}">
        <p14:creationId xmlns:p14="http://schemas.microsoft.com/office/powerpoint/2010/main" val="4234232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28</a:t>
            </a:fld>
            <a:endParaRPr lang="en-US"/>
          </a:p>
        </p:txBody>
      </p:sp>
    </p:spTree>
    <p:extLst>
      <p:ext uri="{BB962C8B-B14F-4D97-AF65-F5344CB8AC3E}">
        <p14:creationId xmlns:p14="http://schemas.microsoft.com/office/powerpoint/2010/main" val="2880115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29</a:t>
            </a:fld>
            <a:endParaRPr lang="en-US"/>
          </a:p>
        </p:txBody>
      </p:sp>
    </p:spTree>
    <p:extLst>
      <p:ext uri="{BB962C8B-B14F-4D97-AF65-F5344CB8AC3E}">
        <p14:creationId xmlns:p14="http://schemas.microsoft.com/office/powerpoint/2010/main" val="3424906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30</a:t>
            </a:fld>
            <a:endParaRPr lang="en-US"/>
          </a:p>
        </p:txBody>
      </p:sp>
    </p:spTree>
    <p:extLst>
      <p:ext uri="{BB962C8B-B14F-4D97-AF65-F5344CB8AC3E}">
        <p14:creationId xmlns:p14="http://schemas.microsoft.com/office/powerpoint/2010/main" val="248927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7"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7"/>
          <a:lstStyle>
            <a:lvl1pPr marL="0" marR="45718" indent="0" algn="r">
              <a:buNone/>
              <a:defRPr>
                <a:solidFill>
                  <a:schemeClr val="tx1"/>
                </a:solidFill>
              </a:defRPr>
            </a:lvl1pPr>
            <a:lvl2pPr marL="457177" indent="0" algn="ctr">
              <a:buNone/>
            </a:lvl2pPr>
            <a:lvl3pPr marL="914353" indent="0" algn="ctr">
              <a:buNone/>
            </a:lvl3pPr>
            <a:lvl4pPr marL="1371530" indent="0" algn="ctr">
              <a:buNone/>
            </a:lvl4pPr>
            <a:lvl5pPr marL="1828706" indent="0" algn="ctr">
              <a:buNone/>
            </a:lvl5pPr>
            <a:lvl6pPr marL="2285883" indent="0" algn="ctr">
              <a:buNone/>
            </a:lvl6pPr>
            <a:lvl7pPr marL="2743060" indent="0" algn="ctr">
              <a:buNone/>
            </a:lvl7pPr>
            <a:lvl8pPr marL="3200236" indent="0" algn="ctr">
              <a:buNone/>
            </a:lvl8pPr>
            <a:lvl9pPr marL="3657413"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302453C-5D23-473D-9800-591434A6E7D4}" type="datetimeFigureOut">
              <a:rPr lang="en-US" smtClean="0"/>
              <a:t>1/18/2019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18" rIns="45718"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18"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18" tIns="0" rIns="45718"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859758"/>
            <a:ext cx="4041775" cy="654843"/>
          </a:xfrm>
        </p:spPr>
        <p:txBody>
          <a:bodyPr lIns="45718" tIns="0" rIns="45718"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302453C-5D23-473D-9800-591434A6E7D4}"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18"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302453C-5D23-473D-9800-591434A6E7D4}"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2453C-5D23-473D-9800-591434A6E7D4}"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7" rIns="18287"/>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2" name="Title 1"/>
          <p:cNvSpPr>
            <a:spLocks noGrp="1"/>
          </p:cNvSpPr>
          <p:nvPr>
            <p:ph type="title"/>
          </p:nvPr>
        </p:nvSpPr>
        <p:spPr>
          <a:xfrm>
            <a:off x="609600" y="1176997"/>
            <a:ext cx="2212848" cy="1582621"/>
          </a:xfrm>
        </p:spPr>
        <p:txBody>
          <a:bodyPr vert="horz" lIns="45718" tIns="45718" rIns="45718" bIns="45718"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1" y="2828785"/>
            <a:ext cx="2209800" cy="2179320"/>
          </a:xfrm>
        </p:spPr>
        <p:txBody>
          <a:bodyPr lIns="64005" rIns="45718" bIns="45718"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1"/>
            <a:ext cx="609600" cy="365125"/>
          </a:xfrm>
        </p:spPr>
        <p:txBody>
          <a:bodyPr/>
          <a:lstStyle/>
          <a:p>
            <a:fld id="{84A7769D-8B8A-406E-A325-D453C89DB29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3"/>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tIns="45718"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lIns="91435" tIns="45718" rIns="91435" bIns="45718">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02453C-5D23-473D-9800-591434A6E7D4}" type="datetimeFigureOut">
              <a:rPr lang="en-US" smtClean="0"/>
              <a:t>1/18/2019</a:t>
            </a:fld>
            <a:endParaRPr lang="en-US"/>
          </a:p>
        </p:txBody>
      </p:sp>
      <p:sp>
        <p:nvSpPr>
          <p:cNvPr id="22" name="Footer Placeholder 21"/>
          <p:cNvSpPr>
            <a:spLocks noGrp="1"/>
          </p:cNvSpPr>
          <p:nvPr>
            <p:ph type="ftr" sz="quarter" idx="3"/>
          </p:nvPr>
        </p:nvSpPr>
        <p:spPr>
          <a:xfrm>
            <a:off x="2667001"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4A7769D-8B8A-406E-A325-D453C89DB29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77" algn="l" rtl="0" eaLnBrk="1" latinLnBrk="0" hangingPunct="1">
        <a:defRPr kumimoji="0" kern="1200">
          <a:solidFill>
            <a:schemeClr val="tx1"/>
          </a:solidFill>
          <a:latin typeface="+mn-lt"/>
          <a:ea typeface="+mn-ea"/>
          <a:cs typeface="+mn-cs"/>
        </a:defRPr>
      </a:lvl2pPr>
      <a:lvl3pPr marL="914353" algn="l" rtl="0" eaLnBrk="1" latinLnBrk="0" hangingPunct="1">
        <a:defRPr kumimoji="0" kern="1200">
          <a:solidFill>
            <a:schemeClr val="tx1"/>
          </a:solidFill>
          <a:latin typeface="+mn-lt"/>
          <a:ea typeface="+mn-ea"/>
          <a:cs typeface="+mn-cs"/>
        </a:defRPr>
      </a:lvl3pPr>
      <a:lvl4pPr marL="1371530" algn="l" rtl="0" eaLnBrk="1" latinLnBrk="0" hangingPunct="1">
        <a:defRPr kumimoji="0" kern="1200">
          <a:solidFill>
            <a:schemeClr val="tx1"/>
          </a:solidFill>
          <a:latin typeface="+mn-lt"/>
          <a:ea typeface="+mn-ea"/>
          <a:cs typeface="+mn-cs"/>
        </a:defRPr>
      </a:lvl4pPr>
      <a:lvl5pPr marL="1828706" algn="l" rtl="0" eaLnBrk="1" latinLnBrk="0" hangingPunct="1">
        <a:defRPr kumimoji="0" kern="1200">
          <a:solidFill>
            <a:schemeClr val="tx1"/>
          </a:solidFill>
          <a:latin typeface="+mn-lt"/>
          <a:ea typeface="+mn-ea"/>
          <a:cs typeface="+mn-cs"/>
        </a:defRPr>
      </a:lvl5pPr>
      <a:lvl6pPr marL="2285883" algn="l" rtl="0" eaLnBrk="1" latinLnBrk="0" hangingPunct="1">
        <a:defRPr kumimoji="0" kern="1200">
          <a:solidFill>
            <a:schemeClr val="tx1"/>
          </a:solidFill>
          <a:latin typeface="+mn-lt"/>
          <a:ea typeface="+mn-ea"/>
          <a:cs typeface="+mn-cs"/>
        </a:defRPr>
      </a:lvl6pPr>
      <a:lvl7pPr marL="2743060" algn="l" rtl="0" eaLnBrk="1" latinLnBrk="0" hangingPunct="1">
        <a:defRPr kumimoji="0" kern="1200">
          <a:solidFill>
            <a:schemeClr val="tx1"/>
          </a:solidFill>
          <a:latin typeface="+mn-lt"/>
          <a:ea typeface="+mn-ea"/>
          <a:cs typeface="+mn-cs"/>
        </a:defRPr>
      </a:lvl7pPr>
      <a:lvl8pPr marL="3200236" algn="l" rtl="0" eaLnBrk="1" latinLnBrk="0" hangingPunct="1">
        <a:defRPr kumimoji="0" kern="1200">
          <a:solidFill>
            <a:schemeClr val="tx1"/>
          </a:solidFill>
          <a:latin typeface="+mn-lt"/>
          <a:ea typeface="+mn-ea"/>
          <a:cs typeface="+mn-cs"/>
        </a:defRPr>
      </a:lvl8pPr>
      <a:lvl9pPr marL="3657413"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chart" Target="../charts/chart5.xml"/><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e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5.jpeg"/><Relationship Id="rId7" Type="http://schemas.openxmlformats.org/officeDocument/2006/relationships/image" Target="../media/image30.jpeg"/><Relationship Id="rId12"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4.jpg"/><Relationship Id="rId5" Type="http://schemas.openxmlformats.org/officeDocument/2006/relationships/image" Target="../media/image27.jpeg"/><Relationship Id="rId10" Type="http://schemas.openxmlformats.org/officeDocument/2006/relationships/image" Target="../media/image33.jpeg"/><Relationship Id="rId4" Type="http://schemas.openxmlformats.org/officeDocument/2006/relationships/image" Target="../media/image26.jpg"/><Relationship Id="rId9"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2.png"/><Relationship Id="rId7" Type="http://schemas.openxmlformats.org/officeDocument/2006/relationships/image" Target="../media/image35.jpg"/><Relationship Id="rId12"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image" Target="../media/image39.jpg"/><Relationship Id="rId5" Type="http://schemas.openxmlformats.org/officeDocument/2006/relationships/image" Target="../media/image14.png"/><Relationship Id="rId10" Type="http://schemas.openxmlformats.org/officeDocument/2006/relationships/image" Target="../media/image38.jpeg"/><Relationship Id="rId4" Type="http://schemas.openxmlformats.org/officeDocument/2006/relationships/image" Target="../media/image13.png"/><Relationship Id="rId9" Type="http://schemas.openxmlformats.org/officeDocument/2006/relationships/image" Target="../media/image37.jpg"/></Relationships>
</file>

<file path=ppt/slides/_rels/slide19.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4.jp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7.jp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2.jpeg"/><Relationship Id="rId4" Type="http://schemas.openxmlformats.org/officeDocument/2006/relationships/image" Target="../media/image51.jpg"/></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2400" y="304800"/>
            <a:ext cx="9525000" cy="1600200"/>
          </a:xfrm>
          <a:prstGeom prst="rect">
            <a:avLst/>
          </a:prstGeom>
        </p:spPr>
        <p:txBody>
          <a:bodyPr vert="horz" lIns="0" tIns="45718"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lnSpc>
                <a:spcPct val="170000"/>
              </a:lnSpc>
              <a:spcBef>
                <a:spcPts val="600"/>
              </a:spcBef>
              <a:spcAft>
                <a:spcPts val="600"/>
              </a:spcAft>
            </a:pPr>
            <a:r>
              <a:rPr lang="en-US" sz="4400" dirty="0">
                <a:latin typeface="+mn-lt"/>
              </a:rPr>
              <a:t>Florida Aquaculture Food Fish</a:t>
            </a:r>
            <a:br>
              <a:rPr lang="en-US" sz="1800" dirty="0"/>
            </a:br>
            <a:endParaRPr lang="en-US" sz="1400" dirty="0"/>
          </a:p>
        </p:txBody>
      </p:sp>
      <p:sp>
        <p:nvSpPr>
          <p:cNvPr id="8" name="TextBox 7"/>
          <p:cNvSpPr txBox="1"/>
          <p:nvPr/>
        </p:nvSpPr>
        <p:spPr>
          <a:xfrm>
            <a:off x="1714500" y="5410200"/>
            <a:ext cx="5791200" cy="369332"/>
          </a:xfrm>
          <a:prstGeom prst="rect">
            <a:avLst/>
          </a:prstGeom>
          <a:noFill/>
        </p:spPr>
        <p:txBody>
          <a:bodyPr wrap="square" rtlCol="0">
            <a:spAutoFit/>
          </a:bodyPr>
          <a:lstStyle/>
          <a:p>
            <a:pPr algn="ctr"/>
            <a:r>
              <a:rPr lang="en-US" dirty="0"/>
              <a:t>Produced by the Division of Aquaculture - 2017</a:t>
            </a:r>
          </a:p>
        </p:txBody>
      </p:sp>
      <p:pic>
        <p:nvPicPr>
          <p:cNvPr id="2" name="Picture 1" title="Farmers harvest catfish from boat"/>
          <p:cNvPicPr>
            <a:picLocks noChangeAspect="1"/>
          </p:cNvPicPr>
          <p:nvPr/>
        </p:nvPicPr>
        <p:blipFill rotWithShape="1">
          <a:blip r:embed="rId3">
            <a:extLst>
              <a:ext uri="{28A0092B-C50C-407E-A947-70E740481C1C}">
                <a14:useLocalDpi xmlns:a14="http://schemas.microsoft.com/office/drawing/2010/main" val="0"/>
              </a:ext>
            </a:extLst>
          </a:blip>
          <a:srcRect t="10956" b="7608"/>
          <a:stretch/>
        </p:blipFill>
        <p:spPr>
          <a:xfrm>
            <a:off x="1533525" y="1525024"/>
            <a:ext cx="6153150" cy="3743167"/>
          </a:xfrm>
          <a:prstGeom prst="rect">
            <a:avLst/>
          </a:prstGeom>
        </p:spPr>
      </p:pic>
      <p:sp>
        <p:nvSpPr>
          <p:cNvPr id="3" name="TextBox 2"/>
          <p:cNvSpPr txBox="1"/>
          <p:nvPr/>
        </p:nvSpPr>
        <p:spPr>
          <a:xfrm>
            <a:off x="5943600" y="5107625"/>
            <a:ext cx="2362200" cy="184666"/>
          </a:xfrm>
          <a:prstGeom prst="rect">
            <a:avLst/>
          </a:prstGeom>
          <a:noFill/>
        </p:spPr>
        <p:txBody>
          <a:bodyPr wrap="square" rtlCol="0">
            <a:spAutoFit/>
          </a:bodyPr>
          <a:lstStyle/>
          <a:p>
            <a:r>
              <a:rPr lang="en-US" sz="600" dirty="0">
                <a:solidFill>
                  <a:schemeClr val="bg1"/>
                </a:solidFill>
              </a:rPr>
              <a:t>Photo credit:  Brain Skerry, National Geographic </a:t>
            </a:r>
          </a:p>
        </p:txBody>
      </p:sp>
      <p:sp>
        <p:nvSpPr>
          <p:cNvPr id="4" name="Title 3" hidden="1"/>
          <p:cNvSpPr>
            <a:spLocks noGrp="1"/>
          </p:cNvSpPr>
          <p:nvPr>
            <p:ph type="title"/>
          </p:nvPr>
        </p:nvSpPr>
        <p:spPr/>
        <p:txBody>
          <a:bodyPr/>
          <a:lstStyle/>
          <a:p>
            <a:r>
              <a:rPr lang="en-US" dirty="0"/>
              <a:t>Florida aquaculture food fish</a:t>
            </a:r>
          </a:p>
        </p:txBody>
      </p:sp>
      <p:pic>
        <p:nvPicPr>
          <p:cNvPr id="10" name="Picture 9" descr="Florida Department of Agriculture and Consumer Services Banner">
            <a:extLst>
              <a:ext uri="{FF2B5EF4-FFF2-40B4-BE49-F238E27FC236}">
                <a16:creationId xmlns:a16="http://schemas.microsoft.com/office/drawing/2014/main" id="{2E06636E-F9C4-4CEA-BE57-5DB174A9F9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485330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dirty="0">
                <a:latin typeface="+mn-lt"/>
              </a:rPr>
              <a:t>Introduction</a:t>
            </a:r>
          </a:p>
        </p:txBody>
      </p:sp>
      <p:sp>
        <p:nvSpPr>
          <p:cNvPr id="3" name="TextBox 2"/>
          <p:cNvSpPr txBox="1"/>
          <p:nvPr/>
        </p:nvSpPr>
        <p:spPr>
          <a:xfrm>
            <a:off x="304800" y="1980433"/>
            <a:ext cx="5178327" cy="3677930"/>
          </a:xfrm>
          <a:prstGeom prst="rect">
            <a:avLst/>
          </a:prstGeom>
          <a:noFill/>
        </p:spPr>
        <p:txBody>
          <a:bodyPr wrap="square" rtlCol="0">
            <a:spAutoFit/>
          </a:bodyPr>
          <a:lstStyle/>
          <a:p>
            <a:pPr marL="285750" indent="-285750">
              <a:spcAft>
                <a:spcPts val="1200"/>
              </a:spcAft>
              <a:buClr>
                <a:schemeClr val="tx1"/>
              </a:buClr>
              <a:buSzPct val="135000"/>
              <a:buFont typeface="Arial" panose="020B0604020202020204" pitchFamily="34" charset="0"/>
              <a:buChar char="•"/>
            </a:pPr>
            <a:r>
              <a:rPr lang="en-US" sz="2800" dirty="0"/>
              <a:t>This presentation will cover…..</a:t>
            </a:r>
          </a:p>
          <a:p>
            <a:pPr marL="742927" lvl="1" indent="-285750">
              <a:spcAft>
                <a:spcPts val="600"/>
              </a:spcAft>
              <a:buClr>
                <a:schemeClr val="tx1"/>
              </a:buClr>
              <a:buSzPct val="135000"/>
              <a:buFont typeface="Arial" panose="020B0604020202020204" pitchFamily="34" charset="0"/>
              <a:buChar char="•"/>
            </a:pPr>
            <a:r>
              <a:rPr lang="en-US" sz="2000" dirty="0"/>
              <a:t>Where food fish come from </a:t>
            </a:r>
          </a:p>
          <a:p>
            <a:pPr marL="742927" lvl="1" indent="-285750">
              <a:spcAft>
                <a:spcPts val="600"/>
              </a:spcAft>
              <a:buClr>
                <a:schemeClr val="tx1"/>
              </a:buClr>
              <a:buSzPct val="135000"/>
              <a:buFont typeface="Arial" panose="020B0604020202020204" pitchFamily="34" charset="0"/>
              <a:buChar char="•"/>
            </a:pPr>
            <a:r>
              <a:rPr lang="en-US" sz="2000" dirty="0"/>
              <a:t>Global food fish industry</a:t>
            </a:r>
          </a:p>
          <a:p>
            <a:pPr marL="742927" lvl="1" indent="-285750">
              <a:spcAft>
                <a:spcPts val="600"/>
              </a:spcAft>
              <a:buClr>
                <a:schemeClr val="tx1"/>
              </a:buClr>
              <a:buSzPct val="135000"/>
              <a:buFont typeface="Arial" panose="020B0604020202020204" pitchFamily="34" charset="0"/>
              <a:buChar char="•"/>
            </a:pPr>
            <a:r>
              <a:rPr lang="en-US" sz="2000" dirty="0"/>
              <a:t>U.S. food fish industry</a:t>
            </a:r>
          </a:p>
          <a:p>
            <a:pPr marL="742927" lvl="1" indent="-285750">
              <a:spcAft>
                <a:spcPts val="600"/>
              </a:spcAft>
              <a:buClr>
                <a:schemeClr val="tx1"/>
              </a:buClr>
              <a:buSzPct val="135000"/>
              <a:buFont typeface="Arial" panose="020B0604020202020204" pitchFamily="34" charset="0"/>
              <a:buChar char="•"/>
            </a:pPr>
            <a:r>
              <a:rPr lang="en-US" sz="2000" dirty="0"/>
              <a:t>Florida’s food fish industry</a:t>
            </a:r>
          </a:p>
          <a:p>
            <a:pPr marL="742927" lvl="1" indent="-285750">
              <a:spcAft>
                <a:spcPts val="600"/>
              </a:spcAft>
              <a:buClr>
                <a:schemeClr val="tx1"/>
              </a:buClr>
              <a:buSzPct val="135000"/>
              <a:buFont typeface="Arial" panose="020B0604020202020204" pitchFamily="34" charset="0"/>
              <a:buChar char="•"/>
            </a:pPr>
            <a:r>
              <a:rPr lang="en-US" sz="2000" dirty="0"/>
              <a:t>Common production methods</a:t>
            </a:r>
          </a:p>
          <a:p>
            <a:pPr marL="1200103" lvl="2" indent="-285750">
              <a:spcAft>
                <a:spcPts val="600"/>
              </a:spcAft>
              <a:buClr>
                <a:schemeClr val="tx1"/>
              </a:buClr>
              <a:buSzPct val="135000"/>
              <a:buFont typeface="Arial" panose="020B0604020202020204" pitchFamily="34" charset="0"/>
              <a:buChar char="•"/>
            </a:pPr>
            <a:r>
              <a:rPr lang="en-US" sz="2000" dirty="0"/>
              <a:t>Catfish pond culture</a:t>
            </a:r>
          </a:p>
          <a:p>
            <a:pPr marL="1200103" lvl="2" indent="-285750">
              <a:spcAft>
                <a:spcPts val="600"/>
              </a:spcAft>
              <a:buClr>
                <a:schemeClr val="tx1"/>
              </a:buClr>
              <a:buSzPct val="135000"/>
              <a:buFont typeface="Arial" panose="020B0604020202020204" pitchFamily="34" charset="0"/>
              <a:buChar char="•"/>
            </a:pPr>
            <a:r>
              <a:rPr lang="en-US" sz="2000" dirty="0"/>
              <a:t>Marine shrimp breeding</a:t>
            </a:r>
          </a:p>
          <a:p>
            <a:pPr marL="742927" lvl="1" indent="-285750">
              <a:spcAft>
                <a:spcPts val="600"/>
              </a:spcAft>
              <a:buClr>
                <a:schemeClr val="accent3"/>
              </a:buClr>
              <a:buSzPct val="135000"/>
              <a:buFont typeface="Arial" panose="020B0604020202020204" pitchFamily="34" charset="0"/>
              <a:buChar char="•"/>
            </a:pPr>
            <a:endParaRPr lang="en-US" sz="2000" dirty="0"/>
          </a:p>
        </p:txBody>
      </p:sp>
      <p:pic>
        <p:nvPicPr>
          <p:cNvPr id="4" name="Picture 3" title="Tilap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784" y="1980433"/>
            <a:ext cx="3563216" cy="3563216"/>
          </a:xfrm>
          <a:prstGeom prst="rect">
            <a:avLst/>
          </a:prstGeom>
        </p:spPr>
      </p:pic>
      <p:pic>
        <p:nvPicPr>
          <p:cNvPr id="6" name="Picture 5" descr="Florida Department of Agriculture and Consumer Services Banner">
            <a:extLst>
              <a:ext uri="{FF2B5EF4-FFF2-40B4-BE49-F238E27FC236}">
                <a16:creationId xmlns:a16="http://schemas.microsoft.com/office/drawing/2014/main" id="{2E06636E-F9C4-4CEA-BE57-5DB174A9F9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096953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ctr"/>
            <a:r>
              <a:rPr lang="en-US" sz="4000" i="1" dirty="0">
                <a:latin typeface="+mn-lt"/>
              </a:rPr>
              <a:t>Where do food fish come from?</a:t>
            </a:r>
          </a:p>
        </p:txBody>
      </p:sp>
      <p:pic>
        <p:nvPicPr>
          <p:cNvPr id="3" name="Picture 2" title="Hybrid striped bass, freshly harvested"/>
          <p:cNvPicPr>
            <a:picLocks noChangeAspect="1"/>
          </p:cNvPicPr>
          <p:nvPr/>
        </p:nvPicPr>
        <p:blipFill rotWithShape="1">
          <a:blip r:embed="rId3" cstate="print">
            <a:extLst>
              <a:ext uri="{28A0092B-C50C-407E-A947-70E740481C1C}">
                <a14:useLocalDpi xmlns:a14="http://schemas.microsoft.com/office/drawing/2010/main" val="0"/>
              </a:ext>
            </a:extLst>
          </a:blip>
          <a:srcRect t="13889" b="20833"/>
          <a:stretch/>
        </p:blipFill>
        <p:spPr>
          <a:xfrm>
            <a:off x="3418474" y="1430503"/>
            <a:ext cx="2302098" cy="1888283"/>
          </a:xfrm>
          <a:prstGeom prst="rect">
            <a:avLst/>
          </a:prstGeom>
        </p:spPr>
      </p:pic>
      <p:pic>
        <p:nvPicPr>
          <p:cNvPr id="25" name="Picture 24" title="Frozen seafood section at grocery sto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581400"/>
            <a:ext cx="4828940" cy="2909625"/>
          </a:xfrm>
          <a:prstGeom prst="rect">
            <a:avLst/>
          </a:prstGeom>
        </p:spPr>
      </p:pic>
      <p:pic>
        <p:nvPicPr>
          <p:cNvPr id="24" name="Picture 23" title="Frozen tilapia fillet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6845" y="1870856"/>
            <a:ext cx="2640695" cy="4354383"/>
          </a:xfrm>
          <a:prstGeom prst="rect">
            <a:avLst/>
          </a:prstGeom>
        </p:spPr>
      </p:pic>
      <p:sp>
        <p:nvSpPr>
          <p:cNvPr id="26" name="TextBox 25"/>
          <p:cNvSpPr txBox="1"/>
          <p:nvPr/>
        </p:nvSpPr>
        <p:spPr>
          <a:xfrm>
            <a:off x="228600" y="1533494"/>
            <a:ext cx="3189874" cy="2385268"/>
          </a:xfrm>
          <a:prstGeom prst="rect">
            <a:avLst/>
          </a:prstGeom>
          <a:noFill/>
        </p:spPr>
        <p:txBody>
          <a:bodyPr wrap="square" rtlCol="0">
            <a:spAutoFit/>
          </a:bodyPr>
          <a:lstStyle/>
          <a:p>
            <a:pPr marL="285750" indent="-285750">
              <a:buFont typeface="Arial" panose="020B0604020202020204" pitchFamily="34" charset="0"/>
              <a:buChar char="•"/>
            </a:pPr>
            <a:r>
              <a:rPr lang="en-US" dirty="0"/>
              <a:t>If you said grocery store, you are not alone. </a:t>
            </a:r>
          </a:p>
          <a:p>
            <a:pPr marL="285750" indent="-285750">
              <a:spcBef>
                <a:spcPts val="600"/>
              </a:spcBef>
              <a:buFont typeface="Arial" panose="020B0604020202020204" pitchFamily="34" charset="0"/>
              <a:buChar char="•"/>
            </a:pPr>
            <a:r>
              <a:rPr lang="en-US" dirty="0"/>
              <a:t>Many people forget that their food has a history  before arriving in a neat frozen package at your local store.</a:t>
            </a:r>
          </a:p>
          <a:p>
            <a:endParaRPr lang="en-US" dirty="0"/>
          </a:p>
        </p:txBody>
      </p:sp>
      <p:pic>
        <p:nvPicPr>
          <p:cNvPr id="8" name="Picture 7" descr="Florida Department of Agriculture and Consumer Services Banner">
            <a:extLst>
              <a:ext uri="{FF2B5EF4-FFF2-40B4-BE49-F238E27FC236}">
                <a16:creationId xmlns:a16="http://schemas.microsoft.com/office/drawing/2014/main" id="{1EB7BFDD-9A81-4A37-AA71-46E582EF21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81212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rrow: Down 15" title="Arrow"/>
          <p:cNvSpPr/>
          <p:nvPr/>
        </p:nvSpPr>
        <p:spPr>
          <a:xfrm rot="19740174">
            <a:off x="6014728" y="2063212"/>
            <a:ext cx="304800" cy="122688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8600"/>
            <a:ext cx="8229600" cy="1143000"/>
          </a:xfrm>
        </p:spPr>
        <p:txBody>
          <a:bodyPr>
            <a:noAutofit/>
          </a:bodyPr>
          <a:lstStyle/>
          <a:p>
            <a:pPr algn="ctr"/>
            <a:r>
              <a:rPr lang="en-US" sz="4000" i="1" dirty="0">
                <a:latin typeface="+mn-lt"/>
              </a:rPr>
              <a:t>Where do food fish come from?</a:t>
            </a:r>
          </a:p>
        </p:txBody>
      </p:sp>
      <p:pic>
        <p:nvPicPr>
          <p:cNvPr id="3" name="Picture 2" title="Hybrid striped bass"/>
          <p:cNvPicPr>
            <a:picLocks noChangeAspect="1"/>
          </p:cNvPicPr>
          <p:nvPr/>
        </p:nvPicPr>
        <p:blipFill rotWithShape="1">
          <a:blip r:embed="rId3" cstate="print">
            <a:extLst>
              <a:ext uri="{28A0092B-C50C-407E-A947-70E740481C1C}">
                <a14:useLocalDpi xmlns:a14="http://schemas.microsoft.com/office/drawing/2010/main" val="0"/>
              </a:ext>
            </a:extLst>
          </a:blip>
          <a:srcRect t="13889" b="20833"/>
          <a:stretch/>
        </p:blipFill>
        <p:spPr>
          <a:xfrm>
            <a:off x="3418474" y="1430503"/>
            <a:ext cx="2302098" cy="1888283"/>
          </a:xfrm>
          <a:prstGeom prst="rect">
            <a:avLst/>
          </a:prstGeom>
        </p:spPr>
      </p:pic>
      <p:pic>
        <p:nvPicPr>
          <p:cNvPr id="17" name="Content Placeholder 3" descr="Indoor grow-out tanks." title="Russian sturgeon caviar farm"/>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a:off x="5846628" y="3256613"/>
            <a:ext cx="3297372" cy="2378534"/>
          </a:xfrm>
        </p:spPr>
      </p:pic>
      <p:grpSp>
        <p:nvGrpSpPr>
          <p:cNvPr id="21" name="Group 20" title="Commercial fishing boat"/>
          <p:cNvGrpSpPr/>
          <p:nvPr/>
        </p:nvGrpSpPr>
        <p:grpSpPr>
          <a:xfrm>
            <a:off x="0" y="1942489"/>
            <a:ext cx="3270738" cy="3657274"/>
            <a:chOff x="0" y="1942489"/>
            <a:chExt cx="3270738" cy="3657274"/>
          </a:xfrm>
        </p:grpSpPr>
        <p:sp>
          <p:nvSpPr>
            <p:cNvPr id="4" name="Arrow: Down 3"/>
            <p:cNvSpPr/>
            <p:nvPr/>
          </p:nvSpPr>
          <p:spPr>
            <a:xfrm rot="2276973">
              <a:off x="2770914" y="1989194"/>
              <a:ext cx="304800" cy="1312455"/>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title="Commercial fishing boat"/>
            <p:cNvPicPr>
              <a:picLocks noChangeAspect="1"/>
            </p:cNvPicPr>
            <p:nvPr/>
          </p:nvPicPr>
          <p:blipFill rotWithShape="1">
            <a:blip r:embed="rId5" cstate="print">
              <a:extLst>
                <a:ext uri="{28A0092B-C50C-407E-A947-70E740481C1C}">
                  <a14:useLocalDpi xmlns:a14="http://schemas.microsoft.com/office/drawing/2010/main" val="0"/>
                </a:ext>
              </a:extLst>
            </a:blip>
            <a:srcRect l="4166" t="4330" r="5833" b="4330"/>
            <a:stretch/>
          </p:blipFill>
          <p:spPr>
            <a:xfrm>
              <a:off x="0" y="3237563"/>
              <a:ext cx="3270738" cy="2362200"/>
            </a:xfrm>
            <a:prstGeom prst="rect">
              <a:avLst/>
            </a:prstGeom>
          </p:spPr>
        </p:pic>
        <p:sp>
          <p:nvSpPr>
            <p:cNvPr id="18" name="TextBox 17"/>
            <p:cNvSpPr txBox="1"/>
            <p:nvPr/>
          </p:nvSpPr>
          <p:spPr>
            <a:xfrm>
              <a:off x="846713" y="1942489"/>
              <a:ext cx="2233432" cy="1200329"/>
            </a:xfrm>
            <a:prstGeom prst="rect">
              <a:avLst/>
            </a:prstGeom>
            <a:noFill/>
          </p:spPr>
          <p:txBody>
            <a:bodyPr wrap="none" rtlCol="0">
              <a:spAutoFit/>
            </a:bodyPr>
            <a:lstStyle/>
            <a:p>
              <a:r>
                <a:rPr lang="en-US" b="1" dirty="0"/>
                <a:t>Wild capture from:</a:t>
              </a:r>
            </a:p>
            <a:p>
              <a:pPr marL="285750" indent="-285750">
                <a:buFont typeface="Arial" panose="020B0604020202020204" pitchFamily="34" charset="0"/>
                <a:buChar char="•"/>
              </a:pPr>
              <a:r>
                <a:rPr lang="en-US" dirty="0"/>
                <a:t>Oceans</a:t>
              </a:r>
            </a:p>
            <a:p>
              <a:pPr marL="285750" indent="-285750">
                <a:buFont typeface="Arial" panose="020B0604020202020204" pitchFamily="34" charset="0"/>
                <a:buChar char="•"/>
              </a:pPr>
              <a:r>
                <a:rPr lang="en-US" dirty="0"/>
                <a:t>Lakes</a:t>
              </a:r>
            </a:p>
            <a:p>
              <a:pPr marL="285750" indent="-285750">
                <a:buFont typeface="Arial" panose="020B0604020202020204" pitchFamily="34" charset="0"/>
                <a:buChar char="•"/>
              </a:pPr>
              <a:r>
                <a:rPr lang="en-US" dirty="0"/>
                <a:t>Rivers</a:t>
              </a:r>
            </a:p>
          </p:txBody>
        </p:sp>
      </p:grpSp>
      <p:sp>
        <p:nvSpPr>
          <p:cNvPr id="20" name="TextBox 19"/>
          <p:cNvSpPr txBox="1"/>
          <p:nvPr/>
        </p:nvSpPr>
        <p:spPr>
          <a:xfrm>
            <a:off x="6739466" y="1942489"/>
            <a:ext cx="2246705" cy="1200329"/>
          </a:xfrm>
          <a:prstGeom prst="rect">
            <a:avLst/>
          </a:prstGeom>
          <a:noFill/>
        </p:spPr>
        <p:txBody>
          <a:bodyPr wrap="none" rtlCol="0">
            <a:spAutoFit/>
          </a:bodyPr>
          <a:lstStyle/>
          <a:p>
            <a:r>
              <a:rPr lang="en-US" b="1" dirty="0"/>
              <a:t>Aquaculture Farms</a:t>
            </a:r>
          </a:p>
          <a:p>
            <a:pPr marL="285750" indent="-285750">
              <a:buFont typeface="Arial" panose="020B0604020202020204" pitchFamily="34" charset="0"/>
              <a:buChar char="•"/>
            </a:pPr>
            <a:r>
              <a:rPr lang="en-US" dirty="0"/>
              <a:t>Ponds</a:t>
            </a:r>
          </a:p>
          <a:p>
            <a:pPr marL="285750" indent="-285750">
              <a:buFont typeface="Arial" panose="020B0604020202020204" pitchFamily="34" charset="0"/>
              <a:buChar char="•"/>
            </a:pPr>
            <a:r>
              <a:rPr lang="en-US" dirty="0"/>
              <a:t>Tanks</a:t>
            </a:r>
          </a:p>
          <a:p>
            <a:pPr marL="285750" indent="-285750">
              <a:buFont typeface="Arial" panose="020B0604020202020204" pitchFamily="34" charset="0"/>
              <a:buChar char="•"/>
            </a:pPr>
            <a:r>
              <a:rPr lang="en-US" dirty="0"/>
              <a:t>Pens</a:t>
            </a:r>
          </a:p>
        </p:txBody>
      </p:sp>
      <p:sp>
        <p:nvSpPr>
          <p:cNvPr id="5" name="TextBox 4"/>
          <p:cNvSpPr txBox="1"/>
          <p:nvPr/>
        </p:nvSpPr>
        <p:spPr>
          <a:xfrm>
            <a:off x="3447048" y="3581400"/>
            <a:ext cx="2273523" cy="2031325"/>
          </a:xfrm>
          <a:prstGeom prst="rect">
            <a:avLst/>
          </a:prstGeom>
          <a:noFill/>
        </p:spPr>
        <p:txBody>
          <a:bodyPr wrap="square" rtlCol="0">
            <a:spAutoFit/>
          </a:bodyPr>
          <a:lstStyle/>
          <a:p>
            <a:pPr algn="ctr"/>
            <a:r>
              <a:rPr lang="en-US" dirty="0"/>
              <a:t>No matter where you are in the world, the fish you consume are either captured from the wild or produced at an aquaculture farm.</a:t>
            </a:r>
          </a:p>
        </p:txBody>
      </p:sp>
      <p:pic>
        <p:nvPicPr>
          <p:cNvPr id="13" name="Picture 12" descr="Florida Department of Agriculture and Consumer Services Banner">
            <a:extLst>
              <a:ext uri="{FF2B5EF4-FFF2-40B4-BE49-F238E27FC236}">
                <a16:creationId xmlns:a16="http://schemas.microsoft.com/office/drawing/2014/main" id="{7C2FA084-950D-441B-9004-0EE53744E3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3884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algn="ctr"/>
            <a:r>
              <a:rPr lang="en-US" sz="4000" dirty="0">
                <a:latin typeface="+mn-lt"/>
              </a:rPr>
              <a:t>Brief History of Food Fish</a:t>
            </a:r>
          </a:p>
        </p:txBody>
      </p:sp>
      <p:sp>
        <p:nvSpPr>
          <p:cNvPr id="5" name="TextBox 4"/>
          <p:cNvSpPr txBox="1"/>
          <p:nvPr/>
        </p:nvSpPr>
        <p:spPr>
          <a:xfrm>
            <a:off x="457200" y="1908978"/>
            <a:ext cx="4114800" cy="3139321"/>
          </a:xfrm>
          <a:prstGeom prst="rect">
            <a:avLst/>
          </a:prstGeom>
          <a:noFill/>
        </p:spPr>
        <p:txBody>
          <a:bodyPr wrap="square" rtlCol="0">
            <a:spAutoFit/>
          </a:bodyPr>
          <a:lstStyle/>
          <a:p>
            <a:pPr marL="285750" indent="-285750">
              <a:buFont typeface="Arial" panose="020B0604020202020204" pitchFamily="34" charset="0"/>
              <a:buChar char="•"/>
            </a:pPr>
            <a:r>
              <a:rPr lang="en-US" dirty="0"/>
              <a:t>Fishing has always been a critical food source for humans worldwide.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Even today, some 1 billion people worldwide depend on fish as their primary source of protein (meat)(</a:t>
            </a:r>
            <a:r>
              <a:rPr lang="en-US" i="1" dirty="0"/>
              <a:t>FAO 2000).</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dirty="0"/>
              <a:t>However, as the world’s population increases the oceans alone cannot sustain the demand for food fish…. </a:t>
            </a:r>
          </a:p>
        </p:txBody>
      </p:sp>
      <p:pic>
        <p:nvPicPr>
          <p:cNvPr id="7" name="Picture 6" title="Women seine netting minnows for food.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050" y="1532804"/>
            <a:ext cx="3048000" cy="2038350"/>
          </a:xfrm>
          <a:prstGeom prst="rect">
            <a:avLst/>
          </a:prstGeom>
        </p:spPr>
      </p:pic>
      <p:pic>
        <p:nvPicPr>
          <p:cNvPr id="8" name="Picture 7" title="Two fishermen examine the days cat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523" y="3571154"/>
            <a:ext cx="4267200" cy="2837688"/>
          </a:xfrm>
          <a:prstGeom prst="rect">
            <a:avLst/>
          </a:prstGeom>
        </p:spPr>
      </p:pic>
      <p:sp>
        <p:nvSpPr>
          <p:cNvPr id="9" name="Rectangle 8"/>
          <p:cNvSpPr/>
          <p:nvPr/>
        </p:nvSpPr>
        <p:spPr>
          <a:xfrm>
            <a:off x="7772400" y="3386122"/>
            <a:ext cx="1435008" cy="200055"/>
          </a:xfrm>
          <a:prstGeom prst="rect">
            <a:avLst/>
          </a:prstGeom>
        </p:spPr>
        <p:txBody>
          <a:bodyPr wrap="none">
            <a:spAutoFit/>
          </a:bodyPr>
          <a:lstStyle/>
          <a:p>
            <a:r>
              <a:rPr lang="en-US" sz="700" i="1" dirty="0">
                <a:latin typeface="Goudy Old Style" panose="02020502050305020303" pitchFamily="18" charset="0"/>
              </a:rPr>
              <a:t>Photo credit: Michael D. </a:t>
            </a:r>
            <a:r>
              <a:rPr lang="en-US" sz="700" i="1" dirty="0" err="1">
                <a:latin typeface="Goudy Old Style" panose="02020502050305020303" pitchFamily="18" charset="0"/>
              </a:rPr>
              <a:t>Kock</a:t>
            </a:r>
            <a:r>
              <a:rPr lang="en-US" sz="700" i="1" dirty="0">
                <a:latin typeface="Goudy Old Style" panose="02020502050305020303" pitchFamily="18" charset="0"/>
              </a:rPr>
              <a:t>/Nature</a:t>
            </a:r>
          </a:p>
        </p:txBody>
      </p:sp>
      <p:sp>
        <p:nvSpPr>
          <p:cNvPr id="10" name="Rectangle 9"/>
          <p:cNvSpPr/>
          <p:nvPr/>
        </p:nvSpPr>
        <p:spPr>
          <a:xfrm>
            <a:off x="4569523" y="6208787"/>
            <a:ext cx="4572000" cy="200055"/>
          </a:xfrm>
          <a:prstGeom prst="rect">
            <a:avLst/>
          </a:prstGeom>
        </p:spPr>
        <p:txBody>
          <a:bodyPr>
            <a:spAutoFit/>
          </a:bodyPr>
          <a:lstStyle/>
          <a:p>
            <a:r>
              <a:rPr lang="en-US" sz="700" i="1" dirty="0">
                <a:solidFill>
                  <a:schemeClr val="bg1"/>
                </a:solidFill>
                <a:latin typeface="Goudy Old Style" panose="02020502050305020303" pitchFamily="18" charset="0"/>
              </a:rPr>
              <a:t>Photo Credit: Christopher Golden/ Harvard T.H. Chan School of Public Health</a:t>
            </a:r>
            <a:endParaRPr lang="en-US" sz="700" dirty="0">
              <a:solidFill>
                <a:schemeClr val="bg1"/>
              </a:solidFill>
              <a:latin typeface="Goudy Old Style" panose="02020502050305020303" pitchFamily="18" charset="0"/>
            </a:endParaRPr>
          </a:p>
        </p:txBody>
      </p:sp>
      <p:pic>
        <p:nvPicPr>
          <p:cNvPr id="11" name="Picture 10" descr="Florida Department of Agriculture and Consumer Services Banner">
            <a:extLst>
              <a:ext uri="{FF2B5EF4-FFF2-40B4-BE49-F238E27FC236}">
                <a16:creationId xmlns:a16="http://schemas.microsoft.com/office/drawing/2014/main" id="{A9006FD4-77F0-4F90-B5AD-BA2E69CAB6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4537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10223" y="775138"/>
            <a:ext cx="3200400" cy="1087796"/>
          </a:xfrm>
          <a:prstGeom prst="rect">
            <a:avLst/>
          </a:prstGeom>
          <a:noFill/>
        </p:spPr>
        <p:txBody>
          <a:bodyPr wrap="square" lIns="91435" tIns="45718" rIns="91435" bIns="45718" rtlCol="0">
            <a:spAutoFit/>
          </a:bodyPr>
          <a:lstStyle/>
          <a:p>
            <a:pPr algn="ctr"/>
            <a:r>
              <a:rPr lang="en-US" sz="3200" dirty="0"/>
              <a:t>Wild fisheries: Yield maximized</a:t>
            </a:r>
          </a:p>
        </p:txBody>
      </p:sp>
      <p:sp>
        <p:nvSpPr>
          <p:cNvPr id="6147" name="Text Box 3"/>
          <p:cNvSpPr txBox="1">
            <a:spLocks noChangeArrowheads="1"/>
          </p:cNvSpPr>
          <p:nvPr/>
        </p:nvSpPr>
        <p:spPr bwMode="auto">
          <a:xfrm>
            <a:off x="5610223" y="1862934"/>
            <a:ext cx="3495675" cy="4801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marL="285750" indent="-285750">
              <a:spcBef>
                <a:spcPct val="0"/>
              </a:spcBef>
              <a:buClr>
                <a:schemeClr val="accent3"/>
              </a:buClr>
              <a:buSzPct val="135000"/>
              <a:buFont typeface="Arial" panose="020B0604020202020204" pitchFamily="34" charset="0"/>
              <a:buChar char="•"/>
            </a:pPr>
            <a:r>
              <a:rPr lang="en-US" altLang="en-US" sz="1800" dirty="0">
                <a:latin typeface="+mn-lt"/>
              </a:rPr>
              <a:t>Fish are the last wild food.</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Global consumption of fish greater than what the oceans can provide .</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Maximum Sustainable Yield = 90 million tons per year</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Aquaculture is rapidly growing to meet this supply shortage.</a:t>
            </a:r>
          </a:p>
          <a:p>
            <a:pPr marL="285750" indent="-285750">
              <a:spcBef>
                <a:spcPct val="0"/>
              </a:spcBef>
              <a:buClr>
                <a:schemeClr val="accent3"/>
              </a:buClr>
              <a:buSzPct val="135000"/>
              <a:buFont typeface="Arial" panose="020B0604020202020204" pitchFamily="34" charset="0"/>
              <a:buChar char="•"/>
            </a:pPr>
            <a:endParaRPr lang="en-US" altLang="en-US" sz="1800" dirty="0">
              <a:latin typeface="+mn-lt"/>
            </a:endParaRPr>
          </a:p>
          <a:p>
            <a:pPr marL="285750" indent="-285750">
              <a:spcBef>
                <a:spcPct val="0"/>
              </a:spcBef>
              <a:buClr>
                <a:schemeClr val="accent3"/>
              </a:buClr>
              <a:buSzPct val="135000"/>
              <a:buFont typeface="Arial" panose="020B0604020202020204" pitchFamily="34" charset="0"/>
              <a:buChar char="•"/>
            </a:pPr>
            <a:r>
              <a:rPr lang="en-US" altLang="en-US" sz="1800" dirty="0">
                <a:latin typeface="+mn-lt"/>
              </a:rPr>
              <a:t>Aquaculture is the most efficient form of animal agriculture.</a:t>
            </a:r>
          </a:p>
          <a:p>
            <a:pPr>
              <a:spcBef>
                <a:spcPct val="0"/>
              </a:spcBef>
              <a:buClrTx/>
              <a:buSzTx/>
              <a:buFontTx/>
              <a:buNone/>
            </a:pPr>
            <a:endParaRPr lang="en-US" altLang="en-US" sz="1800" dirty="0"/>
          </a:p>
          <a:p>
            <a:pPr>
              <a:spcBef>
                <a:spcPct val="0"/>
              </a:spcBef>
              <a:buClrTx/>
              <a:buSzTx/>
              <a:buFontTx/>
              <a:buNone/>
            </a:pPr>
            <a:endParaRPr lang="en-US" altLang="en-US" sz="1800" dirty="0"/>
          </a:p>
        </p:txBody>
      </p:sp>
      <p:pic>
        <p:nvPicPr>
          <p:cNvPr id="3" name="Picture 2" title="TIME Magazine: The future of fish"/>
          <p:cNvPicPr>
            <a:picLocks noChangeAspect="1"/>
          </p:cNvPicPr>
          <p:nvPr/>
        </p:nvPicPr>
        <p:blipFill rotWithShape="1">
          <a:blip r:embed="rId6">
            <a:extLst>
              <a:ext uri="{28A0092B-C50C-407E-A947-70E740481C1C}">
                <a14:useLocalDpi xmlns:a14="http://schemas.microsoft.com/office/drawing/2010/main" val="0"/>
              </a:ext>
            </a:extLst>
          </a:blip>
          <a:srcRect l="6445" t="2222" r="3599" b="8886"/>
          <a:stretch/>
        </p:blipFill>
        <p:spPr>
          <a:xfrm>
            <a:off x="1168717" y="1066800"/>
            <a:ext cx="3272790" cy="4514194"/>
          </a:xfrm>
          <a:prstGeom prst="rect">
            <a:avLst/>
          </a:prstGeom>
        </p:spPr>
      </p:pic>
      <p:grpSp>
        <p:nvGrpSpPr>
          <p:cNvPr id="9" name="Group 8" title="Global trends in the state of world marine fish stsocks since 1974"/>
          <p:cNvGrpSpPr/>
          <p:nvPr/>
        </p:nvGrpSpPr>
        <p:grpSpPr>
          <a:xfrm>
            <a:off x="-15240" y="1600200"/>
            <a:ext cx="5496776" cy="3766794"/>
            <a:chOff x="-15240" y="1600200"/>
            <a:chExt cx="5496776" cy="3766794"/>
          </a:xfrm>
        </p:grpSpPr>
        <p:pic>
          <p:nvPicPr>
            <p:cNvPr id="4" name="Picture 3" title="Global trends in the state of world marine fish stsocks since 1974"/>
            <p:cNvPicPr>
              <a:picLocks noChangeAspect="1"/>
            </p:cNvPicPr>
            <p:nvPr/>
          </p:nvPicPr>
          <p:blipFill rotWithShape="1">
            <a:blip r:embed="rId7"/>
            <a:srcRect l="3315" t="2084" r="2149"/>
            <a:stretch/>
          </p:blipFill>
          <p:spPr>
            <a:xfrm>
              <a:off x="0" y="1600200"/>
              <a:ext cx="5481536" cy="3733800"/>
            </a:xfrm>
            <a:prstGeom prst="rect">
              <a:avLst/>
            </a:prstGeom>
          </p:spPr>
        </p:pic>
        <p:sp>
          <p:nvSpPr>
            <p:cNvPr id="10" name="TextBox 9"/>
            <p:cNvSpPr txBox="1"/>
            <p:nvPr/>
          </p:nvSpPr>
          <p:spPr>
            <a:xfrm>
              <a:off x="-15240" y="5166939"/>
              <a:ext cx="5181600" cy="200055"/>
            </a:xfrm>
            <a:prstGeom prst="rect">
              <a:avLst/>
            </a:prstGeom>
            <a:noFill/>
          </p:spPr>
          <p:txBody>
            <a:bodyPr wrap="square" rtlCol="0">
              <a:spAutoFit/>
            </a:bodyPr>
            <a:lstStyle/>
            <a:p>
              <a:r>
                <a:rPr lang="en-US" sz="700" dirty="0"/>
                <a:t>Figure from: FAO 2016</a:t>
              </a:r>
            </a:p>
          </p:txBody>
        </p:sp>
      </p:grpSp>
      <p:sp>
        <p:nvSpPr>
          <p:cNvPr id="7" name="Left Bracket 6" title="Global trends in the state of world marine fish stsocks since 1974"/>
          <p:cNvSpPr/>
          <p:nvPr/>
        </p:nvSpPr>
        <p:spPr>
          <a:xfrm>
            <a:off x="4648200" y="2286000"/>
            <a:ext cx="518160" cy="2133600"/>
          </a:xfrm>
          <a:prstGeom prst="leftBracket">
            <a:avLst/>
          </a:prstGeom>
          <a:ln w="41275" cap="flat" cmpd="sng" algn="ctr">
            <a:solidFill>
              <a:srgbClr val="FFFF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8" name="TextBox 7"/>
          <p:cNvSpPr txBox="1"/>
          <p:nvPr/>
        </p:nvSpPr>
        <p:spPr>
          <a:xfrm>
            <a:off x="2438400" y="2891135"/>
            <a:ext cx="2209800" cy="923330"/>
          </a:xfrm>
          <a:prstGeom prst="rect">
            <a:avLst/>
          </a:prstGeom>
          <a:noFill/>
        </p:spPr>
        <p:txBody>
          <a:bodyPr wrap="square" rtlCol="0">
            <a:spAutoFit/>
          </a:bodyPr>
          <a:lstStyle/>
          <a:p>
            <a:pPr algn="r"/>
            <a:r>
              <a:rPr lang="en-US" i="1" dirty="0">
                <a:solidFill>
                  <a:schemeClr val="bg1"/>
                </a:solidFill>
              </a:rPr>
              <a:t>90% of wild fisheries are at maximum harvest or greater</a:t>
            </a:r>
          </a:p>
        </p:txBody>
      </p:sp>
      <p:sp>
        <p:nvSpPr>
          <p:cNvPr id="6" name="Title 5" hidden="1"/>
          <p:cNvSpPr>
            <a:spLocks noGrp="1"/>
          </p:cNvSpPr>
          <p:nvPr>
            <p:ph type="title"/>
          </p:nvPr>
        </p:nvSpPr>
        <p:spPr/>
        <p:txBody>
          <a:bodyPr/>
          <a:lstStyle/>
          <a:p>
            <a:r>
              <a:rPr lang="en-US" dirty="0"/>
              <a:t>Wild fisheries max</a:t>
            </a:r>
          </a:p>
        </p:txBody>
      </p:sp>
      <p:pic>
        <p:nvPicPr>
          <p:cNvPr id="12" name="Picture 11" descr="Florida Department of Agriculture and Consumer Services Banner">
            <a:extLst>
              <a:ext uri="{FF2B5EF4-FFF2-40B4-BE49-F238E27FC236}">
                <a16:creationId xmlns:a16="http://schemas.microsoft.com/office/drawing/2014/main" id="{8442E99E-DA67-4E86-A551-67ADFB044F7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58993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 calcmode="lin" valueType="num">
                                      <p:cBhvr additive="base">
                                        <p:cTn id="13"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3"/>
                                        </p:tgtEl>
                                        <p:attrNameLst>
                                          <p:attrName>ppt_x</p:attrName>
                                        </p:attrNameLst>
                                      </p:cBhvr>
                                      <p:tavLst>
                                        <p:tav tm="0">
                                          <p:val>
                                            <p:strVal val="ppt_x"/>
                                          </p:val>
                                        </p:tav>
                                        <p:tav tm="100000">
                                          <p:val>
                                            <p:strVal val="ppt_x"/>
                                          </p:val>
                                        </p:tav>
                                      </p:tavLst>
                                    </p:anim>
                                    <p:anim calcmode="lin" valueType="num">
                                      <p:cBhvr additive="base">
                                        <p:cTn id="19" dur="500"/>
                                        <p:tgtEl>
                                          <p:spTgt spid="3"/>
                                        </p:tgtEl>
                                        <p:attrNameLst>
                                          <p:attrName>ppt_y</p:attrName>
                                        </p:attrNameLst>
                                      </p:cBhvr>
                                      <p:tavLst>
                                        <p:tav tm="0">
                                          <p:val>
                                            <p:strVal val="ppt_y"/>
                                          </p:val>
                                        </p:tav>
                                        <p:tav tm="100000">
                                          <p:val>
                                            <p:strVal val="1+ppt_h/2"/>
                                          </p:val>
                                        </p:tav>
                                      </p:tavLst>
                                    </p:anim>
                                    <p:set>
                                      <p:cBhvr>
                                        <p:cTn id="20" dur="1" fill="hold">
                                          <p:stCondLst>
                                            <p:cond delay="499"/>
                                          </p:stCondLst>
                                        </p:cTn>
                                        <p:tgtEl>
                                          <p:spTgt spid="3"/>
                                        </p:tgtEl>
                                        <p:attrNameLst>
                                          <p:attrName>style.visibility</p:attrName>
                                        </p:attrNameLst>
                                      </p:cBhvr>
                                      <p:to>
                                        <p:strVal val="hidden"/>
                                      </p:to>
                                    </p:set>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147">
                                            <p:txEl>
                                              <p:pRg st="4" end="4"/>
                                            </p:txEl>
                                          </p:spTgt>
                                        </p:tgtEl>
                                        <p:attrNameLst>
                                          <p:attrName>style.visibility</p:attrName>
                                        </p:attrNameLst>
                                      </p:cBhvr>
                                      <p:to>
                                        <p:strVal val="visible"/>
                                      </p:to>
                                    </p:set>
                                    <p:anim calcmode="lin" valueType="num">
                                      <p:cBhvr additive="base">
                                        <p:cTn id="29"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147">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7">
                                            <p:txEl>
                                              <p:pRg st="6" end="6"/>
                                            </p:txEl>
                                          </p:spTgt>
                                        </p:tgtEl>
                                        <p:attrNameLst>
                                          <p:attrName>style.visibility</p:attrName>
                                        </p:attrNameLst>
                                      </p:cBhvr>
                                      <p:to>
                                        <p:strVal val="visible"/>
                                      </p:to>
                                    </p:set>
                                    <p:anim calcmode="lin" valueType="num">
                                      <p:cBhvr additive="base">
                                        <p:cTn id="43"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47">
                                            <p:txEl>
                                              <p:pRg st="8" end="8"/>
                                            </p:txEl>
                                          </p:spTgt>
                                        </p:tgtEl>
                                        <p:attrNameLst>
                                          <p:attrName>style.visibility</p:attrName>
                                        </p:attrNameLst>
                                      </p:cBhvr>
                                      <p:to>
                                        <p:strVal val="visible"/>
                                      </p:to>
                                    </p:set>
                                    <p:anim calcmode="lin" valueType="num">
                                      <p:cBhvr additive="base">
                                        <p:cTn id="49" dur="500" fill="hold"/>
                                        <p:tgtEl>
                                          <p:spTgt spid="614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4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title="World Fisheries and Aquaculture Production 1950-2015"/>
          <p:cNvPicPr>
            <a:picLocks noChangeAspect="1"/>
          </p:cNvPicPr>
          <p:nvPr/>
        </p:nvPicPr>
        <p:blipFill>
          <a:blip r:embed="rId3"/>
          <a:stretch>
            <a:fillRect/>
          </a:stretch>
        </p:blipFill>
        <p:spPr>
          <a:xfrm>
            <a:off x="-9525" y="1600200"/>
            <a:ext cx="9144000" cy="3894786"/>
          </a:xfrm>
          <a:prstGeom prst="rect">
            <a:avLst/>
          </a:prstGeom>
        </p:spPr>
      </p:pic>
      <p:sp>
        <p:nvSpPr>
          <p:cNvPr id="22530" name="Title 1"/>
          <p:cNvSpPr>
            <a:spLocks noGrp="1"/>
          </p:cNvSpPr>
          <p:nvPr>
            <p:ph type="title"/>
          </p:nvPr>
        </p:nvSpPr>
        <p:spPr>
          <a:xfrm>
            <a:off x="533400" y="644631"/>
            <a:ext cx="8229600" cy="685800"/>
          </a:xfrm>
        </p:spPr>
        <p:txBody>
          <a:bodyPr>
            <a:normAutofit fontScale="90000"/>
          </a:bodyPr>
          <a:lstStyle/>
          <a:p>
            <a:pPr eaLnBrk="1" hangingPunct="1"/>
            <a:r>
              <a:rPr lang="en-US" sz="3200">
                <a:latin typeface="+mn-lt"/>
              </a:rPr>
              <a:t>Problem: capture fisheries at maximum harvest rate</a:t>
            </a:r>
            <a:endParaRPr lang="en-US" sz="3200" dirty="0">
              <a:latin typeface="+mn-lt"/>
            </a:endParaRPr>
          </a:p>
        </p:txBody>
      </p:sp>
      <p:grpSp>
        <p:nvGrpSpPr>
          <p:cNvPr id="12" name="Group 11" title="World Fisheries and Aquaculture Production 1950-2015"/>
          <p:cNvGrpSpPr/>
          <p:nvPr/>
        </p:nvGrpSpPr>
        <p:grpSpPr>
          <a:xfrm>
            <a:off x="5410200" y="3342264"/>
            <a:ext cx="1473834" cy="1186867"/>
            <a:chOff x="6019800" y="3166498"/>
            <a:chExt cx="1473834" cy="1186867"/>
          </a:xfrm>
        </p:grpSpPr>
        <p:sp>
          <p:nvSpPr>
            <p:cNvPr id="6" name="TextBox 5"/>
            <p:cNvSpPr txBox="1"/>
            <p:nvPr/>
          </p:nvSpPr>
          <p:spPr>
            <a:xfrm>
              <a:off x="6019800" y="3614701"/>
              <a:ext cx="1473834" cy="738664"/>
            </a:xfrm>
            <a:prstGeom prst="rect">
              <a:avLst/>
            </a:prstGeom>
            <a:solidFill>
              <a:schemeClr val="bg1"/>
            </a:solidFill>
          </p:spPr>
          <p:txBody>
            <a:bodyPr wrap="square" rtlCol="0">
              <a:spAutoFit/>
            </a:bodyPr>
            <a:lstStyle/>
            <a:p>
              <a:pPr algn="ctr"/>
              <a:r>
                <a:rPr lang="en-US" sz="1400" dirty="0"/>
                <a:t>Wild harvest has not increased for 30 years</a:t>
              </a:r>
            </a:p>
          </p:txBody>
        </p:sp>
        <p:sp>
          <p:nvSpPr>
            <p:cNvPr id="8" name="Arrow: Right 7"/>
            <p:cNvSpPr/>
            <p:nvPr/>
          </p:nvSpPr>
          <p:spPr>
            <a:xfrm rot="16200000">
              <a:off x="6527166" y="3255715"/>
              <a:ext cx="407034" cy="2286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title="World Fisheries and Aquaculture Production 1950-2015"/>
          <p:cNvGrpSpPr/>
          <p:nvPr/>
        </p:nvGrpSpPr>
        <p:grpSpPr>
          <a:xfrm>
            <a:off x="5638800" y="1626479"/>
            <a:ext cx="2464434" cy="738664"/>
            <a:chOff x="5334000" y="1861755"/>
            <a:chExt cx="2464434" cy="738664"/>
          </a:xfrm>
        </p:grpSpPr>
        <p:sp>
          <p:nvSpPr>
            <p:cNvPr id="10" name="TextBox 9"/>
            <p:cNvSpPr txBox="1"/>
            <p:nvPr/>
          </p:nvSpPr>
          <p:spPr>
            <a:xfrm>
              <a:off x="5334000" y="1861755"/>
              <a:ext cx="2159634" cy="738664"/>
            </a:xfrm>
            <a:prstGeom prst="rect">
              <a:avLst/>
            </a:prstGeom>
            <a:solidFill>
              <a:schemeClr val="bg1"/>
            </a:solidFill>
          </p:spPr>
          <p:txBody>
            <a:bodyPr wrap="square" rtlCol="0">
              <a:spAutoFit/>
            </a:bodyPr>
            <a:lstStyle/>
            <a:p>
              <a:pPr algn="ctr"/>
              <a:r>
                <a:rPr lang="en-US" sz="1400" dirty="0"/>
                <a:t>Aquaculture has met the increased demand for fish products.</a:t>
              </a:r>
            </a:p>
          </p:txBody>
        </p:sp>
        <p:sp>
          <p:nvSpPr>
            <p:cNvPr id="11" name="Arrow: Right 10"/>
            <p:cNvSpPr/>
            <p:nvPr/>
          </p:nvSpPr>
          <p:spPr>
            <a:xfrm>
              <a:off x="7391400" y="2116787"/>
              <a:ext cx="407034" cy="2286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title="World Fisheries and Aquaculture Production 1950-2015"/>
          <p:cNvGrpSpPr/>
          <p:nvPr/>
        </p:nvGrpSpPr>
        <p:grpSpPr>
          <a:xfrm>
            <a:off x="152400" y="2981592"/>
            <a:ext cx="1371600" cy="1438007"/>
            <a:chOff x="152400" y="2981592"/>
            <a:chExt cx="1371600" cy="1438007"/>
          </a:xfrm>
        </p:grpSpPr>
        <p:sp>
          <p:nvSpPr>
            <p:cNvPr id="16" name="TextBox 15"/>
            <p:cNvSpPr txBox="1"/>
            <p:nvPr/>
          </p:nvSpPr>
          <p:spPr>
            <a:xfrm>
              <a:off x="152400" y="2981592"/>
              <a:ext cx="1371600" cy="954107"/>
            </a:xfrm>
            <a:prstGeom prst="rect">
              <a:avLst/>
            </a:prstGeom>
            <a:solidFill>
              <a:schemeClr val="bg1"/>
            </a:solidFill>
          </p:spPr>
          <p:txBody>
            <a:bodyPr wrap="square" rtlCol="0">
              <a:spAutoFit/>
            </a:bodyPr>
            <a:lstStyle/>
            <a:p>
              <a:pPr algn="ctr"/>
              <a:r>
                <a:rPr lang="en-US" sz="1400" dirty="0"/>
                <a:t>In 1950, 97% of fish were caught from the ocean.</a:t>
              </a:r>
            </a:p>
          </p:txBody>
        </p:sp>
        <p:sp>
          <p:nvSpPr>
            <p:cNvPr id="18" name="Arrow: Right 17"/>
            <p:cNvSpPr/>
            <p:nvPr/>
          </p:nvSpPr>
          <p:spPr>
            <a:xfrm rot="5400000">
              <a:off x="615299" y="4044299"/>
              <a:ext cx="483901"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title="World Fisheries and Aquaculture Production 1950-2015"/>
          <p:cNvGrpSpPr/>
          <p:nvPr/>
        </p:nvGrpSpPr>
        <p:grpSpPr>
          <a:xfrm>
            <a:off x="7190424" y="4276591"/>
            <a:ext cx="1473834" cy="1333683"/>
            <a:chOff x="7190424" y="4276591"/>
            <a:chExt cx="1473834" cy="1333683"/>
          </a:xfrm>
        </p:grpSpPr>
        <p:sp>
          <p:nvSpPr>
            <p:cNvPr id="21" name="TextBox 20"/>
            <p:cNvSpPr txBox="1"/>
            <p:nvPr/>
          </p:nvSpPr>
          <p:spPr>
            <a:xfrm>
              <a:off x="7190424" y="4656167"/>
              <a:ext cx="1473834" cy="954107"/>
            </a:xfrm>
            <a:prstGeom prst="rect">
              <a:avLst/>
            </a:prstGeom>
            <a:solidFill>
              <a:schemeClr val="bg1"/>
            </a:solidFill>
          </p:spPr>
          <p:txBody>
            <a:bodyPr wrap="square" rtlCol="0">
              <a:spAutoFit/>
            </a:bodyPr>
            <a:lstStyle/>
            <a:p>
              <a:pPr algn="ctr"/>
              <a:r>
                <a:rPr lang="en-US" sz="1400" dirty="0"/>
                <a:t>Today, only 50% of fish are caught from the ocean.</a:t>
              </a:r>
            </a:p>
          </p:txBody>
        </p:sp>
        <p:sp>
          <p:nvSpPr>
            <p:cNvPr id="22" name="Arrow: Right 21"/>
            <p:cNvSpPr/>
            <p:nvPr/>
          </p:nvSpPr>
          <p:spPr>
            <a:xfrm rot="19095661">
              <a:off x="7711837" y="4276591"/>
              <a:ext cx="669873" cy="19718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19050" y="5317140"/>
            <a:ext cx="5181600" cy="200055"/>
          </a:xfrm>
          <a:prstGeom prst="rect">
            <a:avLst/>
          </a:prstGeom>
          <a:noFill/>
        </p:spPr>
        <p:txBody>
          <a:bodyPr wrap="square" rtlCol="0">
            <a:spAutoFit/>
          </a:bodyPr>
          <a:lstStyle/>
          <a:p>
            <a:r>
              <a:rPr lang="en-US" sz="700" dirty="0"/>
              <a:t>Figure from: FAO 2016</a:t>
            </a:r>
          </a:p>
        </p:txBody>
      </p:sp>
      <p:pic>
        <p:nvPicPr>
          <p:cNvPr id="20" name="Picture 19" descr="Florida Department of Agriculture and Consumer Services Banner">
            <a:extLst>
              <a:ext uri="{FF2B5EF4-FFF2-40B4-BE49-F238E27FC236}">
                <a16:creationId xmlns:a16="http://schemas.microsoft.com/office/drawing/2014/main" id="{A227AC6F-0EE3-4875-B0BE-08A9404622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59140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1143000"/>
          </a:xfrm>
        </p:spPr>
        <p:txBody>
          <a:bodyPr>
            <a:noAutofit/>
          </a:bodyPr>
          <a:lstStyle/>
          <a:p>
            <a:pPr algn="ctr"/>
            <a:r>
              <a:rPr lang="en-US" sz="4000" dirty="0">
                <a:latin typeface="+mn-lt"/>
              </a:rPr>
              <a:t>Aquaculture will soon be the norm</a:t>
            </a:r>
          </a:p>
        </p:txBody>
      </p:sp>
      <p:pic>
        <p:nvPicPr>
          <p:cNvPr id="15" name="Picture 14" descr="Aquaculture versus wild caught" title="Global fish consumption"/>
          <p:cNvPicPr>
            <a:picLocks noChangeAspect="1"/>
          </p:cNvPicPr>
          <p:nvPr/>
        </p:nvPicPr>
        <p:blipFill rotWithShape="1">
          <a:blip r:embed="rId3">
            <a:extLst>
              <a:ext uri="{28A0092B-C50C-407E-A947-70E740481C1C}">
                <a14:useLocalDpi xmlns:a14="http://schemas.microsoft.com/office/drawing/2010/main" val="0"/>
              </a:ext>
            </a:extLst>
          </a:blip>
          <a:srcRect t="1892" b="7555"/>
          <a:stretch/>
        </p:blipFill>
        <p:spPr>
          <a:xfrm>
            <a:off x="4648200" y="1767968"/>
            <a:ext cx="4495800" cy="2956432"/>
          </a:xfrm>
          <a:prstGeom prst="rect">
            <a:avLst/>
          </a:prstGeom>
        </p:spPr>
      </p:pic>
      <p:pic>
        <p:nvPicPr>
          <p:cNvPr id="16" name="Picture 15" descr="Aquaculture versus wild stock" title="Global fish produ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67969"/>
            <a:ext cx="4648200" cy="2956432"/>
          </a:xfrm>
          <a:prstGeom prst="rect">
            <a:avLst/>
          </a:prstGeom>
        </p:spPr>
      </p:pic>
      <p:sp>
        <p:nvSpPr>
          <p:cNvPr id="18" name="TextBox 17"/>
          <p:cNvSpPr txBox="1"/>
          <p:nvPr/>
        </p:nvSpPr>
        <p:spPr>
          <a:xfrm>
            <a:off x="0" y="4533869"/>
            <a:ext cx="5181600" cy="200055"/>
          </a:xfrm>
          <a:prstGeom prst="rect">
            <a:avLst/>
          </a:prstGeom>
          <a:noFill/>
        </p:spPr>
        <p:txBody>
          <a:bodyPr wrap="square" rtlCol="0">
            <a:spAutoFit/>
          </a:bodyPr>
          <a:lstStyle/>
          <a:p>
            <a:r>
              <a:rPr lang="en-US" sz="700" dirty="0"/>
              <a:t>Figure from: FAO 2016</a:t>
            </a:r>
          </a:p>
        </p:txBody>
      </p:sp>
      <p:sp>
        <p:nvSpPr>
          <p:cNvPr id="17" name="TextBox 16"/>
          <p:cNvSpPr txBox="1"/>
          <p:nvPr/>
        </p:nvSpPr>
        <p:spPr>
          <a:xfrm>
            <a:off x="1524000" y="4724400"/>
            <a:ext cx="6096000" cy="1200329"/>
          </a:xfrm>
          <a:prstGeom prst="rect">
            <a:avLst/>
          </a:prstGeom>
          <a:noFill/>
        </p:spPr>
        <p:txBody>
          <a:bodyPr wrap="square" rtlCol="0">
            <a:spAutoFit/>
          </a:bodyPr>
          <a:lstStyle/>
          <a:p>
            <a:pPr algn="ctr"/>
            <a:r>
              <a:rPr lang="en-US" sz="2400" dirty="0"/>
              <a:t>By 2025, aquaculture will be the primary source of fish production and consumption worldwide!</a:t>
            </a:r>
          </a:p>
        </p:txBody>
      </p:sp>
      <p:grpSp>
        <p:nvGrpSpPr>
          <p:cNvPr id="19" name="Group 18" title="Arrow"/>
          <p:cNvGrpSpPr/>
          <p:nvPr/>
        </p:nvGrpSpPr>
        <p:grpSpPr>
          <a:xfrm>
            <a:off x="2476500" y="2133603"/>
            <a:ext cx="4667250" cy="1018937"/>
            <a:chOff x="2476500" y="2133603"/>
            <a:chExt cx="4667250" cy="1018937"/>
          </a:xfrm>
        </p:grpSpPr>
        <p:sp>
          <p:nvSpPr>
            <p:cNvPr id="23" name="Arrow: Right 22"/>
            <p:cNvSpPr/>
            <p:nvPr/>
          </p:nvSpPr>
          <p:spPr>
            <a:xfrm rot="5400000">
              <a:off x="2114669" y="2495434"/>
              <a:ext cx="990362"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p:cNvSpPr/>
            <p:nvPr/>
          </p:nvSpPr>
          <p:spPr>
            <a:xfrm rot="5400000">
              <a:off x="6515219" y="2524009"/>
              <a:ext cx="990362" cy="2667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title="World production of beef and farmed fish."/>
          <p:cNvGrpSpPr/>
          <p:nvPr/>
        </p:nvGrpSpPr>
        <p:grpSpPr>
          <a:xfrm>
            <a:off x="5219701" y="1524000"/>
            <a:ext cx="8039099" cy="4514850"/>
            <a:chOff x="5219701" y="1524000"/>
            <a:chExt cx="8039099" cy="4514850"/>
          </a:xfrm>
        </p:grpSpPr>
        <p:pic>
          <p:nvPicPr>
            <p:cNvPr id="26" name="Picture 25" title="Beef versus farmed fish"/>
            <p:cNvPicPr>
              <a:picLocks noChangeAspect="1"/>
            </p:cNvPicPr>
            <p:nvPr/>
          </p:nvPicPr>
          <p:blipFill>
            <a:blip r:embed="rId5"/>
            <a:stretch>
              <a:fillRect/>
            </a:stretch>
          </p:blipFill>
          <p:spPr>
            <a:xfrm>
              <a:off x="5219701" y="1524000"/>
              <a:ext cx="3924300" cy="4486275"/>
            </a:xfrm>
            <a:prstGeom prst="rect">
              <a:avLst/>
            </a:prstGeom>
          </p:spPr>
        </p:pic>
        <p:sp>
          <p:nvSpPr>
            <p:cNvPr id="28" name="TextBox 27"/>
            <p:cNvSpPr txBox="1"/>
            <p:nvPr/>
          </p:nvSpPr>
          <p:spPr>
            <a:xfrm>
              <a:off x="8077200" y="5838795"/>
              <a:ext cx="5181600" cy="200055"/>
            </a:xfrm>
            <a:prstGeom prst="rect">
              <a:avLst/>
            </a:prstGeom>
            <a:noFill/>
          </p:spPr>
          <p:txBody>
            <a:bodyPr wrap="square" rtlCol="0">
              <a:spAutoFit/>
            </a:bodyPr>
            <a:lstStyle/>
            <a:p>
              <a:r>
                <a:rPr lang="en-US" sz="700" dirty="0"/>
                <a:t>Figure from: FAO 2014</a:t>
              </a:r>
            </a:p>
          </p:txBody>
        </p:sp>
      </p:grpSp>
      <p:sp>
        <p:nvSpPr>
          <p:cNvPr id="29" name="TextBox 28"/>
          <p:cNvSpPr txBox="1"/>
          <p:nvPr/>
        </p:nvSpPr>
        <p:spPr>
          <a:xfrm>
            <a:off x="1619251" y="4724400"/>
            <a:ext cx="3790949" cy="1569660"/>
          </a:xfrm>
          <a:prstGeom prst="rect">
            <a:avLst/>
          </a:prstGeom>
          <a:noFill/>
        </p:spPr>
        <p:txBody>
          <a:bodyPr wrap="square" rtlCol="0">
            <a:spAutoFit/>
          </a:bodyPr>
          <a:lstStyle/>
          <a:p>
            <a:r>
              <a:rPr lang="en-US" sz="2400" dirty="0"/>
              <a:t>To put fish farming growth in context, as of 2013 more fish is farmed globally than beef each year!</a:t>
            </a:r>
          </a:p>
        </p:txBody>
      </p:sp>
      <p:pic>
        <p:nvPicPr>
          <p:cNvPr id="20" name="Picture 19" descr="Florida Department of Agriculture and Consumer Services Banner">
            <a:extLst>
              <a:ext uri="{FF2B5EF4-FFF2-40B4-BE49-F238E27FC236}">
                <a16:creationId xmlns:a16="http://schemas.microsoft.com/office/drawing/2014/main" id="{D3F5559E-E02D-4C40-A667-22599A8494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62778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9"/>
                                        </p:tgtEl>
                                        <p:attrNameLst>
                                          <p:attrName>ppt_x</p:attrName>
                                        </p:attrNameLst>
                                      </p:cBhvr>
                                      <p:tavLst>
                                        <p:tav tm="0">
                                          <p:val>
                                            <p:strVal val="ppt_x"/>
                                          </p:val>
                                        </p:tav>
                                        <p:tav tm="100000">
                                          <p:val>
                                            <p:strVal val="ppt_x"/>
                                          </p:val>
                                        </p:tav>
                                      </p:tavLst>
                                    </p:anim>
                                    <p:anim calcmode="lin" valueType="num">
                                      <p:cBhvr additive="base">
                                        <p:cTn id="7" dur="500"/>
                                        <p:tgtEl>
                                          <p:spTgt spid="19"/>
                                        </p:tgtEl>
                                        <p:attrNameLst>
                                          <p:attrName>ppt_y</p:attrName>
                                        </p:attrNameLst>
                                      </p:cBhvr>
                                      <p:tavLst>
                                        <p:tav tm="0">
                                          <p:val>
                                            <p:strVal val="ppt_y"/>
                                          </p:val>
                                        </p:tav>
                                        <p:tav tm="100000">
                                          <p:val>
                                            <p:strVal val="1+ppt_h/2"/>
                                          </p:val>
                                        </p:tav>
                                      </p:tavLst>
                                    </p:anim>
                                    <p:set>
                                      <p:cBhvr>
                                        <p:cTn id="8" dur="1" fill="hold">
                                          <p:stCondLst>
                                            <p:cond delay="499"/>
                                          </p:stCondLst>
                                        </p:cTn>
                                        <p:tgtEl>
                                          <p:spTgt spid="19"/>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5"/>
                                        </p:tgtEl>
                                        <p:attrNameLst>
                                          <p:attrName>ppt_x</p:attrName>
                                        </p:attrNameLst>
                                      </p:cBhvr>
                                      <p:tavLst>
                                        <p:tav tm="0">
                                          <p:val>
                                            <p:strVal val="ppt_x"/>
                                          </p:val>
                                        </p:tav>
                                        <p:tav tm="100000">
                                          <p:val>
                                            <p:strVal val="ppt_x"/>
                                          </p:val>
                                        </p:tav>
                                      </p:tavLst>
                                    </p:anim>
                                    <p:anim calcmode="lin" valueType="num">
                                      <p:cBhvr additive="base">
                                        <p:cTn id="11" dur="500"/>
                                        <p:tgtEl>
                                          <p:spTgt spid="15"/>
                                        </p:tgtEl>
                                        <p:attrNameLst>
                                          <p:attrName>ppt_y</p:attrName>
                                        </p:attrNameLst>
                                      </p:cBhvr>
                                      <p:tavLst>
                                        <p:tav tm="0">
                                          <p:val>
                                            <p:strVal val="ppt_y"/>
                                          </p:val>
                                        </p:tav>
                                        <p:tav tm="100000">
                                          <p:val>
                                            <p:strVal val="1+ppt_h/2"/>
                                          </p:val>
                                        </p:tav>
                                      </p:tavLst>
                                    </p:anim>
                                    <p:set>
                                      <p:cBhvr>
                                        <p:cTn id="12" dur="1" fill="hold">
                                          <p:stCondLst>
                                            <p:cond delay="499"/>
                                          </p:stCondLst>
                                        </p:cTn>
                                        <p:tgtEl>
                                          <p:spTgt spid="15"/>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17"/>
                                        </p:tgtEl>
                                        <p:attrNameLst>
                                          <p:attrName>ppt_x</p:attrName>
                                        </p:attrNameLst>
                                      </p:cBhvr>
                                      <p:tavLst>
                                        <p:tav tm="0">
                                          <p:val>
                                            <p:strVal val="ppt_x"/>
                                          </p:val>
                                        </p:tav>
                                        <p:tav tm="100000">
                                          <p:val>
                                            <p:strVal val="ppt_x"/>
                                          </p:val>
                                        </p:tav>
                                      </p:tavLst>
                                    </p:anim>
                                    <p:anim calcmode="lin" valueType="num">
                                      <p:cBhvr additive="base">
                                        <p:cTn id="15" dur="500"/>
                                        <p:tgtEl>
                                          <p:spTgt spid="17"/>
                                        </p:tgtEl>
                                        <p:attrNameLst>
                                          <p:attrName>ppt_y</p:attrName>
                                        </p:attrNameLst>
                                      </p:cBhvr>
                                      <p:tavLst>
                                        <p:tav tm="0">
                                          <p:val>
                                            <p:strVal val="ppt_y"/>
                                          </p:val>
                                        </p:tav>
                                        <p:tav tm="100000">
                                          <p:val>
                                            <p:strVal val="1+ppt_h/2"/>
                                          </p:val>
                                        </p:tav>
                                      </p:tavLst>
                                    </p:anim>
                                    <p:set>
                                      <p:cBhvr>
                                        <p:cTn id="16" dur="1" fill="hold">
                                          <p:stCondLst>
                                            <p:cond delay="499"/>
                                          </p:stCondLst>
                                        </p:cTn>
                                        <p:tgtEl>
                                          <p:spTgt spid="1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467600" y="6484348"/>
            <a:ext cx="1555234" cy="230832"/>
          </a:xfrm>
          <a:prstGeom prst="rect">
            <a:avLst/>
          </a:prstGeom>
        </p:spPr>
        <p:txBody>
          <a:bodyPr wrap="none">
            <a:spAutoFit/>
          </a:bodyPr>
          <a:lstStyle/>
          <a:p>
            <a:r>
              <a:rPr lang="en-US" sz="900" i="1" dirty="0"/>
              <a:t>Photo credit: Andrew Rhyne</a:t>
            </a:r>
            <a:endParaRPr lang="en-US" sz="900" dirty="0"/>
          </a:p>
        </p:txBody>
      </p:sp>
      <p:grpSp>
        <p:nvGrpSpPr>
          <p:cNvPr id="6" name="Group 5" title="Source of U.S. food fish products."/>
          <p:cNvGrpSpPr/>
          <p:nvPr/>
        </p:nvGrpSpPr>
        <p:grpSpPr>
          <a:xfrm>
            <a:off x="0" y="0"/>
            <a:ext cx="9147546" cy="5617332"/>
            <a:chOff x="-12002" y="-65934"/>
            <a:chExt cx="9147546" cy="4855368"/>
          </a:xfrm>
        </p:grpSpPr>
        <p:pic>
          <p:nvPicPr>
            <p:cNvPr id="4" name="Picture 3" title="Source of U.S. food fish products."/>
            <p:cNvPicPr>
              <a:picLocks noChangeAspect="1"/>
            </p:cNvPicPr>
            <p:nvPr/>
          </p:nvPicPr>
          <p:blipFill>
            <a:blip r:embed="rId3"/>
            <a:stretch>
              <a:fillRect/>
            </a:stretch>
          </p:blipFill>
          <p:spPr>
            <a:xfrm>
              <a:off x="-12002" y="-65934"/>
              <a:ext cx="9147546" cy="4855368"/>
            </a:xfrm>
            <a:prstGeom prst="rect">
              <a:avLst/>
            </a:prstGeom>
          </p:spPr>
        </p:pic>
        <p:sp>
          <p:nvSpPr>
            <p:cNvPr id="14" name="TextBox 13"/>
            <p:cNvSpPr txBox="1"/>
            <p:nvPr/>
          </p:nvSpPr>
          <p:spPr>
            <a:xfrm>
              <a:off x="-8704" y="4589379"/>
              <a:ext cx="5181600" cy="200055"/>
            </a:xfrm>
            <a:prstGeom prst="rect">
              <a:avLst/>
            </a:prstGeom>
            <a:noFill/>
          </p:spPr>
          <p:txBody>
            <a:bodyPr wrap="square" rtlCol="0">
              <a:spAutoFit/>
            </a:bodyPr>
            <a:lstStyle/>
            <a:p>
              <a:r>
                <a:rPr lang="en-US" sz="700" dirty="0"/>
                <a:t>Figure from: FAO 2016</a:t>
              </a:r>
            </a:p>
          </p:txBody>
        </p:sp>
      </p:grpSp>
      <p:sp>
        <p:nvSpPr>
          <p:cNvPr id="23" name="TextBox 22"/>
          <p:cNvSpPr txBox="1"/>
          <p:nvPr/>
        </p:nvSpPr>
        <p:spPr>
          <a:xfrm>
            <a:off x="5638800" y="1698494"/>
            <a:ext cx="2895600" cy="2308324"/>
          </a:xfrm>
          <a:prstGeom prst="rect">
            <a:avLst/>
          </a:prstGeom>
          <a:noFill/>
          <a:ln>
            <a:solidFill>
              <a:srgbClr val="75BD4A"/>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a:t>50% from Asia</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11" name="TextBox 10"/>
          <p:cNvSpPr txBox="1"/>
          <p:nvPr/>
        </p:nvSpPr>
        <p:spPr>
          <a:xfrm>
            <a:off x="1143000" y="896072"/>
            <a:ext cx="2303988" cy="2585323"/>
          </a:xfrm>
          <a:prstGeom prst="rect">
            <a:avLst/>
          </a:prstGeom>
          <a:noFill/>
          <a:ln>
            <a:solidFill>
              <a:srgbClr val="FFC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a:t>22% domestic production</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13" name="Title 1"/>
          <p:cNvSpPr>
            <a:spLocks noGrp="1"/>
          </p:cNvSpPr>
          <p:nvPr>
            <p:ph type="title"/>
          </p:nvPr>
        </p:nvSpPr>
        <p:spPr>
          <a:xfrm>
            <a:off x="4419600" y="-171685"/>
            <a:ext cx="5410200" cy="1339123"/>
          </a:xfrm>
        </p:spPr>
        <p:txBody>
          <a:bodyPr>
            <a:noAutofit/>
          </a:bodyPr>
          <a:lstStyle/>
          <a:p>
            <a:r>
              <a:rPr lang="en-US" sz="3600" i="1" dirty="0">
                <a:latin typeface="+mn-lt"/>
              </a:rPr>
              <a:t>Where do our food fish come from?</a:t>
            </a:r>
          </a:p>
        </p:txBody>
      </p:sp>
      <p:sp>
        <p:nvSpPr>
          <p:cNvPr id="7" name="TextBox 6"/>
          <p:cNvSpPr txBox="1"/>
          <p:nvPr/>
        </p:nvSpPr>
        <p:spPr>
          <a:xfrm>
            <a:off x="1586959" y="5598997"/>
            <a:ext cx="5965127" cy="923330"/>
          </a:xfrm>
          <a:prstGeom prst="rect">
            <a:avLst/>
          </a:prstGeom>
          <a:noFill/>
        </p:spPr>
        <p:txBody>
          <a:bodyPr wrap="square" rtlCol="0">
            <a:spAutoFit/>
          </a:bodyPr>
          <a:lstStyle/>
          <a:p>
            <a:pPr algn="ctr"/>
            <a:r>
              <a:rPr lang="en-US" dirty="0"/>
              <a:t>Nearly 80% of seafood is imported into the U.S., resulting in a $14 billion dollar trade deficit, second only to the     U.S. oil deficit.</a:t>
            </a:r>
          </a:p>
        </p:txBody>
      </p:sp>
      <p:pic>
        <p:nvPicPr>
          <p:cNvPr id="15" name="Picture 14" descr="Florida Department of Agriculture and Consumer Services Banner">
            <a:extLst>
              <a:ext uri="{FF2B5EF4-FFF2-40B4-BE49-F238E27FC236}">
                <a16:creationId xmlns:a16="http://schemas.microsoft.com/office/drawing/2014/main" id="{E03BE871-4F0E-46B0-AAB5-4337256588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76309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4000" dirty="0">
                <a:latin typeface="+mn-lt"/>
              </a:rPr>
              <a:t>Top Food Fish Produced Globally</a:t>
            </a:r>
          </a:p>
        </p:txBody>
      </p:sp>
      <p:graphicFrame>
        <p:nvGraphicFramePr>
          <p:cNvPr id="20" name="Chart 19" title="Top 10 food fish worldwide">
            <a:extLst>
              <a:ext uri="{FF2B5EF4-FFF2-40B4-BE49-F238E27FC236}">
                <a16:creationId xmlns:a16="http://schemas.microsoft.com/office/drawing/2014/main" id="{3C42BD6F-2824-4FDC-9073-272738F696BB}"/>
              </a:ext>
            </a:extLst>
          </p:cNvPr>
          <p:cNvGraphicFramePr>
            <a:graphicFrameLocks/>
          </p:cNvGraphicFramePr>
          <p:nvPr>
            <p:extLst>
              <p:ext uri="{D42A27DB-BD31-4B8C-83A1-F6EECF244321}">
                <p14:modId xmlns:p14="http://schemas.microsoft.com/office/powerpoint/2010/main" val="1965014359"/>
              </p:ext>
            </p:extLst>
          </p:nvPr>
        </p:nvGraphicFramePr>
        <p:xfrm>
          <a:off x="228600" y="1360742"/>
          <a:ext cx="5334000" cy="473525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638800" y="1659652"/>
            <a:ext cx="3426523" cy="3693319"/>
          </a:xfrm>
          <a:prstGeom prst="rect">
            <a:avLst/>
          </a:prstGeom>
          <a:noFill/>
        </p:spPr>
        <p:txBody>
          <a:bodyPr wrap="square" rtlCol="0">
            <a:spAutoFit/>
          </a:bodyPr>
          <a:lstStyle/>
          <a:p>
            <a:pPr marL="285750" indent="-285750">
              <a:buFont typeface="Arial" panose="020B0604020202020204" pitchFamily="34" charset="0"/>
              <a:buChar char="•"/>
            </a:pPr>
            <a:r>
              <a:rPr lang="en-US" dirty="0"/>
              <a:t>Six of the top 10 are carp!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While most of these species aren’t popular in the U.S., they are a staple food source for SE Asia, China and India.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That’s a lot of zeros…..</a:t>
            </a:r>
          </a:p>
          <a:p>
            <a:pPr marL="742927" lvl="1" indent="-285750">
              <a:buFont typeface="Arial" panose="020B0604020202020204" pitchFamily="34" charset="0"/>
              <a:buChar char="•"/>
            </a:pPr>
            <a:r>
              <a:rPr lang="en-US" dirty="0"/>
              <a:t>49.3 BILLION pounds of the six major carp species are produced annually!</a:t>
            </a:r>
          </a:p>
          <a:p>
            <a:endParaRPr lang="en-US" dirty="0"/>
          </a:p>
          <a:p>
            <a:pPr marL="285750" indent="-285750">
              <a:buFont typeface="Arial" panose="020B0604020202020204" pitchFamily="34" charset="0"/>
              <a:buChar char="•"/>
            </a:pPr>
            <a:endParaRPr lang="en-US" dirty="0"/>
          </a:p>
        </p:txBody>
      </p:sp>
      <p:cxnSp>
        <p:nvCxnSpPr>
          <p:cNvPr id="4" name="Straight Connector 3" title="Top 10 food fish worldwide"/>
          <p:cNvCxnSpPr>
            <a:cxnSpLocks/>
          </p:cNvCxnSpPr>
          <p:nvPr/>
        </p:nvCxnSpPr>
        <p:spPr>
          <a:xfrm>
            <a:off x="533400" y="2209800"/>
            <a:ext cx="990600" cy="0"/>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pic>
        <p:nvPicPr>
          <p:cNvPr id="7" name="Picture 6" descr="Florida Department of Agriculture and Consumer Services Banner">
            <a:extLst>
              <a:ext uri="{FF2B5EF4-FFF2-40B4-BE49-F238E27FC236}">
                <a16:creationId xmlns:a16="http://schemas.microsoft.com/office/drawing/2014/main" id="{945DCA0E-734F-4864-ADF1-F2D73B8795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8906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4000" dirty="0">
                <a:latin typeface="+mn-lt"/>
              </a:rPr>
              <a:t>Top Food Fish Produced Globally</a:t>
            </a:r>
          </a:p>
        </p:txBody>
      </p:sp>
      <p:sp>
        <p:nvSpPr>
          <p:cNvPr id="5" name="TextBox 4"/>
          <p:cNvSpPr txBox="1"/>
          <p:nvPr/>
        </p:nvSpPr>
        <p:spPr>
          <a:xfrm>
            <a:off x="5181601" y="2419667"/>
            <a:ext cx="3838574" cy="3847207"/>
          </a:xfrm>
          <a:prstGeom prst="rect">
            <a:avLst/>
          </a:prstGeom>
          <a:noFill/>
        </p:spPr>
        <p:txBody>
          <a:bodyPr wrap="square" rtlCol="0">
            <a:spAutoFit/>
          </a:bodyPr>
          <a:lstStyle/>
          <a:p>
            <a:pPr>
              <a:spcAft>
                <a:spcPts val="600"/>
              </a:spcAft>
            </a:pPr>
            <a:r>
              <a:rPr lang="en-US" sz="2000" dirty="0"/>
              <a:t>China produces 62% of the world’s food fish, more than all other nations combined.</a:t>
            </a:r>
          </a:p>
          <a:p>
            <a:pPr marL="742927" lvl="1" indent="-285750">
              <a:spcAft>
                <a:spcPts val="600"/>
              </a:spcAft>
              <a:buFont typeface="Arial" panose="020B0604020202020204" pitchFamily="34" charset="0"/>
              <a:buChar char="•"/>
            </a:pPr>
            <a:r>
              <a:rPr lang="en-US" sz="2000" dirty="0"/>
              <a:t>60.1% of inland food fish</a:t>
            </a:r>
          </a:p>
          <a:p>
            <a:pPr marL="742927" lvl="1" indent="-285750">
              <a:spcAft>
                <a:spcPts val="600"/>
              </a:spcAft>
              <a:buFont typeface="Arial" panose="020B0604020202020204" pitchFamily="34" charset="0"/>
              <a:buChar char="•"/>
            </a:pPr>
            <a:r>
              <a:rPr lang="en-US" sz="2000" dirty="0"/>
              <a:t>94% of inland crustaceans</a:t>
            </a:r>
          </a:p>
          <a:p>
            <a:pPr marL="1200103" lvl="2" indent="-285750">
              <a:spcAft>
                <a:spcPts val="600"/>
              </a:spcAft>
              <a:buFont typeface="Arial" panose="020B0604020202020204" pitchFamily="34" charset="0"/>
              <a:buChar char="•"/>
            </a:pPr>
            <a:r>
              <a:rPr lang="en-US" sz="2000" dirty="0"/>
              <a:t>Primarily shrimp</a:t>
            </a:r>
          </a:p>
          <a:p>
            <a:pPr marL="1200103" lvl="2" indent="-285750">
              <a:spcAft>
                <a:spcPts val="600"/>
              </a:spcAft>
              <a:buFont typeface="Arial" panose="020B0604020202020204" pitchFamily="34" charset="0"/>
              <a:buChar char="•"/>
            </a:pPr>
            <a:r>
              <a:rPr lang="en-US" sz="2000" dirty="0"/>
              <a:t>USA is #3!</a:t>
            </a:r>
          </a:p>
          <a:p>
            <a:pPr marL="742927" lvl="1" indent="-285750">
              <a:spcAft>
                <a:spcPts val="600"/>
              </a:spcAft>
              <a:buFont typeface="Arial" panose="020B0604020202020204" pitchFamily="34" charset="0"/>
              <a:buChar char="•"/>
            </a:pPr>
            <a:r>
              <a:rPr lang="en-US" sz="2000" dirty="0"/>
              <a:t>83% of mollusks</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p:txBody>
      </p:sp>
      <p:graphicFrame>
        <p:nvGraphicFramePr>
          <p:cNvPr id="6" name="Chart 5" title="Top 6 food fish aquaculture nations">
            <a:extLst>
              <a:ext uri="{FF2B5EF4-FFF2-40B4-BE49-F238E27FC236}">
                <a16:creationId xmlns:a16="http://schemas.microsoft.com/office/drawing/2014/main" id="{0F98432D-6FDF-4FFC-9A37-E9FAC958CBEE}"/>
              </a:ext>
            </a:extLst>
          </p:cNvPr>
          <p:cNvGraphicFramePr>
            <a:graphicFrameLocks/>
          </p:cNvGraphicFramePr>
          <p:nvPr>
            <p:extLst>
              <p:ext uri="{D42A27DB-BD31-4B8C-83A1-F6EECF244321}">
                <p14:modId xmlns:p14="http://schemas.microsoft.com/office/powerpoint/2010/main" val="2814142756"/>
              </p:ext>
            </p:extLst>
          </p:nvPr>
        </p:nvGraphicFramePr>
        <p:xfrm>
          <a:off x="152401" y="1676400"/>
          <a:ext cx="5029200" cy="3921998"/>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Florida Department of Agriculture and Consumer Services Banner">
            <a:extLst>
              <a:ext uri="{FF2B5EF4-FFF2-40B4-BE49-F238E27FC236}">
                <a16:creationId xmlns:a16="http://schemas.microsoft.com/office/drawing/2014/main" id="{623E2881-7063-42EB-802A-8E2663405B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818806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4000" dirty="0">
                <a:latin typeface="+mn-lt"/>
              </a:rPr>
              <a:t>U.S. Food Fish Industry</a:t>
            </a:r>
          </a:p>
        </p:txBody>
      </p:sp>
      <p:graphicFrame>
        <p:nvGraphicFramePr>
          <p:cNvPr id="7" name="Chart 6" title="U.S. Aquaculture production by category 1998-2003">
            <a:extLst>
              <a:ext uri="{FF2B5EF4-FFF2-40B4-BE49-F238E27FC236}">
                <a16:creationId xmlns:a16="http://schemas.microsoft.com/office/drawing/2014/main" id="{33538DF2-3F9C-4B10-8FBE-26F6CE86F630}"/>
              </a:ext>
            </a:extLst>
          </p:cNvPr>
          <p:cNvGraphicFramePr>
            <a:graphicFrameLocks/>
          </p:cNvGraphicFramePr>
          <p:nvPr>
            <p:extLst>
              <p:ext uri="{D42A27DB-BD31-4B8C-83A1-F6EECF244321}">
                <p14:modId xmlns:p14="http://schemas.microsoft.com/office/powerpoint/2010/main" val="2329217209"/>
              </p:ext>
            </p:extLst>
          </p:nvPr>
        </p:nvGraphicFramePr>
        <p:xfrm>
          <a:off x="3276600" y="1561379"/>
          <a:ext cx="6019799" cy="41045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52400" y="1676400"/>
            <a:ext cx="3124200" cy="4001095"/>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t>Food fish are the primary product cultured in the U.S.</a:t>
            </a:r>
          </a:p>
          <a:p>
            <a:pPr marL="342900" lvl="1" indent="-342900">
              <a:spcAft>
                <a:spcPts val="600"/>
              </a:spcAft>
              <a:buFont typeface="Arial" panose="020B0604020202020204" pitchFamily="34" charset="0"/>
              <a:buChar char="•"/>
            </a:pPr>
            <a:r>
              <a:rPr lang="en-US" sz="2000" dirty="0"/>
              <a:t>71% of industry in 1998</a:t>
            </a:r>
          </a:p>
          <a:p>
            <a:pPr marL="342900" lvl="1" indent="-342900">
              <a:spcAft>
                <a:spcPts val="600"/>
              </a:spcAft>
              <a:buFont typeface="Arial" panose="020B0604020202020204" pitchFamily="34" charset="0"/>
              <a:buChar char="•"/>
            </a:pPr>
            <a:r>
              <a:rPr lang="en-US" sz="2000" dirty="0"/>
              <a:t>53% of industry in 2013</a:t>
            </a:r>
          </a:p>
          <a:p>
            <a:pPr marL="342900" lvl="1" indent="-342900">
              <a:spcAft>
                <a:spcPts val="600"/>
              </a:spcAft>
              <a:buFont typeface="Arial" panose="020B0604020202020204" pitchFamily="34" charset="0"/>
              <a:buChar char="•"/>
            </a:pPr>
            <a:r>
              <a:rPr lang="en-US" sz="2000" dirty="0"/>
              <a:t>Although, market share has declined by 18% in 15 years, production has increased 6%.</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p:txBody>
      </p:sp>
      <p:pic>
        <p:nvPicPr>
          <p:cNvPr id="6" name="Picture 5" descr="Florida Department of Agriculture and Consumer Services Banner">
            <a:extLst>
              <a:ext uri="{FF2B5EF4-FFF2-40B4-BE49-F238E27FC236}">
                <a16:creationId xmlns:a16="http://schemas.microsoft.com/office/drawing/2014/main" id="{05AA26F8-F9A7-4411-840E-C86E52D7A0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51567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4000" dirty="0">
                <a:latin typeface="+mn-lt"/>
              </a:rPr>
              <a:t>U.S. Food Fish Industry</a:t>
            </a:r>
          </a:p>
        </p:txBody>
      </p:sp>
      <p:sp>
        <p:nvSpPr>
          <p:cNvPr id="8" name="TextBox 7"/>
          <p:cNvSpPr txBox="1"/>
          <p:nvPr/>
        </p:nvSpPr>
        <p:spPr>
          <a:xfrm>
            <a:off x="178279" y="1976854"/>
            <a:ext cx="3124200" cy="1554272"/>
          </a:xfrm>
          <a:prstGeom prst="rect">
            <a:avLst/>
          </a:prstGeom>
          <a:noFill/>
        </p:spPr>
        <p:txBody>
          <a:bodyPr wrap="square" rtlCol="0">
            <a:spAutoFit/>
          </a:bodyPr>
          <a:lstStyle/>
          <a:p>
            <a:pPr marL="342900" lvl="1" indent="-342900">
              <a:spcAft>
                <a:spcPts val="600"/>
              </a:spcAft>
              <a:buFont typeface="Arial" panose="020B0604020202020204" pitchFamily="34" charset="0"/>
              <a:buChar char="•"/>
            </a:pPr>
            <a:r>
              <a:rPr lang="en-US" dirty="0"/>
              <a:t>Florida represents ~5% of the U.S. food fish industry</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p:txBody>
      </p:sp>
      <p:graphicFrame>
        <p:nvGraphicFramePr>
          <p:cNvPr id="6" name="Chart 5" title="Top annual food fish sales by state">
            <a:extLst>
              <a:ext uri="{FF2B5EF4-FFF2-40B4-BE49-F238E27FC236}">
                <a16:creationId xmlns:a16="http://schemas.microsoft.com/office/drawing/2014/main" id="{3A287938-15B5-47D3-9B7B-1FCC41378BD2}"/>
              </a:ext>
            </a:extLst>
          </p:cNvPr>
          <p:cNvGraphicFramePr>
            <a:graphicFrameLocks/>
          </p:cNvGraphicFramePr>
          <p:nvPr>
            <p:extLst>
              <p:ext uri="{D42A27DB-BD31-4B8C-83A1-F6EECF244321}">
                <p14:modId xmlns:p14="http://schemas.microsoft.com/office/powerpoint/2010/main" val="3296654753"/>
              </p:ext>
            </p:extLst>
          </p:nvPr>
        </p:nvGraphicFramePr>
        <p:xfrm>
          <a:off x="3302479" y="1878989"/>
          <a:ext cx="5791987" cy="395312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394424" y="1467958"/>
            <a:ext cx="5102923" cy="338554"/>
          </a:xfrm>
          <a:prstGeom prst="rect">
            <a:avLst/>
          </a:prstGeom>
          <a:noFill/>
        </p:spPr>
        <p:txBody>
          <a:bodyPr wrap="square" rtlCol="0">
            <a:spAutoFit/>
          </a:bodyPr>
          <a:lstStyle/>
          <a:p>
            <a:pPr algn="ctr"/>
            <a:r>
              <a:rPr lang="en-US" sz="1600" dirty="0"/>
              <a:t>Top Annual Food Fish Sales by State (</a:t>
            </a:r>
            <a:r>
              <a:rPr lang="en-US" sz="1600" i="1" dirty="0"/>
              <a:t>Census 2013</a:t>
            </a:r>
            <a:r>
              <a:rPr lang="en-US" sz="1600" dirty="0"/>
              <a:t>) </a:t>
            </a:r>
          </a:p>
        </p:txBody>
      </p:sp>
      <p:sp>
        <p:nvSpPr>
          <p:cNvPr id="5" name="TextBox 4"/>
          <p:cNvSpPr txBox="1"/>
          <p:nvPr/>
        </p:nvSpPr>
        <p:spPr>
          <a:xfrm>
            <a:off x="1143000" y="4749717"/>
            <a:ext cx="2498455" cy="830997"/>
          </a:xfrm>
          <a:prstGeom prst="rect">
            <a:avLst/>
          </a:prstGeom>
          <a:noFill/>
        </p:spPr>
        <p:txBody>
          <a:bodyPr wrap="square" rtlCol="0">
            <a:spAutoFit/>
          </a:bodyPr>
          <a:lstStyle/>
          <a:p>
            <a:r>
              <a:rPr lang="en-US" sz="1600" i="1" dirty="0">
                <a:solidFill>
                  <a:schemeClr val="tx2"/>
                </a:solidFill>
              </a:rPr>
              <a:t>Why have sales declined? International import competition</a:t>
            </a:r>
          </a:p>
        </p:txBody>
      </p:sp>
      <p:grpSp>
        <p:nvGrpSpPr>
          <p:cNvPr id="10" name="Group 9" title="Top annual food fish sales by state"/>
          <p:cNvGrpSpPr/>
          <p:nvPr/>
        </p:nvGrpSpPr>
        <p:grpSpPr>
          <a:xfrm>
            <a:off x="1143001" y="3048000"/>
            <a:ext cx="3276600" cy="1323439"/>
            <a:chOff x="1295400" y="2871482"/>
            <a:chExt cx="3326921" cy="1323439"/>
          </a:xfrm>
        </p:grpSpPr>
        <p:sp>
          <p:nvSpPr>
            <p:cNvPr id="4" name="TextBox 3"/>
            <p:cNvSpPr txBox="1"/>
            <p:nvPr/>
          </p:nvSpPr>
          <p:spPr>
            <a:xfrm>
              <a:off x="1295400" y="2871482"/>
              <a:ext cx="2286000" cy="1323439"/>
            </a:xfrm>
            <a:prstGeom prst="rect">
              <a:avLst/>
            </a:prstGeom>
            <a:noFill/>
          </p:spPr>
          <p:txBody>
            <a:bodyPr wrap="square" rtlCol="0">
              <a:spAutoFit/>
            </a:bodyPr>
            <a:lstStyle/>
            <a:p>
              <a:pPr algn="ctr"/>
              <a:r>
                <a:rPr lang="en-US" sz="1600" dirty="0">
                  <a:solidFill>
                    <a:schemeClr val="tx2"/>
                  </a:solidFill>
                </a:rPr>
                <a:t>Mississippi is still the #1 food fish producer in the U.S., although sales have declined by 30% since 1998. </a:t>
              </a:r>
            </a:p>
          </p:txBody>
        </p:sp>
        <p:sp>
          <p:nvSpPr>
            <p:cNvPr id="9" name="Arrow: Up 8"/>
            <p:cNvSpPr/>
            <p:nvPr/>
          </p:nvSpPr>
          <p:spPr>
            <a:xfrm rot="5400000">
              <a:off x="3996581" y="2971336"/>
              <a:ext cx="228600" cy="102288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descr="Florida Department of Agriculture and Consumer Services Banner">
            <a:extLst>
              <a:ext uri="{FF2B5EF4-FFF2-40B4-BE49-F238E27FC236}">
                <a16:creationId xmlns:a16="http://schemas.microsoft.com/office/drawing/2014/main" id="{3099C4EE-7B6A-4D59-86DE-8353BE3CAC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79775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3200" i="1" dirty="0">
                <a:latin typeface="+mn-lt"/>
              </a:rPr>
              <a:t>What’s the #1 food fish produced in the U.S.?</a:t>
            </a:r>
          </a:p>
        </p:txBody>
      </p:sp>
      <p:pic>
        <p:nvPicPr>
          <p:cNvPr id="7" name="Picture 6" title="Channel catfis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398" y="1874420"/>
            <a:ext cx="6899604" cy="2663247"/>
          </a:xfrm>
          <a:prstGeom prst="rect">
            <a:avLst/>
          </a:prstGeom>
        </p:spPr>
      </p:pic>
      <p:pic>
        <p:nvPicPr>
          <p:cNvPr id="11" name="Picture 10" title="Uncle sam catfis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3412131"/>
            <a:ext cx="2020019" cy="2773246"/>
          </a:xfrm>
          <a:prstGeom prst="rect">
            <a:avLst/>
          </a:prstGeom>
        </p:spPr>
      </p:pic>
      <p:sp>
        <p:nvSpPr>
          <p:cNvPr id="12" name="TextBox 11"/>
          <p:cNvSpPr txBox="1"/>
          <p:nvPr/>
        </p:nvSpPr>
        <p:spPr>
          <a:xfrm>
            <a:off x="3352800" y="4592867"/>
            <a:ext cx="2590800" cy="523220"/>
          </a:xfrm>
          <a:prstGeom prst="rect">
            <a:avLst/>
          </a:prstGeom>
          <a:noFill/>
        </p:spPr>
        <p:txBody>
          <a:bodyPr wrap="square" rtlCol="0">
            <a:spAutoFit/>
          </a:bodyPr>
          <a:lstStyle/>
          <a:p>
            <a:pPr algn="ctr"/>
            <a:r>
              <a:rPr lang="en-US" sz="2800" dirty="0"/>
              <a:t>Channel catfish </a:t>
            </a:r>
          </a:p>
        </p:txBody>
      </p:sp>
      <p:pic>
        <p:nvPicPr>
          <p:cNvPr id="8" name="Picture 7" descr="Florida Department of Agriculture and Consumer Services Banner">
            <a:extLst>
              <a:ext uri="{FF2B5EF4-FFF2-40B4-BE49-F238E27FC236}">
                <a16:creationId xmlns:a16="http://schemas.microsoft.com/office/drawing/2014/main" id="{8E1C1529-B0EA-441D-86CB-572344F6A6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78302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3200" i="1" dirty="0">
                <a:latin typeface="+mn-lt"/>
              </a:rPr>
              <a:t>Where are catfish produced in the U.S.?</a:t>
            </a:r>
          </a:p>
        </p:txBody>
      </p:sp>
      <p:pic>
        <p:nvPicPr>
          <p:cNvPr id="3" name="Picture 2" title="Four major catfish aquaculture regions in the U.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1371600"/>
            <a:ext cx="6553200" cy="5089652"/>
          </a:xfrm>
          <a:prstGeom prst="rect">
            <a:avLst/>
          </a:prstGeom>
        </p:spPr>
      </p:pic>
      <p:grpSp>
        <p:nvGrpSpPr>
          <p:cNvPr id="6" name="Group 5" title="Four major catfish aquaculture regions in the U.S."/>
          <p:cNvGrpSpPr/>
          <p:nvPr/>
        </p:nvGrpSpPr>
        <p:grpSpPr>
          <a:xfrm>
            <a:off x="1600200" y="2667000"/>
            <a:ext cx="6019800" cy="1642846"/>
            <a:chOff x="1600200" y="2667000"/>
            <a:chExt cx="6019800" cy="1642846"/>
          </a:xfrm>
        </p:grpSpPr>
        <p:sp>
          <p:nvSpPr>
            <p:cNvPr id="4" name="Oval 3"/>
            <p:cNvSpPr/>
            <p:nvPr/>
          </p:nvSpPr>
          <p:spPr>
            <a:xfrm>
              <a:off x="3810000" y="2667000"/>
              <a:ext cx="1143000" cy="1524000"/>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600200" y="3244334"/>
              <a:ext cx="1905000" cy="369332"/>
            </a:xfrm>
            <a:prstGeom prst="rect">
              <a:avLst/>
            </a:prstGeom>
            <a:solidFill>
              <a:schemeClr val="bg1"/>
            </a:solidFill>
          </p:spPr>
          <p:txBody>
            <a:bodyPr wrap="square" rtlCol="0">
              <a:spAutoFit/>
            </a:bodyPr>
            <a:lstStyle/>
            <a:p>
              <a:r>
                <a:rPr lang="en-US" dirty="0"/>
                <a:t>Mississippi Delta </a:t>
              </a:r>
            </a:p>
          </p:txBody>
        </p:sp>
        <p:sp>
          <p:nvSpPr>
            <p:cNvPr id="10" name="Oval 9"/>
            <p:cNvSpPr/>
            <p:nvPr/>
          </p:nvSpPr>
          <p:spPr>
            <a:xfrm>
              <a:off x="5257800" y="3505200"/>
              <a:ext cx="838200" cy="804646"/>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172200" y="3722857"/>
              <a:ext cx="1447800" cy="369332"/>
            </a:xfrm>
            <a:prstGeom prst="rect">
              <a:avLst/>
            </a:prstGeom>
            <a:solidFill>
              <a:schemeClr val="bg1"/>
            </a:solidFill>
          </p:spPr>
          <p:txBody>
            <a:bodyPr wrap="square" rtlCol="0">
              <a:spAutoFit/>
            </a:bodyPr>
            <a:lstStyle/>
            <a:p>
              <a:r>
                <a:rPr lang="en-US" dirty="0"/>
                <a:t>Black Prairie </a:t>
              </a:r>
            </a:p>
          </p:txBody>
        </p:sp>
      </p:grpSp>
      <p:pic>
        <p:nvPicPr>
          <p:cNvPr id="11" name="Picture 10" descr="Florida Department of Agriculture and Consumer Services Banner">
            <a:extLst>
              <a:ext uri="{FF2B5EF4-FFF2-40B4-BE49-F238E27FC236}">
                <a16:creationId xmlns:a16="http://schemas.microsoft.com/office/drawing/2014/main" id="{94F98B4B-43C3-44B3-84A7-2A6F1D43A2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55320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4000" dirty="0">
                <a:latin typeface="+mn-lt"/>
              </a:rPr>
              <a:t>U.S. Food Fish Industry</a:t>
            </a:r>
          </a:p>
        </p:txBody>
      </p:sp>
      <p:graphicFrame>
        <p:nvGraphicFramePr>
          <p:cNvPr id="11" name="Chart 10" title="Annual food fish production in U.S. by species">
            <a:extLst>
              <a:ext uri="{FF2B5EF4-FFF2-40B4-BE49-F238E27FC236}">
                <a16:creationId xmlns:a16="http://schemas.microsoft.com/office/drawing/2014/main" id="{0A14555E-E872-4AD1-95A9-7B17CA38C762}"/>
              </a:ext>
            </a:extLst>
          </p:cNvPr>
          <p:cNvGraphicFramePr>
            <a:graphicFrameLocks/>
          </p:cNvGraphicFramePr>
          <p:nvPr>
            <p:extLst>
              <p:ext uri="{D42A27DB-BD31-4B8C-83A1-F6EECF244321}">
                <p14:modId xmlns:p14="http://schemas.microsoft.com/office/powerpoint/2010/main" val="1942608820"/>
              </p:ext>
            </p:extLst>
          </p:nvPr>
        </p:nvGraphicFramePr>
        <p:xfrm>
          <a:off x="3751053" y="1346580"/>
          <a:ext cx="5029200" cy="3095281"/>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9" title="Catfish are 75% of industry"/>
          <p:cNvGrpSpPr/>
          <p:nvPr/>
        </p:nvGrpSpPr>
        <p:grpSpPr>
          <a:xfrm>
            <a:off x="3148805" y="3737898"/>
            <a:ext cx="2503101" cy="1132277"/>
            <a:chOff x="2094944" y="5289952"/>
            <a:chExt cx="2503101" cy="1132277"/>
          </a:xfrm>
        </p:grpSpPr>
        <p:sp>
          <p:nvSpPr>
            <p:cNvPr id="4" name="TextBox 3"/>
            <p:cNvSpPr txBox="1"/>
            <p:nvPr/>
          </p:nvSpPr>
          <p:spPr>
            <a:xfrm>
              <a:off x="2094944" y="5837454"/>
              <a:ext cx="2137830" cy="584775"/>
            </a:xfrm>
            <a:prstGeom prst="rect">
              <a:avLst/>
            </a:prstGeom>
            <a:noFill/>
          </p:spPr>
          <p:txBody>
            <a:bodyPr wrap="square" rtlCol="0">
              <a:spAutoFit/>
            </a:bodyPr>
            <a:lstStyle/>
            <a:p>
              <a:pPr algn="ctr"/>
              <a:r>
                <a:rPr lang="en-US" sz="1600" dirty="0">
                  <a:solidFill>
                    <a:schemeClr val="tx2"/>
                  </a:solidFill>
                </a:rPr>
                <a:t>Catfish represent ~75% of the industry.</a:t>
              </a:r>
            </a:p>
          </p:txBody>
        </p:sp>
        <p:sp>
          <p:nvSpPr>
            <p:cNvPr id="9" name="Arrow: Up 8"/>
            <p:cNvSpPr/>
            <p:nvPr/>
          </p:nvSpPr>
          <p:spPr>
            <a:xfrm rot="3197159">
              <a:off x="3718021" y="4638527"/>
              <a:ext cx="228600" cy="1531449"/>
            </a:xfrm>
            <a:prstGeom prst="upArrow">
              <a:avLst>
                <a:gd name="adj1" fmla="val 50001"/>
                <a:gd name="adj2" fmla="val 5000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title="Catfish"/>
          <p:cNvGrpSpPr/>
          <p:nvPr/>
        </p:nvGrpSpPr>
        <p:grpSpPr>
          <a:xfrm>
            <a:off x="228600" y="1394234"/>
            <a:ext cx="3048000" cy="1353460"/>
            <a:chOff x="228600" y="1394234"/>
            <a:chExt cx="3048000" cy="1353460"/>
          </a:xfrm>
        </p:grpSpPr>
        <p:pic>
          <p:nvPicPr>
            <p:cNvPr id="7" name="Picture 6" title="Catfish"/>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1394234"/>
              <a:ext cx="3048000" cy="1176528"/>
            </a:xfrm>
            <a:prstGeom prst="rect">
              <a:avLst/>
            </a:prstGeom>
          </p:spPr>
        </p:pic>
        <p:sp>
          <p:nvSpPr>
            <p:cNvPr id="16" name="TextBox 15"/>
            <p:cNvSpPr txBox="1"/>
            <p:nvPr/>
          </p:nvSpPr>
          <p:spPr>
            <a:xfrm>
              <a:off x="1275358" y="2409140"/>
              <a:ext cx="816442" cy="338554"/>
            </a:xfrm>
            <a:prstGeom prst="rect">
              <a:avLst/>
            </a:prstGeom>
            <a:noFill/>
          </p:spPr>
          <p:txBody>
            <a:bodyPr wrap="none" rtlCol="0">
              <a:spAutoFit/>
            </a:bodyPr>
            <a:lstStyle/>
            <a:p>
              <a:r>
                <a:rPr lang="en-US" sz="1600" dirty="0"/>
                <a:t>Catfish</a:t>
              </a:r>
            </a:p>
          </p:txBody>
        </p:sp>
      </p:grpSp>
      <p:grpSp>
        <p:nvGrpSpPr>
          <p:cNvPr id="23" name="Group 22" title="Crawfish"/>
          <p:cNvGrpSpPr/>
          <p:nvPr/>
        </p:nvGrpSpPr>
        <p:grpSpPr>
          <a:xfrm>
            <a:off x="218571" y="2703642"/>
            <a:ext cx="3037164" cy="1506636"/>
            <a:chOff x="218571" y="2703642"/>
            <a:chExt cx="3037164" cy="1506636"/>
          </a:xfrm>
        </p:grpSpPr>
        <p:pic>
          <p:nvPicPr>
            <p:cNvPr id="12" name="Picture 11" title="Crawfish"/>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18571" y="2703642"/>
              <a:ext cx="2113575" cy="1506636"/>
            </a:xfrm>
            <a:prstGeom prst="rect">
              <a:avLst/>
            </a:prstGeom>
          </p:spPr>
        </p:pic>
        <p:sp>
          <p:nvSpPr>
            <p:cNvPr id="18" name="TextBox 17"/>
            <p:cNvSpPr txBox="1"/>
            <p:nvPr/>
          </p:nvSpPr>
          <p:spPr>
            <a:xfrm>
              <a:off x="2289765" y="3225818"/>
              <a:ext cx="965970" cy="338554"/>
            </a:xfrm>
            <a:prstGeom prst="rect">
              <a:avLst/>
            </a:prstGeom>
            <a:noFill/>
          </p:spPr>
          <p:txBody>
            <a:bodyPr wrap="none" rtlCol="0">
              <a:spAutoFit/>
            </a:bodyPr>
            <a:lstStyle/>
            <a:p>
              <a:r>
                <a:rPr lang="en-US" sz="1600" dirty="0"/>
                <a:t>Crawfish</a:t>
              </a:r>
            </a:p>
          </p:txBody>
        </p:sp>
      </p:grpSp>
      <p:grpSp>
        <p:nvGrpSpPr>
          <p:cNvPr id="24" name="Group 23" title="Trout"/>
          <p:cNvGrpSpPr/>
          <p:nvPr/>
        </p:nvGrpSpPr>
        <p:grpSpPr>
          <a:xfrm>
            <a:off x="218571" y="4343158"/>
            <a:ext cx="2938830" cy="1338410"/>
            <a:chOff x="218571" y="4343158"/>
            <a:chExt cx="2938830" cy="1338410"/>
          </a:xfrm>
        </p:grpSpPr>
        <p:pic>
          <p:nvPicPr>
            <p:cNvPr id="13" name="Picture 12" title="Trout"/>
            <p:cNvPicPr>
              <a:picLocks noChangeAspect="1"/>
            </p:cNvPicPr>
            <p:nvPr/>
          </p:nvPicPr>
          <p:blipFill rotWithShape="1">
            <a:blip r:embed="rId6" cstate="print">
              <a:extLst>
                <a:ext uri="{28A0092B-C50C-407E-A947-70E740481C1C}">
                  <a14:useLocalDpi xmlns:a14="http://schemas.microsoft.com/office/drawing/2010/main" val="0"/>
                </a:ext>
              </a:extLst>
            </a:blip>
            <a:srcRect l="3251" t="4650" r="3260" b="9513"/>
            <a:stretch/>
          </p:blipFill>
          <p:spPr>
            <a:xfrm>
              <a:off x="218571" y="4622444"/>
              <a:ext cx="2938830" cy="1059124"/>
            </a:xfrm>
            <a:prstGeom prst="rect">
              <a:avLst/>
            </a:prstGeom>
          </p:spPr>
        </p:pic>
        <p:sp>
          <p:nvSpPr>
            <p:cNvPr id="20" name="TextBox 19"/>
            <p:cNvSpPr txBox="1"/>
            <p:nvPr/>
          </p:nvSpPr>
          <p:spPr>
            <a:xfrm>
              <a:off x="1346416" y="4343158"/>
              <a:ext cx="674544" cy="338554"/>
            </a:xfrm>
            <a:prstGeom prst="rect">
              <a:avLst/>
            </a:prstGeom>
            <a:noFill/>
          </p:spPr>
          <p:txBody>
            <a:bodyPr wrap="none" rtlCol="0">
              <a:spAutoFit/>
            </a:bodyPr>
            <a:lstStyle/>
            <a:p>
              <a:r>
                <a:rPr lang="en-US" sz="1600" dirty="0"/>
                <a:t>Trout</a:t>
              </a:r>
            </a:p>
          </p:txBody>
        </p:sp>
      </p:grpSp>
      <p:grpSp>
        <p:nvGrpSpPr>
          <p:cNvPr id="25" name="Group 24" title="Salmon"/>
          <p:cNvGrpSpPr/>
          <p:nvPr/>
        </p:nvGrpSpPr>
        <p:grpSpPr>
          <a:xfrm>
            <a:off x="2596016" y="4963002"/>
            <a:ext cx="3251249" cy="1596093"/>
            <a:chOff x="2596016" y="4963002"/>
            <a:chExt cx="3251249" cy="1596093"/>
          </a:xfrm>
        </p:grpSpPr>
        <p:pic>
          <p:nvPicPr>
            <p:cNvPr id="14" name="Picture 13" title="Salmo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49135" y="4963002"/>
              <a:ext cx="2398130" cy="1596093"/>
            </a:xfrm>
            <a:prstGeom prst="rect">
              <a:avLst/>
            </a:prstGeom>
          </p:spPr>
        </p:pic>
        <p:sp>
          <p:nvSpPr>
            <p:cNvPr id="21" name="TextBox 20"/>
            <p:cNvSpPr txBox="1"/>
            <p:nvPr/>
          </p:nvSpPr>
          <p:spPr>
            <a:xfrm>
              <a:off x="2596016" y="5840282"/>
              <a:ext cx="853119" cy="338554"/>
            </a:xfrm>
            <a:prstGeom prst="rect">
              <a:avLst/>
            </a:prstGeom>
            <a:noFill/>
          </p:spPr>
          <p:txBody>
            <a:bodyPr wrap="none" rtlCol="0">
              <a:spAutoFit/>
            </a:bodyPr>
            <a:lstStyle/>
            <a:p>
              <a:r>
                <a:rPr lang="en-US" sz="1600" dirty="0"/>
                <a:t>Salmon</a:t>
              </a:r>
            </a:p>
          </p:txBody>
        </p:sp>
      </p:grpSp>
      <p:grpSp>
        <p:nvGrpSpPr>
          <p:cNvPr id="26" name="Group 25" title="Tilapia"/>
          <p:cNvGrpSpPr/>
          <p:nvPr/>
        </p:nvGrpSpPr>
        <p:grpSpPr>
          <a:xfrm>
            <a:off x="6138999" y="4724401"/>
            <a:ext cx="2685893" cy="1704647"/>
            <a:chOff x="6138999" y="4724401"/>
            <a:chExt cx="2685893" cy="1704647"/>
          </a:xfrm>
        </p:grpSpPr>
        <p:pic>
          <p:nvPicPr>
            <p:cNvPr id="15" name="Picture 14" title="Tilapia"/>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38999" y="4724401"/>
              <a:ext cx="2685893" cy="1372440"/>
            </a:xfrm>
            <a:prstGeom prst="rect">
              <a:avLst/>
            </a:prstGeom>
          </p:spPr>
        </p:pic>
        <p:sp>
          <p:nvSpPr>
            <p:cNvPr id="22" name="TextBox 21"/>
            <p:cNvSpPr txBox="1"/>
            <p:nvPr/>
          </p:nvSpPr>
          <p:spPr>
            <a:xfrm>
              <a:off x="7096688" y="6090494"/>
              <a:ext cx="795411" cy="338554"/>
            </a:xfrm>
            <a:prstGeom prst="rect">
              <a:avLst/>
            </a:prstGeom>
            <a:noFill/>
          </p:spPr>
          <p:txBody>
            <a:bodyPr wrap="none" rtlCol="0">
              <a:spAutoFit/>
            </a:bodyPr>
            <a:lstStyle/>
            <a:p>
              <a:r>
                <a:rPr lang="en-US" sz="1600" dirty="0"/>
                <a:t>Tilapia</a:t>
              </a:r>
            </a:p>
          </p:txBody>
        </p:sp>
      </p:grpSp>
      <p:pic>
        <p:nvPicPr>
          <p:cNvPr id="27" name="Picture 26" descr="Florida Department of Agriculture and Consumer Services Banner">
            <a:extLst>
              <a:ext uri="{FF2B5EF4-FFF2-40B4-BE49-F238E27FC236}">
                <a16:creationId xmlns:a16="http://schemas.microsoft.com/office/drawing/2014/main" id="{3D66E215-C9D2-4BEC-8C26-887F332127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24518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115"/>
            <a:ext cx="8229600" cy="1143000"/>
          </a:xfrm>
        </p:spPr>
        <p:txBody>
          <a:bodyPr>
            <a:noAutofit/>
          </a:bodyPr>
          <a:lstStyle/>
          <a:p>
            <a:pPr algn="ctr"/>
            <a:r>
              <a:rPr lang="en-US" sz="4000" i="1" dirty="0">
                <a:latin typeface="+mn-lt"/>
              </a:rPr>
              <a:t>How are these species produced?</a:t>
            </a:r>
          </a:p>
        </p:txBody>
      </p:sp>
      <p:grpSp>
        <p:nvGrpSpPr>
          <p:cNvPr id="17" name="Group 16" title="Catfish"/>
          <p:cNvGrpSpPr/>
          <p:nvPr/>
        </p:nvGrpSpPr>
        <p:grpSpPr>
          <a:xfrm>
            <a:off x="-5612" y="1411953"/>
            <a:ext cx="3048000" cy="1353460"/>
            <a:chOff x="228600" y="1394234"/>
            <a:chExt cx="3048000" cy="1353460"/>
          </a:xfrm>
        </p:grpSpPr>
        <p:pic>
          <p:nvPicPr>
            <p:cNvPr id="7" name="Picture 6" title="Catfis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394234"/>
              <a:ext cx="3048000" cy="1176528"/>
            </a:xfrm>
            <a:prstGeom prst="rect">
              <a:avLst/>
            </a:prstGeom>
          </p:spPr>
        </p:pic>
        <p:sp>
          <p:nvSpPr>
            <p:cNvPr id="16" name="TextBox 15"/>
            <p:cNvSpPr txBox="1"/>
            <p:nvPr/>
          </p:nvSpPr>
          <p:spPr>
            <a:xfrm>
              <a:off x="1275358" y="2409140"/>
              <a:ext cx="816442" cy="338554"/>
            </a:xfrm>
            <a:prstGeom prst="rect">
              <a:avLst/>
            </a:prstGeom>
            <a:noFill/>
          </p:spPr>
          <p:txBody>
            <a:bodyPr wrap="none" rtlCol="0">
              <a:spAutoFit/>
            </a:bodyPr>
            <a:lstStyle/>
            <a:p>
              <a:r>
                <a:rPr lang="en-US" sz="1600" dirty="0"/>
                <a:t>Catfish</a:t>
              </a:r>
            </a:p>
          </p:txBody>
        </p:sp>
      </p:grpSp>
      <p:grpSp>
        <p:nvGrpSpPr>
          <p:cNvPr id="23" name="Group 22" title="Crawfish"/>
          <p:cNvGrpSpPr/>
          <p:nvPr/>
        </p:nvGrpSpPr>
        <p:grpSpPr>
          <a:xfrm>
            <a:off x="-5612" y="2734255"/>
            <a:ext cx="3037164" cy="1506636"/>
            <a:chOff x="218571" y="2703642"/>
            <a:chExt cx="3037164" cy="1506636"/>
          </a:xfrm>
        </p:grpSpPr>
        <p:pic>
          <p:nvPicPr>
            <p:cNvPr id="12" name="Picture 11" title="Crawfish"/>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18571" y="2703642"/>
              <a:ext cx="2113575" cy="1506636"/>
            </a:xfrm>
            <a:prstGeom prst="rect">
              <a:avLst/>
            </a:prstGeom>
          </p:spPr>
        </p:pic>
        <p:sp>
          <p:nvSpPr>
            <p:cNvPr id="18" name="TextBox 17"/>
            <p:cNvSpPr txBox="1"/>
            <p:nvPr/>
          </p:nvSpPr>
          <p:spPr>
            <a:xfrm>
              <a:off x="2289765" y="3225818"/>
              <a:ext cx="965970" cy="338554"/>
            </a:xfrm>
            <a:prstGeom prst="rect">
              <a:avLst/>
            </a:prstGeom>
            <a:noFill/>
          </p:spPr>
          <p:txBody>
            <a:bodyPr wrap="none" rtlCol="0">
              <a:spAutoFit/>
            </a:bodyPr>
            <a:lstStyle/>
            <a:p>
              <a:r>
                <a:rPr lang="en-US" sz="1600" dirty="0"/>
                <a:t>Crawfish</a:t>
              </a:r>
            </a:p>
          </p:txBody>
        </p:sp>
      </p:grpSp>
      <p:grpSp>
        <p:nvGrpSpPr>
          <p:cNvPr id="24" name="Group 23" title="Trout"/>
          <p:cNvGrpSpPr/>
          <p:nvPr/>
        </p:nvGrpSpPr>
        <p:grpSpPr>
          <a:xfrm>
            <a:off x="48973" y="4345849"/>
            <a:ext cx="2938830" cy="1338410"/>
            <a:chOff x="218571" y="4343158"/>
            <a:chExt cx="2938830" cy="1338410"/>
          </a:xfrm>
        </p:grpSpPr>
        <p:pic>
          <p:nvPicPr>
            <p:cNvPr id="13" name="Picture 12" title="Trout"/>
            <p:cNvPicPr>
              <a:picLocks noChangeAspect="1"/>
            </p:cNvPicPr>
            <p:nvPr/>
          </p:nvPicPr>
          <p:blipFill rotWithShape="1">
            <a:blip r:embed="rId5" cstate="print">
              <a:extLst>
                <a:ext uri="{28A0092B-C50C-407E-A947-70E740481C1C}">
                  <a14:useLocalDpi xmlns:a14="http://schemas.microsoft.com/office/drawing/2010/main" val="0"/>
                </a:ext>
              </a:extLst>
            </a:blip>
            <a:srcRect l="3251" t="4650" r="3260" b="9513"/>
            <a:stretch/>
          </p:blipFill>
          <p:spPr>
            <a:xfrm>
              <a:off x="218571" y="4622444"/>
              <a:ext cx="2938830" cy="1059124"/>
            </a:xfrm>
            <a:prstGeom prst="rect">
              <a:avLst/>
            </a:prstGeom>
          </p:spPr>
        </p:pic>
        <p:sp>
          <p:nvSpPr>
            <p:cNvPr id="20" name="TextBox 19"/>
            <p:cNvSpPr txBox="1"/>
            <p:nvPr/>
          </p:nvSpPr>
          <p:spPr>
            <a:xfrm>
              <a:off x="1346416" y="4343158"/>
              <a:ext cx="674544" cy="338554"/>
            </a:xfrm>
            <a:prstGeom prst="rect">
              <a:avLst/>
            </a:prstGeom>
            <a:noFill/>
          </p:spPr>
          <p:txBody>
            <a:bodyPr wrap="none" rtlCol="0">
              <a:spAutoFit/>
            </a:bodyPr>
            <a:lstStyle/>
            <a:p>
              <a:r>
                <a:rPr lang="en-US" sz="1600" dirty="0"/>
                <a:t>Trout</a:t>
              </a:r>
            </a:p>
          </p:txBody>
        </p:sp>
      </p:grpSp>
      <p:grpSp>
        <p:nvGrpSpPr>
          <p:cNvPr id="25" name="Group 24" title="Salmon"/>
          <p:cNvGrpSpPr/>
          <p:nvPr/>
        </p:nvGrpSpPr>
        <p:grpSpPr>
          <a:xfrm>
            <a:off x="2596016" y="4963002"/>
            <a:ext cx="3251249" cy="1596093"/>
            <a:chOff x="2596016" y="4963002"/>
            <a:chExt cx="3251249" cy="1596093"/>
          </a:xfrm>
        </p:grpSpPr>
        <p:pic>
          <p:nvPicPr>
            <p:cNvPr id="14" name="Picture 13" title="Salmo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49135" y="4963002"/>
              <a:ext cx="2398130" cy="1596093"/>
            </a:xfrm>
            <a:prstGeom prst="rect">
              <a:avLst/>
            </a:prstGeom>
          </p:spPr>
        </p:pic>
        <p:sp>
          <p:nvSpPr>
            <p:cNvPr id="21" name="TextBox 20"/>
            <p:cNvSpPr txBox="1"/>
            <p:nvPr/>
          </p:nvSpPr>
          <p:spPr>
            <a:xfrm>
              <a:off x="2596016" y="5840282"/>
              <a:ext cx="853119" cy="338554"/>
            </a:xfrm>
            <a:prstGeom prst="rect">
              <a:avLst/>
            </a:prstGeom>
            <a:noFill/>
          </p:spPr>
          <p:txBody>
            <a:bodyPr wrap="none" rtlCol="0">
              <a:spAutoFit/>
            </a:bodyPr>
            <a:lstStyle/>
            <a:p>
              <a:r>
                <a:rPr lang="en-US" sz="1600" dirty="0"/>
                <a:t>Salmon</a:t>
              </a:r>
            </a:p>
          </p:txBody>
        </p:sp>
      </p:grpSp>
      <p:grpSp>
        <p:nvGrpSpPr>
          <p:cNvPr id="26" name="Group 25" title="Tilapia"/>
          <p:cNvGrpSpPr/>
          <p:nvPr/>
        </p:nvGrpSpPr>
        <p:grpSpPr>
          <a:xfrm>
            <a:off x="6688882" y="5005961"/>
            <a:ext cx="2148658" cy="1505738"/>
            <a:chOff x="6416654" y="4967903"/>
            <a:chExt cx="2227361" cy="1461145"/>
          </a:xfrm>
        </p:grpSpPr>
        <p:pic>
          <p:nvPicPr>
            <p:cNvPr id="15" name="Picture 14" title="Tilapi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16654" y="4967903"/>
              <a:ext cx="2227361" cy="1138139"/>
            </a:xfrm>
            <a:prstGeom prst="rect">
              <a:avLst/>
            </a:prstGeom>
          </p:spPr>
        </p:pic>
        <p:sp>
          <p:nvSpPr>
            <p:cNvPr id="22" name="TextBox 21"/>
            <p:cNvSpPr txBox="1"/>
            <p:nvPr/>
          </p:nvSpPr>
          <p:spPr>
            <a:xfrm>
              <a:off x="7096688" y="6090494"/>
              <a:ext cx="795411" cy="338554"/>
            </a:xfrm>
            <a:prstGeom prst="rect">
              <a:avLst/>
            </a:prstGeom>
            <a:noFill/>
          </p:spPr>
          <p:txBody>
            <a:bodyPr wrap="none" rtlCol="0">
              <a:spAutoFit/>
            </a:bodyPr>
            <a:lstStyle/>
            <a:p>
              <a:r>
                <a:rPr lang="en-US" sz="1600" dirty="0"/>
                <a:t>Tilapia</a:t>
              </a:r>
            </a:p>
          </p:txBody>
        </p:sp>
      </p:grpSp>
      <p:pic>
        <p:nvPicPr>
          <p:cNvPr id="3" name="Picture 2" title="Tank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87585" y="1478503"/>
            <a:ext cx="2952811" cy="1679827"/>
          </a:xfrm>
          <a:prstGeom prst="rect">
            <a:avLst/>
          </a:prstGeom>
        </p:spPr>
      </p:pic>
      <p:pic>
        <p:nvPicPr>
          <p:cNvPr id="5" name="Picture 4" title="Ponds"/>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74073" y="1478503"/>
            <a:ext cx="2509199" cy="1697194"/>
          </a:xfrm>
          <a:prstGeom prst="rect">
            <a:avLst/>
          </a:prstGeom>
        </p:spPr>
      </p:pic>
      <p:sp>
        <p:nvSpPr>
          <p:cNvPr id="6" name="TextBox 5"/>
          <p:cNvSpPr txBox="1"/>
          <p:nvPr/>
        </p:nvSpPr>
        <p:spPr>
          <a:xfrm>
            <a:off x="3405054" y="3175696"/>
            <a:ext cx="2021264" cy="200055"/>
          </a:xfrm>
          <a:prstGeom prst="rect">
            <a:avLst/>
          </a:prstGeom>
          <a:noFill/>
        </p:spPr>
        <p:txBody>
          <a:bodyPr wrap="square" rtlCol="0">
            <a:spAutoFit/>
          </a:bodyPr>
          <a:lstStyle/>
          <a:p>
            <a:r>
              <a:rPr lang="en-US" sz="700" i="1" dirty="0">
                <a:solidFill>
                  <a:schemeClr val="bg1"/>
                </a:solidFill>
              </a:rPr>
              <a:t>Photo credit: Auburn University</a:t>
            </a:r>
          </a:p>
        </p:txBody>
      </p:sp>
      <p:pic>
        <p:nvPicPr>
          <p:cNvPr id="8" name="Picture 7" title="Raceways"/>
          <p:cNvPicPr>
            <a:picLocks noChangeAspect="1"/>
          </p:cNvPicPr>
          <p:nvPr/>
        </p:nvPicPr>
        <p:blipFill rotWithShape="1">
          <a:blip r:embed="rId10" cstate="print">
            <a:extLst>
              <a:ext uri="{28A0092B-C50C-407E-A947-70E740481C1C}">
                <a14:useLocalDpi xmlns:a14="http://schemas.microsoft.com/office/drawing/2010/main" val="0"/>
              </a:ext>
            </a:extLst>
          </a:blip>
          <a:srcRect t="6673" r="1745"/>
          <a:stretch/>
        </p:blipFill>
        <p:spPr>
          <a:xfrm>
            <a:off x="3674073" y="3175695"/>
            <a:ext cx="2522746" cy="1660398"/>
          </a:xfrm>
          <a:prstGeom prst="rect">
            <a:avLst/>
          </a:prstGeom>
        </p:spPr>
      </p:pic>
      <p:pic>
        <p:nvPicPr>
          <p:cNvPr id="28" name="Picture 27" title="Sea pens"/>
          <p:cNvPicPr>
            <a:picLocks noChangeAspect="1"/>
          </p:cNvPicPr>
          <p:nvPr/>
        </p:nvPicPr>
        <p:blipFill rotWithShape="1">
          <a:blip r:embed="rId11">
            <a:extLst>
              <a:ext uri="{28A0092B-C50C-407E-A947-70E740481C1C}">
                <a14:useLocalDpi xmlns:a14="http://schemas.microsoft.com/office/drawing/2010/main" val="0"/>
              </a:ext>
            </a:extLst>
          </a:blip>
          <a:srcRect l="5442" t="38621" r="37041" b="20602"/>
          <a:stretch/>
        </p:blipFill>
        <p:spPr>
          <a:xfrm>
            <a:off x="6183272" y="3156266"/>
            <a:ext cx="2957124" cy="1679827"/>
          </a:xfrm>
          <a:prstGeom prst="rect">
            <a:avLst/>
          </a:prstGeom>
        </p:spPr>
      </p:pic>
      <p:sp>
        <p:nvSpPr>
          <p:cNvPr id="30" name="Arrow: Right 29" title="Arrow"/>
          <p:cNvSpPr/>
          <p:nvPr/>
        </p:nvSpPr>
        <p:spPr>
          <a:xfrm>
            <a:off x="3200400" y="2049621"/>
            <a:ext cx="1066800"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title="Arrow"/>
          <p:cNvSpPr/>
          <p:nvPr/>
        </p:nvSpPr>
        <p:spPr>
          <a:xfrm rot="19206858">
            <a:off x="2889732" y="2844774"/>
            <a:ext cx="1269370"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Right 31" title="Arrow"/>
          <p:cNvSpPr/>
          <p:nvPr/>
        </p:nvSpPr>
        <p:spPr>
          <a:xfrm>
            <a:off x="1824217" y="4401397"/>
            <a:ext cx="2536343"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title="Arrow"/>
          <p:cNvSpPr/>
          <p:nvPr/>
        </p:nvSpPr>
        <p:spPr>
          <a:xfrm rot="19758181">
            <a:off x="5254205" y="4789295"/>
            <a:ext cx="2061260"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Right 33" title="Arrow"/>
          <p:cNvSpPr/>
          <p:nvPr/>
        </p:nvSpPr>
        <p:spPr>
          <a:xfrm rot="16200000">
            <a:off x="6634567" y="3871383"/>
            <a:ext cx="2187945"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4664318" y="1523160"/>
            <a:ext cx="673964" cy="307777"/>
          </a:xfrm>
          <a:prstGeom prst="rect">
            <a:avLst/>
          </a:prstGeom>
          <a:solidFill>
            <a:schemeClr val="bg1"/>
          </a:solidFill>
        </p:spPr>
        <p:txBody>
          <a:bodyPr wrap="square" rtlCol="0">
            <a:spAutoFit/>
          </a:bodyPr>
          <a:lstStyle/>
          <a:p>
            <a:pPr algn="ctr"/>
            <a:r>
              <a:rPr lang="en-US" sz="1400" dirty="0"/>
              <a:t>Ponds</a:t>
            </a:r>
          </a:p>
        </p:txBody>
      </p:sp>
      <p:sp>
        <p:nvSpPr>
          <p:cNvPr id="36" name="TextBox 35"/>
          <p:cNvSpPr txBox="1"/>
          <p:nvPr/>
        </p:nvSpPr>
        <p:spPr>
          <a:xfrm>
            <a:off x="7391557" y="1521002"/>
            <a:ext cx="673964" cy="307777"/>
          </a:xfrm>
          <a:prstGeom prst="rect">
            <a:avLst/>
          </a:prstGeom>
          <a:solidFill>
            <a:schemeClr val="bg1"/>
          </a:solidFill>
        </p:spPr>
        <p:txBody>
          <a:bodyPr wrap="square" rtlCol="0">
            <a:spAutoFit/>
          </a:bodyPr>
          <a:lstStyle/>
          <a:p>
            <a:pPr algn="ctr"/>
            <a:r>
              <a:rPr lang="en-US" sz="1400" dirty="0"/>
              <a:t>Tanks</a:t>
            </a:r>
          </a:p>
        </p:txBody>
      </p:sp>
      <p:sp>
        <p:nvSpPr>
          <p:cNvPr id="37" name="TextBox 36"/>
          <p:cNvSpPr txBox="1"/>
          <p:nvPr/>
        </p:nvSpPr>
        <p:spPr>
          <a:xfrm>
            <a:off x="4622308" y="3264313"/>
            <a:ext cx="1031019" cy="307777"/>
          </a:xfrm>
          <a:prstGeom prst="rect">
            <a:avLst/>
          </a:prstGeom>
          <a:solidFill>
            <a:schemeClr val="bg1"/>
          </a:solidFill>
        </p:spPr>
        <p:txBody>
          <a:bodyPr wrap="square" rtlCol="0">
            <a:spAutoFit/>
          </a:bodyPr>
          <a:lstStyle/>
          <a:p>
            <a:pPr algn="ctr"/>
            <a:r>
              <a:rPr lang="en-US" sz="1400" dirty="0"/>
              <a:t>Raceways</a:t>
            </a:r>
          </a:p>
        </p:txBody>
      </p:sp>
      <p:sp>
        <p:nvSpPr>
          <p:cNvPr id="38" name="TextBox 37"/>
          <p:cNvSpPr txBox="1"/>
          <p:nvPr/>
        </p:nvSpPr>
        <p:spPr>
          <a:xfrm>
            <a:off x="6540054" y="3271819"/>
            <a:ext cx="904748" cy="307777"/>
          </a:xfrm>
          <a:prstGeom prst="rect">
            <a:avLst/>
          </a:prstGeom>
          <a:solidFill>
            <a:schemeClr val="bg1"/>
          </a:solidFill>
        </p:spPr>
        <p:txBody>
          <a:bodyPr wrap="square" rtlCol="0">
            <a:spAutoFit/>
          </a:bodyPr>
          <a:lstStyle/>
          <a:p>
            <a:pPr algn="ctr"/>
            <a:r>
              <a:rPr lang="en-US" sz="1400" dirty="0"/>
              <a:t>Sea Pens</a:t>
            </a:r>
          </a:p>
        </p:txBody>
      </p:sp>
      <p:pic>
        <p:nvPicPr>
          <p:cNvPr id="39" name="Picture 38" descr="Florida Department of Agriculture and Consumer Services Banner">
            <a:extLst>
              <a:ext uri="{FF2B5EF4-FFF2-40B4-BE49-F238E27FC236}">
                <a16:creationId xmlns:a16="http://schemas.microsoft.com/office/drawing/2014/main" id="{33176D36-1E3B-445F-8533-91B16B4638B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63108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4" title="Food fish species produced in Florida"/>
          <p:cNvSpPr txBox="1">
            <a:spLocks noChangeArrowheads="1"/>
          </p:cNvSpPr>
          <p:nvPr/>
        </p:nvSpPr>
        <p:spPr bwMode="auto">
          <a:xfrm>
            <a:off x="685800" y="1717675"/>
            <a:ext cx="792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spAutoFit/>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spcBef>
                <a:spcPct val="0"/>
              </a:spcBef>
              <a:buClrTx/>
              <a:buSzTx/>
              <a:buFontTx/>
              <a:buNone/>
            </a:pPr>
            <a:endParaRPr lang="en-US" altLang="en-US" sz="2400">
              <a:latin typeface="Times New Roman" pitchFamily="18" charset="0"/>
            </a:endParaRPr>
          </a:p>
        </p:txBody>
      </p:sp>
      <p:sp>
        <p:nvSpPr>
          <p:cNvPr id="47109" name="Rectangle 5"/>
          <p:cNvSpPr>
            <a:spLocks noGrp="1" noChangeArrowheads="1"/>
          </p:cNvSpPr>
          <p:nvPr>
            <p:ph type="title"/>
          </p:nvPr>
        </p:nvSpPr>
        <p:spPr>
          <a:xfrm>
            <a:off x="381000" y="457200"/>
            <a:ext cx="8229600" cy="1013587"/>
          </a:xfrm>
        </p:spPr>
        <p:txBody>
          <a:bodyPr>
            <a:normAutofit/>
          </a:bodyPr>
          <a:lstStyle/>
          <a:p>
            <a:pPr algn="ctr" eaLnBrk="1" hangingPunct="1">
              <a:defRPr/>
            </a:pPr>
            <a:r>
              <a:rPr lang="en-US" sz="4000" dirty="0">
                <a:latin typeface="+mn-lt"/>
              </a:rPr>
              <a:t>Food Fish Aquaculture in Florida</a:t>
            </a:r>
          </a:p>
        </p:txBody>
      </p:sp>
      <p:sp>
        <p:nvSpPr>
          <p:cNvPr id="3" name="Content Placeholder 2" title="Food fish species produced in Florida"/>
          <p:cNvSpPr>
            <a:spLocks noGrp="1"/>
          </p:cNvSpPr>
          <p:nvPr>
            <p:ph idx="1"/>
          </p:nvPr>
        </p:nvSpPr>
        <p:spPr>
          <a:xfrm>
            <a:off x="685800" y="1717675"/>
            <a:ext cx="8229600" cy="3758738"/>
          </a:xfrm>
        </p:spPr>
        <p:txBody>
          <a:bodyPr>
            <a:normAutofit lnSpcReduction="10000"/>
          </a:bodyPr>
          <a:lstStyle/>
          <a:p>
            <a:pPr marL="0" indent="0">
              <a:lnSpc>
                <a:spcPct val="120000"/>
              </a:lnSpc>
              <a:buNone/>
              <a:defRPr/>
            </a:pPr>
            <a:r>
              <a:rPr lang="en-US" dirty="0"/>
              <a:t>Food fish species produced in Florida</a:t>
            </a:r>
          </a:p>
          <a:p>
            <a:pPr>
              <a:lnSpc>
                <a:spcPct val="120000"/>
              </a:lnSpc>
              <a:buClrTx/>
              <a:buSzPct val="90000"/>
              <a:defRPr/>
            </a:pPr>
            <a:r>
              <a:rPr lang="en-US" dirty="0"/>
              <a:t>Tilapia</a:t>
            </a:r>
          </a:p>
          <a:p>
            <a:pPr>
              <a:lnSpc>
                <a:spcPct val="120000"/>
              </a:lnSpc>
              <a:buClrTx/>
              <a:buSzPct val="90000"/>
              <a:defRPr/>
            </a:pPr>
            <a:r>
              <a:rPr lang="en-US" dirty="0"/>
              <a:t>Catfish</a:t>
            </a:r>
          </a:p>
          <a:p>
            <a:pPr>
              <a:lnSpc>
                <a:spcPct val="120000"/>
              </a:lnSpc>
              <a:buClrTx/>
              <a:buSzPct val="90000"/>
              <a:defRPr/>
            </a:pPr>
            <a:r>
              <a:rPr lang="en-US" dirty="0"/>
              <a:t>Pompano</a:t>
            </a:r>
          </a:p>
          <a:p>
            <a:pPr>
              <a:lnSpc>
                <a:spcPct val="120000"/>
              </a:lnSpc>
              <a:buClrTx/>
              <a:buSzPct val="90000"/>
              <a:defRPr/>
            </a:pPr>
            <a:r>
              <a:rPr lang="en-US" dirty="0"/>
              <a:t>Cobia</a:t>
            </a:r>
          </a:p>
          <a:p>
            <a:pPr>
              <a:lnSpc>
                <a:spcPct val="120000"/>
              </a:lnSpc>
              <a:buClrTx/>
              <a:buSzPct val="90000"/>
              <a:defRPr/>
            </a:pPr>
            <a:r>
              <a:rPr lang="en-US" dirty="0"/>
              <a:t>Hybrid Striped Bass</a:t>
            </a:r>
          </a:p>
          <a:p>
            <a:pPr>
              <a:lnSpc>
                <a:spcPct val="120000"/>
              </a:lnSpc>
              <a:buClrTx/>
              <a:buSzPct val="90000"/>
              <a:defRPr/>
            </a:pPr>
            <a:r>
              <a:rPr lang="en-US" dirty="0"/>
              <a:t>Sturgeon  </a:t>
            </a:r>
          </a:p>
        </p:txBody>
      </p:sp>
      <p:pic>
        <p:nvPicPr>
          <p:cNvPr id="4" name="Picture 3" title="Sturgeon"/>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5108448" y="2290976"/>
            <a:ext cx="3273552" cy="4102712"/>
          </a:xfrm>
          <a:prstGeom prst="rect">
            <a:avLst/>
          </a:prstGeom>
        </p:spPr>
      </p:pic>
      <p:pic>
        <p:nvPicPr>
          <p:cNvPr id="6" name="Picture 5" title="Hybrid striped bass"/>
          <p:cNvPicPr>
            <a:picLocks/>
          </p:cNvPicPr>
          <p:nvPr/>
        </p:nvPicPr>
        <p:blipFill rotWithShape="1">
          <a:blip r:embed="rId7">
            <a:extLst>
              <a:ext uri="{28A0092B-C50C-407E-A947-70E740481C1C}">
                <a14:useLocalDpi xmlns:a14="http://schemas.microsoft.com/office/drawing/2010/main" val="0"/>
              </a:ext>
            </a:extLst>
          </a:blip>
          <a:srcRect l="13438" r="29375" b="5035"/>
          <a:stretch/>
        </p:blipFill>
        <p:spPr>
          <a:xfrm>
            <a:off x="5108448" y="2290976"/>
            <a:ext cx="3273552" cy="4114800"/>
          </a:xfrm>
          <a:prstGeom prst="rect">
            <a:avLst/>
          </a:prstGeom>
        </p:spPr>
      </p:pic>
      <p:pic>
        <p:nvPicPr>
          <p:cNvPr id="7" name="Picture 6" title="cobia"/>
          <p:cNvPicPr>
            <a:picLocks/>
          </p:cNvPicPr>
          <p:nvPr/>
        </p:nvPicPr>
        <p:blipFill rotWithShape="1">
          <a:blip r:embed="rId8" cstate="print">
            <a:extLst>
              <a:ext uri="{28A0092B-C50C-407E-A947-70E740481C1C}">
                <a14:useLocalDpi xmlns:a14="http://schemas.microsoft.com/office/drawing/2010/main" val="0"/>
              </a:ext>
            </a:extLst>
          </a:blip>
          <a:srcRect l="3332" r="4445"/>
          <a:stretch/>
        </p:blipFill>
        <p:spPr>
          <a:xfrm>
            <a:off x="5108448" y="2290976"/>
            <a:ext cx="3273552" cy="4114800"/>
          </a:xfrm>
          <a:prstGeom prst="rect">
            <a:avLst/>
          </a:prstGeom>
        </p:spPr>
      </p:pic>
      <p:pic>
        <p:nvPicPr>
          <p:cNvPr id="8" name="Picture 7" title="pompano"/>
          <p:cNvPicPr>
            <a:picLocks/>
          </p:cNvPicPr>
          <p:nvPr/>
        </p:nvPicPr>
        <p:blipFill rotWithShape="1">
          <a:blip r:embed="rId9">
            <a:extLst>
              <a:ext uri="{28A0092B-C50C-407E-A947-70E740481C1C}">
                <a14:useLocalDpi xmlns:a14="http://schemas.microsoft.com/office/drawing/2010/main" val="0"/>
              </a:ext>
            </a:extLst>
          </a:blip>
          <a:srcRect l="16197" r="18310"/>
          <a:stretch/>
        </p:blipFill>
        <p:spPr>
          <a:xfrm>
            <a:off x="5108448" y="2284932"/>
            <a:ext cx="3273552" cy="4114800"/>
          </a:xfrm>
          <a:prstGeom prst="rect">
            <a:avLst/>
          </a:prstGeom>
        </p:spPr>
      </p:pic>
      <p:pic>
        <p:nvPicPr>
          <p:cNvPr id="12" name="Picture 3" descr="HSB Pictu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a:xfrm>
            <a:off x="5105400" y="2283136"/>
            <a:ext cx="3276600" cy="41183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title="catfish"/>
          <p:cNvPicPr>
            <a:picLocks/>
          </p:cNvPicPr>
          <p:nvPr/>
        </p:nvPicPr>
        <p:blipFill rotWithShape="1">
          <a:blip r:embed="rId11">
            <a:extLst>
              <a:ext uri="{28A0092B-C50C-407E-A947-70E740481C1C}">
                <a14:useLocalDpi xmlns:a14="http://schemas.microsoft.com/office/drawing/2010/main" val="0"/>
              </a:ext>
            </a:extLst>
          </a:blip>
          <a:srcRect l="16092" r="26167"/>
          <a:stretch/>
        </p:blipFill>
        <p:spPr>
          <a:xfrm>
            <a:off x="5105400" y="2269363"/>
            <a:ext cx="3273552" cy="4114800"/>
          </a:xfrm>
          <a:prstGeom prst="rect">
            <a:avLst/>
          </a:prstGeom>
        </p:spPr>
      </p:pic>
      <p:pic>
        <p:nvPicPr>
          <p:cNvPr id="13" name="Picture 12" descr="Florida Department of Agriculture and Consumer Services Banner">
            <a:extLst>
              <a:ext uri="{FF2B5EF4-FFF2-40B4-BE49-F238E27FC236}">
                <a16:creationId xmlns:a16="http://schemas.microsoft.com/office/drawing/2014/main" id="{86833C2F-4C05-43E7-ABB2-E56AB804AC6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04240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additive="base">
                                        <p:cTn id="6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000" dirty="0">
                <a:latin typeface="+mn-lt"/>
              </a:rPr>
              <a:t>Florida’s Food Fish Industry</a:t>
            </a:r>
          </a:p>
        </p:txBody>
      </p:sp>
      <p:sp>
        <p:nvSpPr>
          <p:cNvPr id="3" name="TextBox 2"/>
          <p:cNvSpPr txBox="1"/>
          <p:nvPr/>
        </p:nvSpPr>
        <p:spPr>
          <a:xfrm>
            <a:off x="911923" y="1691419"/>
            <a:ext cx="7315200" cy="1754326"/>
          </a:xfrm>
          <a:prstGeom prst="rect">
            <a:avLst/>
          </a:prstGeom>
          <a:noFill/>
        </p:spPr>
        <p:txBody>
          <a:bodyPr wrap="square" rtlCol="0">
            <a:spAutoFit/>
          </a:bodyPr>
          <a:lstStyle/>
          <a:p>
            <a:pPr marL="1028700" indent="-285750">
              <a:spcAft>
                <a:spcPts val="1200"/>
              </a:spcAft>
              <a:buFont typeface="Arial" panose="020B0604020202020204" pitchFamily="34" charset="0"/>
              <a:buChar char="•"/>
              <a:tabLst>
                <a:tab pos="1200150" algn="l"/>
              </a:tabLst>
            </a:pPr>
            <a:r>
              <a:rPr lang="en-US" sz="2000" dirty="0"/>
              <a:t>49 farms in Florida (2005) </a:t>
            </a:r>
          </a:p>
          <a:p>
            <a:pPr marL="1028700" indent="-285750">
              <a:spcAft>
                <a:spcPts val="1200"/>
              </a:spcAft>
              <a:buFont typeface="Arial" panose="020B0604020202020204" pitchFamily="34" charset="0"/>
              <a:buChar char="•"/>
              <a:tabLst>
                <a:tab pos="1200150" algn="l"/>
              </a:tabLst>
            </a:pPr>
            <a:r>
              <a:rPr lang="en-US" sz="2000" dirty="0"/>
              <a:t>2013 sales in Florida = $ 19.9 million (including shrimp)</a:t>
            </a:r>
          </a:p>
          <a:p>
            <a:pPr marL="1485877" lvl="1" indent="-285750">
              <a:spcAft>
                <a:spcPts val="1200"/>
              </a:spcAft>
              <a:buFont typeface="Arial" panose="020B0604020202020204" pitchFamily="34" charset="0"/>
              <a:buChar char="•"/>
              <a:tabLst>
                <a:tab pos="1200150" algn="l"/>
              </a:tabLst>
            </a:pPr>
            <a:r>
              <a:rPr lang="en-US" sz="2000" dirty="0"/>
              <a:t>3.6 million excluding shrimp</a:t>
            </a:r>
          </a:p>
          <a:p>
            <a:pPr marL="1485877" lvl="1" indent="-285750">
              <a:spcAft>
                <a:spcPts val="1200"/>
              </a:spcAft>
              <a:buFont typeface="Arial" panose="020B0604020202020204" pitchFamily="34" charset="0"/>
              <a:buChar char="•"/>
              <a:tabLst>
                <a:tab pos="1200150" algn="l"/>
              </a:tabLst>
            </a:pPr>
            <a:endParaRPr lang="en-US" dirty="0"/>
          </a:p>
        </p:txBody>
      </p:sp>
      <p:pic>
        <p:nvPicPr>
          <p:cNvPr id="4" name="Picture 3" title="Florida ma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45149"/>
            <a:ext cx="1071195" cy="1097696"/>
          </a:xfrm>
          <a:prstGeom prst="rect">
            <a:avLst/>
          </a:prstGeom>
        </p:spPr>
      </p:pic>
      <p:graphicFrame>
        <p:nvGraphicFramePr>
          <p:cNvPr id="18" name="Chart 17" title="Top food fish sales in Florida">
            <a:extLst>
              <a:ext uri="{FF2B5EF4-FFF2-40B4-BE49-F238E27FC236}">
                <a16:creationId xmlns:a16="http://schemas.microsoft.com/office/drawing/2014/main" id="{B40368F2-4C4E-4BA6-8C0E-3BFB1595DAE2}"/>
              </a:ext>
            </a:extLst>
          </p:cNvPr>
          <p:cNvGraphicFramePr>
            <a:graphicFrameLocks/>
          </p:cNvGraphicFramePr>
          <p:nvPr>
            <p:extLst>
              <p:ext uri="{D42A27DB-BD31-4B8C-83A1-F6EECF244321}">
                <p14:modId xmlns:p14="http://schemas.microsoft.com/office/powerpoint/2010/main" val="166243398"/>
              </p:ext>
            </p:extLst>
          </p:nvPr>
        </p:nvGraphicFramePr>
        <p:xfrm>
          <a:off x="-152400" y="2951308"/>
          <a:ext cx="5105400" cy="3000952"/>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4876800" y="3137078"/>
            <a:ext cx="4114800" cy="313932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While shrimp are technically not fish, they’re included because they are the major aquaculture food product in Florida!</a:t>
            </a:r>
          </a:p>
          <a:p>
            <a:pPr marL="285750" indent="-285750">
              <a:buFont typeface="Arial" panose="020B0604020202020204" pitchFamily="34" charset="0"/>
              <a:buChar char="•"/>
            </a:pPr>
            <a:endParaRPr lang="en-US" dirty="0">
              <a:solidFill>
                <a:schemeClr val="tx2"/>
              </a:solidFill>
            </a:endParaRPr>
          </a:p>
          <a:p>
            <a:pPr marL="285750" indent="-285750">
              <a:buFont typeface="Arial" panose="020B0604020202020204" pitchFamily="34" charset="0"/>
              <a:buChar char="•"/>
            </a:pPr>
            <a:r>
              <a:rPr lang="en-US" dirty="0">
                <a:solidFill>
                  <a:schemeClr val="tx2"/>
                </a:solidFill>
              </a:rPr>
              <a:t>Florida is 2</a:t>
            </a:r>
            <a:r>
              <a:rPr lang="en-US" baseline="30000" dirty="0">
                <a:solidFill>
                  <a:schemeClr val="tx2"/>
                </a:solidFill>
              </a:rPr>
              <a:t>nd</a:t>
            </a:r>
            <a:r>
              <a:rPr lang="en-US" dirty="0">
                <a:solidFill>
                  <a:schemeClr val="tx2"/>
                </a:solidFill>
              </a:rPr>
              <a:t> in the nation in shrimp production sales!</a:t>
            </a:r>
          </a:p>
          <a:p>
            <a:pPr marL="285750" indent="-285750">
              <a:buFont typeface="Arial" panose="020B0604020202020204" pitchFamily="34" charset="0"/>
              <a:buChar char="•"/>
            </a:pPr>
            <a:endParaRPr lang="en-US" dirty="0">
              <a:solidFill>
                <a:schemeClr val="tx2"/>
              </a:solidFill>
            </a:endParaRPr>
          </a:p>
          <a:p>
            <a:pPr marL="285750" indent="-285750">
              <a:buFont typeface="Arial" panose="020B0604020202020204" pitchFamily="34" charset="0"/>
              <a:buChar char="•"/>
            </a:pPr>
            <a:r>
              <a:rPr lang="en-US" dirty="0">
                <a:solidFill>
                  <a:schemeClr val="tx2"/>
                </a:solidFill>
              </a:rPr>
              <a:t>And the shrimp industry is rapidly growing in the state, with seven farms in 2005 and 20 in 2013!</a:t>
            </a:r>
          </a:p>
        </p:txBody>
      </p:sp>
      <p:pic>
        <p:nvPicPr>
          <p:cNvPr id="8" name="Picture 7" descr="Florida Department of Agriculture and Consumer Services Banner">
            <a:extLst>
              <a:ext uri="{FF2B5EF4-FFF2-40B4-BE49-F238E27FC236}">
                <a16:creationId xmlns:a16="http://schemas.microsoft.com/office/drawing/2014/main" id="{2731D2D6-7AE3-4B35-82CE-A56E387A9B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7845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 calcmode="lin" valueType="num">
                                      <p:cBhvr additive="base">
                                        <p:cTn id="25"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anim calcmode="lin" valueType="num">
                                      <p:cBhvr additive="base">
                                        <p:cTn id="3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4" end="4"/>
                                            </p:txEl>
                                          </p:spTgt>
                                        </p:tgtEl>
                                        <p:attrNameLst>
                                          <p:attrName>style.visibility</p:attrName>
                                        </p:attrNameLst>
                                      </p:cBhvr>
                                      <p:to>
                                        <p:strVal val="visible"/>
                                      </p:to>
                                    </p:set>
                                    <p:anim calcmode="lin" valueType="num">
                                      <p:cBhvr additive="base">
                                        <p:cTn id="37"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000" dirty="0">
                <a:latin typeface="+mn-lt"/>
              </a:rPr>
              <a:t>Culture Methods in Florida</a:t>
            </a:r>
          </a:p>
        </p:txBody>
      </p:sp>
      <p:sp>
        <p:nvSpPr>
          <p:cNvPr id="5" name="TextBox 4"/>
          <p:cNvSpPr txBox="1"/>
          <p:nvPr/>
        </p:nvSpPr>
        <p:spPr>
          <a:xfrm>
            <a:off x="147207" y="1609257"/>
            <a:ext cx="579120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Food fish are primarily produced in either ponds or recirculating tanks throughout the state</a:t>
            </a:r>
          </a:p>
          <a:p>
            <a:pPr marL="742927" lvl="1" indent="-285750">
              <a:buFont typeface="Arial" panose="020B0604020202020204" pitchFamily="34" charset="0"/>
              <a:buChar char="•"/>
            </a:pPr>
            <a:r>
              <a:rPr lang="en-US" dirty="0"/>
              <a:t>Pond species</a:t>
            </a:r>
          </a:p>
          <a:p>
            <a:pPr marL="1200103" lvl="2" indent="-285750">
              <a:buFont typeface="Arial" panose="020B0604020202020204" pitchFamily="34" charset="0"/>
              <a:buChar char="•"/>
            </a:pPr>
            <a:r>
              <a:rPr lang="en-US" dirty="0"/>
              <a:t>Catfish</a:t>
            </a:r>
          </a:p>
          <a:p>
            <a:pPr marL="1200103" lvl="2" indent="-285750">
              <a:buFont typeface="Arial" panose="020B0604020202020204" pitchFamily="34" charset="0"/>
              <a:buChar char="•"/>
            </a:pPr>
            <a:r>
              <a:rPr lang="en-US" dirty="0"/>
              <a:t>Tilapia </a:t>
            </a:r>
          </a:p>
          <a:p>
            <a:pPr marL="1200103" lvl="2" indent="-285750">
              <a:buFont typeface="Arial" panose="020B0604020202020204" pitchFamily="34" charset="0"/>
              <a:buChar char="•"/>
            </a:pPr>
            <a:r>
              <a:rPr lang="en-US" dirty="0"/>
              <a:t>Shrimp</a:t>
            </a:r>
          </a:p>
          <a:p>
            <a:pPr marL="1200103" lvl="2" indent="-285750">
              <a:buFont typeface="Arial" panose="020B0604020202020204" pitchFamily="34" charset="0"/>
              <a:buChar char="•"/>
            </a:pPr>
            <a:endParaRPr lang="en-US" dirty="0"/>
          </a:p>
          <a:p>
            <a:pPr marL="742927" lvl="1" indent="-285750">
              <a:buFont typeface="Arial" panose="020B0604020202020204" pitchFamily="34" charset="0"/>
              <a:buChar char="•"/>
            </a:pPr>
            <a:r>
              <a:rPr lang="en-US" dirty="0"/>
              <a:t>Recirculating tank species </a:t>
            </a:r>
          </a:p>
          <a:p>
            <a:pPr marL="1200103" lvl="2" indent="-285750">
              <a:buFont typeface="Arial" panose="020B0604020202020204" pitchFamily="34" charset="0"/>
              <a:buChar char="•"/>
            </a:pPr>
            <a:r>
              <a:rPr lang="en-US" dirty="0"/>
              <a:t>Hybrid striped bass</a:t>
            </a:r>
          </a:p>
          <a:p>
            <a:pPr marL="1200103" lvl="2" indent="-285750">
              <a:buFont typeface="Arial" panose="020B0604020202020204" pitchFamily="34" charset="0"/>
              <a:buChar char="•"/>
            </a:pPr>
            <a:r>
              <a:rPr lang="en-US" dirty="0"/>
              <a:t>Tilapia</a:t>
            </a:r>
          </a:p>
          <a:p>
            <a:pPr marL="1200103" lvl="2" indent="-285750">
              <a:buFont typeface="Arial" panose="020B0604020202020204" pitchFamily="34" charset="0"/>
              <a:buChar char="•"/>
            </a:pPr>
            <a:r>
              <a:rPr lang="en-US" dirty="0"/>
              <a:t>Shrimp</a:t>
            </a:r>
          </a:p>
          <a:p>
            <a:pPr marL="1200103" lvl="2" indent="-285750">
              <a:buFont typeface="Arial" panose="020B0604020202020204" pitchFamily="34" charset="0"/>
              <a:buChar char="•"/>
            </a:pPr>
            <a:r>
              <a:rPr lang="en-US" dirty="0"/>
              <a:t>Sturgeon</a:t>
            </a:r>
          </a:p>
          <a:p>
            <a:pPr lvl="2"/>
            <a:r>
              <a:rPr lang="en-US" dirty="0"/>
              <a:t> </a:t>
            </a:r>
          </a:p>
        </p:txBody>
      </p:sp>
      <p:sp>
        <p:nvSpPr>
          <p:cNvPr id="6" name="TextBox 5"/>
          <p:cNvSpPr txBox="1"/>
          <p:nvPr/>
        </p:nvSpPr>
        <p:spPr>
          <a:xfrm>
            <a:off x="5799107" y="1972270"/>
            <a:ext cx="2727385" cy="923330"/>
          </a:xfrm>
          <a:prstGeom prst="rect">
            <a:avLst/>
          </a:prstGeom>
          <a:noFill/>
        </p:spPr>
        <p:txBody>
          <a:bodyPr wrap="square" rtlCol="0">
            <a:spAutoFit/>
          </a:bodyPr>
          <a:lstStyle/>
          <a:p>
            <a:pPr algn="ctr"/>
            <a:r>
              <a:rPr lang="en-US" i="1" dirty="0">
                <a:solidFill>
                  <a:schemeClr val="tx2"/>
                </a:solidFill>
              </a:rPr>
              <a:t>Why are two different methods used for tilapia and shrimp? </a:t>
            </a:r>
          </a:p>
        </p:txBody>
      </p:sp>
      <p:sp>
        <p:nvSpPr>
          <p:cNvPr id="7" name="TextBox 6"/>
          <p:cNvSpPr txBox="1"/>
          <p:nvPr/>
        </p:nvSpPr>
        <p:spPr>
          <a:xfrm>
            <a:off x="5799107" y="2895600"/>
            <a:ext cx="3342415" cy="2862322"/>
          </a:xfrm>
          <a:prstGeom prst="rect">
            <a:avLst/>
          </a:prstGeom>
          <a:noFill/>
        </p:spPr>
        <p:txBody>
          <a:bodyPr wrap="square" rtlCol="0">
            <a:spAutoFit/>
          </a:bodyPr>
          <a:lstStyle/>
          <a:p>
            <a:pPr marL="285750" indent="-285750">
              <a:buFont typeface="Arial" panose="020B0604020202020204" pitchFamily="34" charset="0"/>
              <a:buChar char="•"/>
            </a:pPr>
            <a:r>
              <a:rPr lang="en-US" i="1" dirty="0">
                <a:solidFill>
                  <a:schemeClr val="tx2"/>
                </a:solidFill>
              </a:rPr>
              <a:t>Production method is determined by size of farm, capital investment and annual production goals.</a:t>
            </a:r>
          </a:p>
          <a:p>
            <a:pPr marL="285750" indent="-285750">
              <a:buFont typeface="Arial" panose="020B0604020202020204" pitchFamily="34" charset="0"/>
              <a:buChar char="•"/>
            </a:pPr>
            <a:endParaRPr lang="en-US" i="1" dirty="0">
              <a:solidFill>
                <a:schemeClr val="tx2"/>
              </a:solidFill>
            </a:endParaRPr>
          </a:p>
          <a:p>
            <a:pPr marL="285750" indent="-285750">
              <a:buFont typeface="Arial" panose="020B0604020202020204" pitchFamily="34" charset="0"/>
              <a:buChar char="•"/>
            </a:pPr>
            <a:r>
              <a:rPr lang="en-US" i="1" dirty="0">
                <a:solidFill>
                  <a:schemeClr val="tx2"/>
                </a:solidFill>
              </a:rPr>
              <a:t>Most food fish can be aquacultured in a variety of ways depending on the environment and farmer’s goals. </a:t>
            </a:r>
          </a:p>
        </p:txBody>
      </p:sp>
      <p:grpSp>
        <p:nvGrpSpPr>
          <p:cNvPr id="8" name="Group 7" title="Ponds"/>
          <p:cNvGrpSpPr/>
          <p:nvPr/>
        </p:nvGrpSpPr>
        <p:grpSpPr>
          <a:xfrm>
            <a:off x="3077568" y="2230402"/>
            <a:ext cx="1664209" cy="1240658"/>
            <a:chOff x="3077568" y="2230402"/>
            <a:chExt cx="1664209" cy="1240658"/>
          </a:xfrm>
        </p:grpSpPr>
        <p:pic>
          <p:nvPicPr>
            <p:cNvPr id="13" name="Picture 12" title="Pond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7568" y="2345408"/>
              <a:ext cx="1664209" cy="1125652"/>
            </a:xfrm>
            <a:prstGeom prst="rect">
              <a:avLst/>
            </a:prstGeom>
          </p:spPr>
        </p:pic>
        <p:sp>
          <p:nvSpPr>
            <p:cNvPr id="14" name="TextBox 13"/>
            <p:cNvSpPr txBox="1"/>
            <p:nvPr/>
          </p:nvSpPr>
          <p:spPr>
            <a:xfrm>
              <a:off x="3549882" y="2230402"/>
              <a:ext cx="673964" cy="307777"/>
            </a:xfrm>
            <a:prstGeom prst="rect">
              <a:avLst/>
            </a:prstGeom>
            <a:solidFill>
              <a:schemeClr val="bg1"/>
            </a:solidFill>
          </p:spPr>
          <p:txBody>
            <a:bodyPr wrap="square" rtlCol="0">
              <a:spAutoFit/>
            </a:bodyPr>
            <a:lstStyle/>
            <a:p>
              <a:pPr algn="ctr"/>
              <a:r>
                <a:rPr lang="en-US" sz="1400" dirty="0"/>
                <a:t>Ponds</a:t>
              </a:r>
            </a:p>
          </p:txBody>
        </p:sp>
      </p:grpSp>
      <p:grpSp>
        <p:nvGrpSpPr>
          <p:cNvPr id="9" name="Group 8" title="Tanks"/>
          <p:cNvGrpSpPr/>
          <p:nvPr/>
        </p:nvGrpSpPr>
        <p:grpSpPr>
          <a:xfrm>
            <a:off x="2667000" y="4549123"/>
            <a:ext cx="2952811" cy="1727276"/>
            <a:chOff x="2433266" y="4536245"/>
            <a:chExt cx="2952811" cy="1727276"/>
          </a:xfrm>
        </p:grpSpPr>
        <p:pic>
          <p:nvPicPr>
            <p:cNvPr id="11" name="Picture 10" title="Tank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3266" y="4583694"/>
              <a:ext cx="2952811" cy="1679827"/>
            </a:xfrm>
            <a:prstGeom prst="rect">
              <a:avLst/>
            </a:prstGeom>
          </p:spPr>
        </p:pic>
        <p:sp>
          <p:nvSpPr>
            <p:cNvPr id="16" name="TextBox 15"/>
            <p:cNvSpPr txBox="1"/>
            <p:nvPr/>
          </p:nvSpPr>
          <p:spPr>
            <a:xfrm>
              <a:off x="3572691" y="4536245"/>
              <a:ext cx="673964" cy="307777"/>
            </a:xfrm>
            <a:prstGeom prst="rect">
              <a:avLst/>
            </a:prstGeom>
            <a:solidFill>
              <a:schemeClr val="bg1"/>
            </a:solidFill>
          </p:spPr>
          <p:txBody>
            <a:bodyPr wrap="square" rtlCol="0">
              <a:spAutoFit/>
            </a:bodyPr>
            <a:lstStyle/>
            <a:p>
              <a:pPr algn="ctr"/>
              <a:r>
                <a:rPr lang="en-US" sz="1400" dirty="0"/>
                <a:t>Tanks</a:t>
              </a:r>
            </a:p>
          </p:txBody>
        </p:sp>
      </p:grpSp>
      <p:pic>
        <p:nvPicPr>
          <p:cNvPr id="17" name="Picture 16" descr="Florida Department of Agriculture and Consumer Services Banner">
            <a:extLst>
              <a:ext uri="{FF2B5EF4-FFF2-40B4-BE49-F238E27FC236}">
                <a16:creationId xmlns:a16="http://schemas.microsoft.com/office/drawing/2014/main" id="{94C5FE23-338E-4FCB-883C-AF0543F7B7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14727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 calcmode="lin" valueType="num">
                                      <p:cBhvr additive="base">
                                        <p:cTn id="2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 calcmode="lin" valueType="num">
                                      <p:cBhvr additive="base">
                                        <p:cTn id="4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7" end="7"/>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anim calcmode="lin" valueType="num">
                                      <p:cBhvr additive="base">
                                        <p:cTn id="51"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8" end="8"/>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
                                            <p:txEl>
                                              <p:pRg st="9" end="9"/>
                                            </p:txEl>
                                          </p:spTgt>
                                        </p:tgtEl>
                                        <p:attrNameLst>
                                          <p:attrName>style.visibility</p:attrName>
                                        </p:attrNameLst>
                                      </p:cBhvr>
                                      <p:to>
                                        <p:strVal val="visible"/>
                                      </p:to>
                                    </p:set>
                                    <p:anim calcmode="lin" valueType="num">
                                      <p:cBhvr additive="base">
                                        <p:cTn id="55"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9" end="9"/>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
                                            <p:txEl>
                                              <p:pRg st="10" end="10"/>
                                            </p:txEl>
                                          </p:spTgt>
                                        </p:tgtEl>
                                        <p:attrNameLst>
                                          <p:attrName>style.visibility</p:attrName>
                                        </p:attrNameLst>
                                      </p:cBhvr>
                                      <p:to>
                                        <p:strVal val="visible"/>
                                      </p:to>
                                    </p:set>
                                    <p:anim calcmode="lin" valueType="num">
                                      <p:cBhvr additive="base">
                                        <p:cTn id="59"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
                                            <p:txEl>
                                              <p:pRg st="11" end="11"/>
                                            </p:txEl>
                                          </p:spTgt>
                                        </p:tgtEl>
                                        <p:attrNameLst>
                                          <p:attrName>style.visibility</p:attrName>
                                        </p:attrNameLst>
                                      </p:cBhvr>
                                      <p:to>
                                        <p:strVal val="visible"/>
                                      </p:to>
                                    </p:set>
                                    <p:anim calcmode="lin" valueType="num">
                                      <p:cBhvr additive="base">
                                        <p:cTn id="6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7">
                                            <p:txEl>
                                              <p:pRg st="0" end="0"/>
                                            </p:txEl>
                                          </p:spTgt>
                                        </p:tgtEl>
                                        <p:attrNameLst>
                                          <p:attrName>style.visibility</p:attrName>
                                        </p:attrNameLst>
                                      </p:cBhvr>
                                      <p:to>
                                        <p:strVal val="visible"/>
                                      </p:to>
                                    </p:set>
                                    <p:anim calcmode="lin" valueType="num">
                                      <p:cBhvr additive="base">
                                        <p:cTn id="7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7">
                                            <p:txEl>
                                              <p:pRg st="2" end="2"/>
                                            </p:txEl>
                                          </p:spTgt>
                                        </p:tgtEl>
                                        <p:attrNameLst>
                                          <p:attrName>style.visibility</p:attrName>
                                        </p:attrNameLst>
                                      </p:cBhvr>
                                      <p:to>
                                        <p:strVal val="visible"/>
                                      </p:to>
                                    </p:set>
                                    <p:anim calcmode="lin" valueType="num">
                                      <p:cBhvr additive="base">
                                        <p:cTn id="8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P spid="6" grpId="0"/>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000" dirty="0">
                <a:latin typeface="+mn-lt"/>
              </a:rPr>
              <a:t>Pond Culture Methods</a:t>
            </a:r>
          </a:p>
        </p:txBody>
      </p:sp>
      <p:sp>
        <p:nvSpPr>
          <p:cNvPr id="5" name="TextBox 4"/>
          <p:cNvSpPr txBox="1"/>
          <p:nvPr/>
        </p:nvSpPr>
        <p:spPr>
          <a:xfrm>
            <a:off x="1673923" y="1371600"/>
            <a:ext cx="5791200" cy="646331"/>
          </a:xfrm>
          <a:prstGeom prst="rect">
            <a:avLst/>
          </a:prstGeom>
          <a:noFill/>
        </p:spPr>
        <p:txBody>
          <a:bodyPr wrap="square" rtlCol="0">
            <a:spAutoFit/>
          </a:bodyPr>
          <a:lstStyle/>
          <a:p>
            <a:pPr algn="ctr"/>
            <a:r>
              <a:rPr lang="en-US" i="1" dirty="0"/>
              <a:t>We will focus on catfish culture for this section….</a:t>
            </a:r>
          </a:p>
          <a:p>
            <a:pPr lvl="2"/>
            <a:r>
              <a:rPr lang="en-US" dirty="0"/>
              <a:t> </a:t>
            </a:r>
          </a:p>
        </p:txBody>
      </p:sp>
      <p:pic>
        <p:nvPicPr>
          <p:cNvPr id="17" name="Picture 16" title="Aerial photo of catfish pon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835860"/>
            <a:ext cx="4036123" cy="2729988"/>
          </a:xfrm>
          <a:prstGeom prst="rect">
            <a:avLst/>
          </a:prstGeom>
        </p:spPr>
      </p:pic>
      <p:grpSp>
        <p:nvGrpSpPr>
          <p:cNvPr id="26" name="Group 25" title="Feed spreader at catfish farm"/>
          <p:cNvGrpSpPr/>
          <p:nvPr/>
        </p:nvGrpSpPr>
        <p:grpSpPr>
          <a:xfrm>
            <a:off x="4554549" y="2252399"/>
            <a:ext cx="4656566" cy="4170176"/>
            <a:chOff x="4554549" y="2252399"/>
            <a:chExt cx="4656566" cy="4170176"/>
          </a:xfrm>
        </p:grpSpPr>
        <p:grpSp>
          <p:nvGrpSpPr>
            <p:cNvPr id="3" name="Group 2"/>
            <p:cNvGrpSpPr/>
            <p:nvPr/>
          </p:nvGrpSpPr>
          <p:grpSpPr>
            <a:xfrm>
              <a:off x="4554549" y="2252399"/>
              <a:ext cx="4623498" cy="4154301"/>
              <a:chOff x="2841625" y="2123536"/>
              <a:chExt cx="4623498" cy="4154301"/>
            </a:xfrm>
          </p:grpSpPr>
          <p:pic>
            <p:nvPicPr>
              <p:cNvPr id="18" name="Picture 5" descr="PA050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1625" y="2809413"/>
                <a:ext cx="4623498" cy="3468424"/>
              </a:xfrm>
              <a:prstGeom prst="rect">
                <a:avLst/>
              </a:prstGeom>
              <a:noFill/>
              <a:extLst>
                <a:ext uri="{909E8E84-426E-40DD-AFC4-6F175D3DCCD1}">
                  <a14:hiddenFill xmlns:a14="http://schemas.microsoft.com/office/drawing/2010/main">
                    <a:solidFill>
                      <a:srgbClr val="FFFFFF"/>
                    </a:solidFill>
                  </a14:hiddenFill>
                </a:ext>
              </a:extLst>
            </p:spPr>
          </p:pic>
          <p:sp>
            <p:nvSpPr>
              <p:cNvPr id="19" name="Arrow: Right 18"/>
              <p:cNvSpPr/>
              <p:nvPr/>
            </p:nvSpPr>
            <p:spPr>
              <a:xfrm rot="16200000">
                <a:off x="5092826" y="2441247"/>
                <a:ext cx="871801"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4587618" y="4913952"/>
              <a:ext cx="4623497" cy="1508623"/>
              <a:chOff x="3581400" y="4779128"/>
              <a:chExt cx="4623497" cy="1508623"/>
            </a:xfrm>
          </p:grpSpPr>
          <p:sp>
            <p:nvSpPr>
              <p:cNvPr id="4" name="TextBox 3"/>
              <p:cNvSpPr txBox="1"/>
              <p:nvPr/>
            </p:nvSpPr>
            <p:spPr>
              <a:xfrm>
                <a:off x="3581400" y="5641420"/>
                <a:ext cx="4623497" cy="646331"/>
              </a:xfrm>
              <a:prstGeom prst="rect">
                <a:avLst/>
              </a:prstGeom>
              <a:noFill/>
            </p:spPr>
            <p:txBody>
              <a:bodyPr wrap="square" rtlCol="0">
                <a:spAutoFit/>
              </a:bodyPr>
              <a:lstStyle/>
              <a:p>
                <a:pPr algn="ctr"/>
                <a:r>
                  <a:rPr lang="en-US" dirty="0">
                    <a:solidFill>
                      <a:schemeClr val="bg1"/>
                    </a:solidFill>
                  </a:rPr>
                  <a:t>Paddlewheel aerators increase oxygen concentrations in ponds</a:t>
                </a:r>
              </a:p>
            </p:txBody>
          </p:sp>
          <p:sp>
            <p:nvSpPr>
              <p:cNvPr id="20" name="Arrow: Right 19"/>
              <p:cNvSpPr/>
              <p:nvPr/>
            </p:nvSpPr>
            <p:spPr>
              <a:xfrm rot="16200000">
                <a:off x="5420297" y="5133789"/>
                <a:ext cx="945702"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1" name="TextBox 20"/>
          <p:cNvSpPr txBox="1"/>
          <p:nvPr/>
        </p:nvSpPr>
        <p:spPr>
          <a:xfrm>
            <a:off x="109069" y="1905000"/>
            <a:ext cx="4387970" cy="2862322"/>
          </a:xfrm>
          <a:prstGeom prst="rect">
            <a:avLst/>
          </a:prstGeom>
          <a:noFill/>
        </p:spPr>
        <p:txBody>
          <a:bodyPr wrap="square" rtlCol="0">
            <a:spAutoFit/>
          </a:bodyPr>
          <a:lstStyle/>
          <a:p>
            <a:pPr marL="285750" indent="-285750">
              <a:buFont typeface="Arial" panose="020B0604020202020204" pitchFamily="34" charset="0"/>
              <a:buChar char="•"/>
            </a:pPr>
            <a:r>
              <a:rPr lang="en-US" dirty="0"/>
              <a:t>Ponds vary in size (generally 10 acres each) depending on the ponds purpose. </a:t>
            </a:r>
          </a:p>
          <a:p>
            <a:pPr marL="742927" lvl="1" indent="-285750">
              <a:buFont typeface="Arial" panose="020B0604020202020204" pitchFamily="34" charset="0"/>
              <a:buChar char="•"/>
            </a:pPr>
            <a:r>
              <a:rPr lang="en-US" dirty="0"/>
              <a:t>Broodstock (spawning adults) and larvae ponds are smaller.</a:t>
            </a:r>
          </a:p>
          <a:p>
            <a:pPr marL="742927" lvl="1" indent="-285750">
              <a:buFont typeface="Arial" panose="020B0604020202020204" pitchFamily="34" charset="0"/>
              <a:buChar char="•"/>
            </a:pPr>
            <a:endParaRPr lang="en-US" dirty="0"/>
          </a:p>
          <a:p>
            <a:pPr marL="742927" lvl="1" indent="-285750">
              <a:buFont typeface="Arial" panose="020B0604020202020204" pitchFamily="34" charset="0"/>
              <a:buChar char="•"/>
            </a:pPr>
            <a:r>
              <a:rPr lang="en-US" dirty="0"/>
              <a:t>Grow-out ponds are larger.</a:t>
            </a:r>
          </a:p>
          <a:p>
            <a:pPr marL="742927" lvl="1" indent="-285750">
              <a:buFont typeface="Arial" panose="020B0604020202020204" pitchFamily="34" charset="0"/>
              <a:buChar char="•"/>
            </a:pPr>
            <a:endParaRPr lang="en-US" dirty="0"/>
          </a:p>
          <a:p>
            <a:pPr marL="742927" lvl="1" indent="-285750">
              <a:buFont typeface="Arial" panose="020B0604020202020204" pitchFamily="34" charset="0"/>
              <a:buChar char="•"/>
            </a:pPr>
            <a:r>
              <a:rPr lang="en-US" dirty="0"/>
              <a:t>Fish are fed by a air power spreader that shoots feed across the pond surface.</a:t>
            </a:r>
          </a:p>
        </p:txBody>
      </p:sp>
      <p:grpSp>
        <p:nvGrpSpPr>
          <p:cNvPr id="24" name="Group 23" title="Feed spreader at catfish farm"/>
          <p:cNvGrpSpPr/>
          <p:nvPr/>
        </p:nvGrpSpPr>
        <p:grpSpPr>
          <a:xfrm>
            <a:off x="4545713" y="2938276"/>
            <a:ext cx="4665402" cy="3468424"/>
            <a:chOff x="4533597" y="2954151"/>
            <a:chExt cx="4665402" cy="3468424"/>
          </a:xfrm>
        </p:grpSpPr>
        <p:pic>
          <p:nvPicPr>
            <p:cNvPr id="12" name="Picture 11" title="Feed spreader at catfish farm"/>
            <p:cNvPicPr>
              <a:picLocks noChangeAspect="1"/>
            </p:cNvPicPr>
            <p:nvPr/>
          </p:nvPicPr>
          <p:blipFill rotWithShape="1">
            <a:blip r:embed="rId5">
              <a:extLst>
                <a:ext uri="{28A0092B-C50C-407E-A947-70E740481C1C}">
                  <a14:useLocalDpi xmlns:a14="http://schemas.microsoft.com/office/drawing/2010/main" val="0"/>
                </a:ext>
              </a:extLst>
            </a:blip>
            <a:srcRect t="16022" r="17200"/>
            <a:stretch/>
          </p:blipFill>
          <p:spPr>
            <a:xfrm>
              <a:off x="4533597" y="2954151"/>
              <a:ext cx="4665402" cy="3468424"/>
            </a:xfrm>
            <a:prstGeom prst="rect">
              <a:avLst/>
            </a:prstGeom>
          </p:spPr>
        </p:pic>
        <p:sp>
          <p:nvSpPr>
            <p:cNvPr id="23" name="Arrow: Right 22"/>
            <p:cNvSpPr/>
            <p:nvPr/>
          </p:nvSpPr>
          <p:spPr>
            <a:xfrm>
              <a:off x="4636084" y="3938048"/>
              <a:ext cx="2381472" cy="2363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pic>
        <p:nvPicPr>
          <p:cNvPr id="22" name="Picture 21" descr="Florida Department of Agriculture and Consumer Services Banner">
            <a:extLst>
              <a:ext uri="{FF2B5EF4-FFF2-40B4-BE49-F238E27FC236}">
                <a16:creationId xmlns:a16="http://schemas.microsoft.com/office/drawing/2014/main" id="{B2AA359D-0C94-4F92-9E7E-13CCE98560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17006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anim calcmode="lin" valueType="num">
                                      <p:cBhvr additive="base">
                                        <p:cTn id="13"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xEl>
                                              <p:pRg st="3" end="3"/>
                                            </p:txEl>
                                          </p:spTgt>
                                        </p:tgtEl>
                                        <p:attrNameLst>
                                          <p:attrName>style.visibility</p:attrName>
                                        </p:attrNameLst>
                                      </p:cBhvr>
                                      <p:to>
                                        <p:strVal val="visible"/>
                                      </p:to>
                                    </p:set>
                                    <p:anim calcmode="lin" valueType="num">
                                      <p:cBhvr additive="base">
                                        <p:cTn id="19"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xEl>
                                              <p:pRg st="5" end="5"/>
                                            </p:txEl>
                                          </p:spTgt>
                                        </p:tgtEl>
                                        <p:attrNameLst>
                                          <p:attrName>style.visibility</p:attrName>
                                        </p:attrNameLst>
                                      </p:cBhvr>
                                      <p:to>
                                        <p:strVal val="visible"/>
                                      </p:to>
                                    </p:set>
                                    <p:anim calcmode="lin" valueType="num">
                                      <p:cBhvr additive="base">
                                        <p:cTn id="31"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dirty="0">
                <a:latin typeface="+mn-lt"/>
              </a:rPr>
              <a:t>Catfish Culture Methods</a:t>
            </a:r>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6" name="TextBox 5"/>
          <p:cNvSpPr txBox="1"/>
          <p:nvPr/>
        </p:nvSpPr>
        <p:spPr>
          <a:xfrm>
            <a:off x="1329698" y="1214374"/>
            <a:ext cx="6479650" cy="369332"/>
          </a:xfrm>
          <a:prstGeom prst="rect">
            <a:avLst/>
          </a:prstGeom>
          <a:noFill/>
        </p:spPr>
        <p:txBody>
          <a:bodyPr wrap="square" rtlCol="0">
            <a:spAutoFit/>
          </a:bodyPr>
          <a:lstStyle/>
          <a:p>
            <a:pPr algn="ctr"/>
            <a:r>
              <a:rPr lang="en-US" dirty="0"/>
              <a:t>Catfish spawning and larval rearing techniques</a:t>
            </a:r>
          </a:p>
        </p:txBody>
      </p:sp>
      <p:sp>
        <p:nvSpPr>
          <p:cNvPr id="37" name="TextBox 36"/>
          <p:cNvSpPr txBox="1"/>
          <p:nvPr/>
        </p:nvSpPr>
        <p:spPr>
          <a:xfrm>
            <a:off x="9525" y="1764017"/>
            <a:ext cx="2354576" cy="830997"/>
          </a:xfrm>
          <a:prstGeom prst="rect">
            <a:avLst/>
          </a:prstGeom>
          <a:noFill/>
        </p:spPr>
        <p:txBody>
          <a:bodyPr wrap="square" rtlCol="0">
            <a:spAutoFit/>
          </a:bodyPr>
          <a:lstStyle/>
          <a:p>
            <a:pPr algn="ctr"/>
            <a:r>
              <a:rPr lang="en-US" sz="1600" dirty="0"/>
              <a:t>1. Spawning containers are placed into </a:t>
            </a:r>
            <a:r>
              <a:rPr lang="en-US" sz="1600" dirty="0" err="1"/>
              <a:t>broodstock</a:t>
            </a:r>
            <a:r>
              <a:rPr lang="en-US" sz="1600" dirty="0"/>
              <a:t> ponds.</a:t>
            </a:r>
          </a:p>
        </p:txBody>
      </p:sp>
      <p:pic>
        <p:nvPicPr>
          <p:cNvPr id="38" name="Picture 13" descr="catfish spawning contai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 y="2632812"/>
            <a:ext cx="3124200" cy="2701925"/>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pic>
      <p:pic>
        <p:nvPicPr>
          <p:cNvPr id="39" name="Picture 10" descr="img0021"/>
          <p:cNvPicPr>
            <a:picLocks noChangeAspect="1" noChangeArrowheads="1"/>
          </p:cNvPicPr>
          <p:nvPr/>
        </p:nvPicPr>
        <p:blipFill rotWithShape="1">
          <a:blip r:embed="rId4">
            <a:extLst>
              <a:ext uri="{28A0092B-C50C-407E-A947-70E740481C1C}">
                <a14:useLocalDpi xmlns:a14="http://schemas.microsoft.com/office/drawing/2010/main" val="0"/>
              </a:ext>
            </a:extLst>
          </a:blip>
          <a:srcRect l="10631" t="1954" r="15229" b="1719"/>
          <a:stretch/>
        </p:blipFill>
        <p:spPr bwMode="auto">
          <a:xfrm>
            <a:off x="3124200" y="2639466"/>
            <a:ext cx="3200400" cy="26952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title="Catfish hatchery trough tanks"/>
          <p:cNvPicPr>
            <a:picLocks noChangeAspect="1"/>
          </p:cNvPicPr>
          <p:nvPr/>
        </p:nvPicPr>
        <p:blipFill rotWithShape="1">
          <a:blip r:embed="rId5">
            <a:extLst>
              <a:ext uri="{28A0092B-C50C-407E-A947-70E740481C1C}">
                <a14:useLocalDpi xmlns:a14="http://schemas.microsoft.com/office/drawing/2010/main" val="0"/>
              </a:ext>
            </a:extLst>
          </a:blip>
          <a:srcRect l="34882" r="5861"/>
          <a:stretch/>
        </p:blipFill>
        <p:spPr>
          <a:xfrm>
            <a:off x="6324601" y="2626687"/>
            <a:ext cx="3124200" cy="2708050"/>
          </a:xfrm>
          <a:prstGeom prst="rect">
            <a:avLst/>
          </a:prstGeom>
        </p:spPr>
      </p:pic>
      <p:sp>
        <p:nvSpPr>
          <p:cNvPr id="40" name="TextBox 39"/>
          <p:cNvSpPr txBox="1"/>
          <p:nvPr/>
        </p:nvSpPr>
        <p:spPr>
          <a:xfrm>
            <a:off x="2267559" y="1837928"/>
            <a:ext cx="2044132" cy="584775"/>
          </a:xfrm>
          <a:prstGeom prst="rect">
            <a:avLst/>
          </a:prstGeom>
          <a:noFill/>
        </p:spPr>
        <p:txBody>
          <a:bodyPr wrap="square" rtlCol="0">
            <a:spAutoFit/>
          </a:bodyPr>
          <a:lstStyle/>
          <a:p>
            <a:pPr algn="ctr"/>
            <a:r>
              <a:rPr lang="en-US" sz="1600" dirty="0"/>
              <a:t>2. Female lays egg mass in container.</a:t>
            </a:r>
          </a:p>
        </p:txBody>
      </p:sp>
      <p:sp>
        <p:nvSpPr>
          <p:cNvPr id="41" name="TextBox 40"/>
          <p:cNvSpPr txBox="1"/>
          <p:nvPr/>
        </p:nvSpPr>
        <p:spPr>
          <a:xfrm>
            <a:off x="4550473" y="1837011"/>
            <a:ext cx="1746208" cy="584775"/>
          </a:xfrm>
          <a:prstGeom prst="rect">
            <a:avLst/>
          </a:prstGeom>
          <a:noFill/>
        </p:spPr>
        <p:txBody>
          <a:bodyPr wrap="square" rtlCol="0">
            <a:spAutoFit/>
          </a:bodyPr>
          <a:lstStyle/>
          <a:p>
            <a:pPr algn="ctr"/>
            <a:r>
              <a:rPr lang="en-US" sz="1600" dirty="0"/>
              <a:t>3. Farmer collects the egg mass.</a:t>
            </a:r>
          </a:p>
        </p:txBody>
      </p:sp>
      <p:sp>
        <p:nvSpPr>
          <p:cNvPr id="42" name="TextBox 41"/>
          <p:cNvSpPr txBox="1"/>
          <p:nvPr/>
        </p:nvSpPr>
        <p:spPr>
          <a:xfrm>
            <a:off x="6399648" y="1795690"/>
            <a:ext cx="2819400" cy="830997"/>
          </a:xfrm>
          <a:prstGeom prst="rect">
            <a:avLst/>
          </a:prstGeom>
          <a:noFill/>
        </p:spPr>
        <p:txBody>
          <a:bodyPr wrap="square" rtlCol="0">
            <a:spAutoFit/>
          </a:bodyPr>
          <a:lstStyle/>
          <a:p>
            <a:pPr algn="ctr"/>
            <a:r>
              <a:rPr lang="en-US" sz="1600" dirty="0"/>
              <a:t>4. Eggs are hatched in trough tanks with paddles that mimics male parental care.</a:t>
            </a:r>
          </a:p>
        </p:txBody>
      </p:sp>
      <p:pic>
        <p:nvPicPr>
          <p:cNvPr id="13" name="Picture 12" descr="Florida Department of Agriculture and Consumer Services Banner">
            <a:extLst>
              <a:ext uri="{FF2B5EF4-FFF2-40B4-BE49-F238E27FC236}">
                <a16:creationId xmlns:a16="http://schemas.microsoft.com/office/drawing/2014/main" id="{5DAAFE3A-40E2-4350-B0E7-3FEFDD72A4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19013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i="1" dirty="0">
                <a:latin typeface="+mn-lt"/>
              </a:rPr>
              <a:t>Did you know?</a:t>
            </a:r>
          </a:p>
        </p:txBody>
      </p:sp>
      <p:sp>
        <p:nvSpPr>
          <p:cNvPr id="5" name="TextBox 4" title="Catfish eggs in paddleweheel hatchery tank"/>
          <p:cNvSpPr txBox="1"/>
          <p:nvPr/>
        </p:nvSpPr>
        <p:spPr>
          <a:xfrm>
            <a:off x="1673923" y="1371600"/>
            <a:ext cx="5791200" cy="369332"/>
          </a:xfrm>
          <a:prstGeom prst="rect">
            <a:avLst/>
          </a:prstGeom>
          <a:noFill/>
        </p:spPr>
        <p:txBody>
          <a:bodyPr wrap="square" rtlCol="0">
            <a:spAutoFit/>
          </a:bodyPr>
          <a:lstStyle/>
          <a:p>
            <a:pPr lvl="2"/>
            <a:r>
              <a:rPr lang="en-US" dirty="0"/>
              <a:t> </a:t>
            </a:r>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6" name="TextBox 5"/>
          <p:cNvSpPr txBox="1"/>
          <p:nvPr/>
        </p:nvSpPr>
        <p:spPr>
          <a:xfrm>
            <a:off x="681998" y="1301614"/>
            <a:ext cx="8119102" cy="369332"/>
          </a:xfrm>
          <a:prstGeom prst="rect">
            <a:avLst/>
          </a:prstGeom>
          <a:noFill/>
        </p:spPr>
        <p:txBody>
          <a:bodyPr wrap="square" rtlCol="0">
            <a:spAutoFit/>
          </a:bodyPr>
          <a:lstStyle/>
          <a:p>
            <a:pPr algn="ctr"/>
            <a:r>
              <a:rPr lang="en-US" dirty="0"/>
              <a:t>Catfish lay adhesive egg masses that stick together in a large clump.</a:t>
            </a:r>
          </a:p>
        </p:txBody>
      </p:sp>
      <p:pic>
        <p:nvPicPr>
          <p:cNvPr id="3" name="Picture 2" title="Catfish eggs in hatchery tank"/>
          <p:cNvPicPr>
            <a:picLocks noChangeAspect="1"/>
          </p:cNvPicPr>
          <p:nvPr/>
        </p:nvPicPr>
        <p:blipFill rotWithShape="1">
          <a:blip r:embed="rId3">
            <a:extLst>
              <a:ext uri="{28A0092B-C50C-407E-A947-70E740481C1C}">
                <a14:useLocalDpi xmlns:a14="http://schemas.microsoft.com/office/drawing/2010/main" val="0"/>
              </a:ext>
            </a:extLst>
          </a:blip>
          <a:srcRect t="18065"/>
          <a:stretch/>
        </p:blipFill>
        <p:spPr>
          <a:xfrm>
            <a:off x="1617349" y="1646315"/>
            <a:ext cx="6248400" cy="3839743"/>
          </a:xfrm>
          <a:prstGeom prst="rect">
            <a:avLst/>
          </a:prstGeom>
        </p:spPr>
      </p:pic>
      <p:sp>
        <p:nvSpPr>
          <p:cNvPr id="4" name="TextBox 3"/>
          <p:cNvSpPr txBox="1"/>
          <p:nvPr/>
        </p:nvSpPr>
        <p:spPr>
          <a:xfrm>
            <a:off x="1341412" y="5461426"/>
            <a:ext cx="6800274" cy="923330"/>
          </a:xfrm>
          <a:prstGeom prst="rect">
            <a:avLst/>
          </a:prstGeom>
          <a:noFill/>
        </p:spPr>
        <p:txBody>
          <a:bodyPr wrap="square" rtlCol="0">
            <a:spAutoFit/>
          </a:bodyPr>
          <a:lstStyle/>
          <a:p>
            <a:pPr algn="ctr"/>
            <a:r>
              <a:rPr lang="en-US" dirty="0">
                <a:solidFill>
                  <a:schemeClr val="tx2"/>
                </a:solidFill>
              </a:rPr>
              <a:t>In nature, the eggs stick to woody debris in the cavity where spawning occurs. After females lay the egg mass, males guard the nest and keep the eggs clean by slowly fanning his tail across them.</a:t>
            </a:r>
          </a:p>
        </p:txBody>
      </p:sp>
      <p:pic>
        <p:nvPicPr>
          <p:cNvPr id="9" name="Picture 8" descr="Florida Department of Agriculture and Consumer Services Banner">
            <a:extLst>
              <a:ext uri="{FF2B5EF4-FFF2-40B4-BE49-F238E27FC236}">
                <a16:creationId xmlns:a16="http://schemas.microsoft.com/office/drawing/2014/main" id="{437E3AFB-2FAA-49E5-AA31-2614C3811F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65826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dirty="0">
                <a:latin typeface="+mn-lt"/>
              </a:rPr>
              <a:t>Catfish Culture Methods</a:t>
            </a:r>
          </a:p>
        </p:txBody>
      </p:sp>
      <p:sp>
        <p:nvSpPr>
          <p:cNvPr id="5" name="TextBox 4" title="Larvae catfish"/>
          <p:cNvSpPr txBox="1"/>
          <p:nvPr/>
        </p:nvSpPr>
        <p:spPr>
          <a:xfrm>
            <a:off x="1673923" y="1371600"/>
            <a:ext cx="5791200" cy="369332"/>
          </a:xfrm>
          <a:prstGeom prst="rect">
            <a:avLst/>
          </a:prstGeom>
          <a:noFill/>
        </p:spPr>
        <p:txBody>
          <a:bodyPr wrap="square" rtlCol="0">
            <a:spAutoFit/>
          </a:bodyPr>
          <a:lstStyle/>
          <a:p>
            <a:pPr lvl="2"/>
            <a:r>
              <a:rPr lang="en-US" dirty="0"/>
              <a:t> </a:t>
            </a:r>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6" name="TextBox 5"/>
          <p:cNvSpPr txBox="1"/>
          <p:nvPr/>
        </p:nvSpPr>
        <p:spPr>
          <a:xfrm>
            <a:off x="1329698" y="1214374"/>
            <a:ext cx="6479650" cy="646331"/>
          </a:xfrm>
          <a:prstGeom prst="rect">
            <a:avLst/>
          </a:prstGeom>
          <a:noFill/>
        </p:spPr>
        <p:txBody>
          <a:bodyPr wrap="square" rtlCol="0">
            <a:spAutoFit/>
          </a:bodyPr>
          <a:lstStyle/>
          <a:p>
            <a:pPr algn="ctr"/>
            <a:r>
              <a:rPr lang="en-US" dirty="0"/>
              <a:t>Catfish fry or larvae are raised indoors until they absorb their yolk-sac. They are then stocked into grow-out ponds. </a:t>
            </a:r>
          </a:p>
        </p:txBody>
      </p:sp>
      <p:pic>
        <p:nvPicPr>
          <p:cNvPr id="3" name="Picture 2" title="Catfish fry ready for pond stock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323" y="1894869"/>
            <a:ext cx="7010400" cy="3641766"/>
          </a:xfrm>
          <a:prstGeom prst="rect">
            <a:avLst/>
          </a:prstGeom>
        </p:spPr>
      </p:pic>
      <p:sp>
        <p:nvSpPr>
          <p:cNvPr id="4" name="TextBox 3"/>
          <p:cNvSpPr txBox="1"/>
          <p:nvPr/>
        </p:nvSpPr>
        <p:spPr>
          <a:xfrm>
            <a:off x="2741961" y="5020511"/>
            <a:ext cx="3655124" cy="369332"/>
          </a:xfrm>
          <a:prstGeom prst="rect">
            <a:avLst/>
          </a:prstGeom>
          <a:solidFill>
            <a:schemeClr val="bg1"/>
          </a:solidFill>
        </p:spPr>
        <p:txBody>
          <a:bodyPr wrap="square" rtlCol="0">
            <a:spAutoFit/>
          </a:bodyPr>
          <a:lstStyle/>
          <a:p>
            <a:pPr algn="ctr"/>
            <a:r>
              <a:rPr lang="en-US" dirty="0"/>
              <a:t>Catfish fry ready for pond stocking.</a:t>
            </a:r>
          </a:p>
        </p:txBody>
      </p:sp>
      <p:sp>
        <p:nvSpPr>
          <p:cNvPr id="7" name="TextBox 6"/>
          <p:cNvSpPr txBox="1"/>
          <p:nvPr/>
        </p:nvSpPr>
        <p:spPr>
          <a:xfrm>
            <a:off x="1064323" y="5370744"/>
            <a:ext cx="5181600" cy="200055"/>
          </a:xfrm>
          <a:prstGeom prst="rect">
            <a:avLst/>
          </a:prstGeom>
          <a:noFill/>
        </p:spPr>
        <p:txBody>
          <a:bodyPr wrap="square" rtlCol="0">
            <a:spAutoFit/>
          </a:bodyPr>
          <a:lstStyle/>
          <a:p>
            <a:r>
              <a:rPr lang="en-US" sz="700" i="1" dirty="0"/>
              <a:t>Photo credit: Mississippi State University </a:t>
            </a:r>
            <a:r>
              <a:rPr lang="en-US" sz="700" i="1" dirty="0" err="1"/>
              <a:t>Extenion</a:t>
            </a:r>
            <a:r>
              <a:rPr lang="en-US" sz="700" i="1" dirty="0"/>
              <a:t> Service</a:t>
            </a:r>
          </a:p>
        </p:txBody>
      </p:sp>
      <p:pic>
        <p:nvPicPr>
          <p:cNvPr id="10" name="Picture 9" descr="Florida Department of Agriculture and Consumer Services Banner">
            <a:extLst>
              <a:ext uri="{FF2B5EF4-FFF2-40B4-BE49-F238E27FC236}">
                <a16:creationId xmlns:a16="http://schemas.microsoft.com/office/drawing/2014/main" id="{CFBE142D-C4D7-4900-ABA5-7C66F240CC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141725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dirty="0">
                <a:latin typeface="+mn-lt"/>
              </a:rPr>
              <a:t>Catfish Culture Methods</a:t>
            </a:r>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6" name="TextBox 5"/>
          <p:cNvSpPr txBox="1"/>
          <p:nvPr/>
        </p:nvSpPr>
        <p:spPr>
          <a:xfrm>
            <a:off x="929072" y="1186934"/>
            <a:ext cx="7280902" cy="369332"/>
          </a:xfrm>
          <a:prstGeom prst="rect">
            <a:avLst/>
          </a:prstGeom>
          <a:noFill/>
        </p:spPr>
        <p:txBody>
          <a:bodyPr wrap="square" rtlCol="0">
            <a:spAutoFit/>
          </a:bodyPr>
          <a:lstStyle/>
          <a:p>
            <a:pPr algn="ctr"/>
            <a:r>
              <a:rPr lang="en-US" dirty="0"/>
              <a:t>After about 15 - 18 months of growth, catfish are ready to be harvested. </a:t>
            </a:r>
          </a:p>
        </p:txBody>
      </p:sp>
      <p:grpSp>
        <p:nvGrpSpPr>
          <p:cNvPr id="10" name="Group 9" title="Harvesting pond with seine net"/>
          <p:cNvGrpSpPr/>
          <p:nvPr/>
        </p:nvGrpSpPr>
        <p:grpSpPr>
          <a:xfrm>
            <a:off x="0" y="1740932"/>
            <a:ext cx="5252002" cy="2978683"/>
            <a:chOff x="0" y="1740932"/>
            <a:chExt cx="5252002" cy="2978683"/>
          </a:xfrm>
        </p:grpSpPr>
        <p:pic>
          <p:nvPicPr>
            <p:cNvPr id="7" name="Picture 6" title="harvesting pond with seine n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0932"/>
              <a:ext cx="3950803" cy="2959799"/>
            </a:xfrm>
            <a:prstGeom prst="rect">
              <a:avLst/>
            </a:prstGeom>
          </p:spPr>
        </p:pic>
        <p:sp>
          <p:nvSpPr>
            <p:cNvPr id="12" name="TextBox 11"/>
            <p:cNvSpPr txBox="1"/>
            <p:nvPr/>
          </p:nvSpPr>
          <p:spPr>
            <a:xfrm>
              <a:off x="70402" y="4519560"/>
              <a:ext cx="5181600" cy="200055"/>
            </a:xfrm>
            <a:prstGeom prst="rect">
              <a:avLst/>
            </a:prstGeom>
            <a:noFill/>
          </p:spPr>
          <p:txBody>
            <a:bodyPr wrap="square" rtlCol="0">
              <a:spAutoFit/>
            </a:bodyPr>
            <a:lstStyle/>
            <a:p>
              <a:r>
                <a:rPr lang="en-US" sz="700" i="1" dirty="0"/>
                <a:t>Photo credit: University of Arkansas Pine Bluff</a:t>
              </a:r>
            </a:p>
          </p:txBody>
        </p:sp>
      </p:grpSp>
      <p:grpSp>
        <p:nvGrpSpPr>
          <p:cNvPr id="11" name="Group 10" title="Harvesting catfish using crane basket"/>
          <p:cNvGrpSpPr/>
          <p:nvPr/>
        </p:nvGrpSpPr>
        <p:grpSpPr>
          <a:xfrm>
            <a:off x="2926086" y="3672826"/>
            <a:ext cx="5181600" cy="2782957"/>
            <a:chOff x="2926086" y="3672826"/>
            <a:chExt cx="5181600" cy="2782957"/>
          </a:xfrm>
        </p:grpSpPr>
        <p:pic>
          <p:nvPicPr>
            <p:cNvPr id="8" name="Picture 7" title="Harvesting catfish usning crane basket"/>
            <p:cNvPicPr>
              <a:picLocks noChangeAspect="1"/>
            </p:cNvPicPr>
            <p:nvPr/>
          </p:nvPicPr>
          <p:blipFill rotWithShape="1">
            <a:blip r:embed="rId4">
              <a:extLst>
                <a:ext uri="{28A0092B-C50C-407E-A947-70E740481C1C}">
                  <a14:useLocalDpi xmlns:a14="http://schemas.microsoft.com/office/drawing/2010/main" val="0"/>
                </a:ext>
              </a:extLst>
            </a:blip>
            <a:srcRect t="3333" r="4167" b="3333"/>
            <a:stretch/>
          </p:blipFill>
          <p:spPr>
            <a:xfrm>
              <a:off x="2926086" y="3672826"/>
              <a:ext cx="3810000" cy="2782957"/>
            </a:xfrm>
            <a:prstGeom prst="rect">
              <a:avLst/>
            </a:prstGeom>
          </p:spPr>
        </p:pic>
        <p:sp>
          <p:nvSpPr>
            <p:cNvPr id="13" name="TextBox 12"/>
            <p:cNvSpPr txBox="1"/>
            <p:nvPr/>
          </p:nvSpPr>
          <p:spPr>
            <a:xfrm>
              <a:off x="2926086" y="6255728"/>
              <a:ext cx="5181600" cy="200055"/>
            </a:xfrm>
            <a:prstGeom prst="rect">
              <a:avLst/>
            </a:prstGeom>
            <a:noFill/>
          </p:spPr>
          <p:txBody>
            <a:bodyPr wrap="square" rtlCol="0">
              <a:spAutoFit/>
            </a:bodyPr>
            <a:lstStyle/>
            <a:p>
              <a:r>
                <a:rPr lang="en-US" sz="700" i="1" dirty="0"/>
                <a:t>Photo credit: Jim </a:t>
              </a:r>
              <a:r>
                <a:rPr lang="en-US" sz="700" i="1" dirty="0" err="1"/>
                <a:t>Steebey</a:t>
              </a:r>
              <a:endParaRPr lang="en-US" sz="700" i="1" dirty="0"/>
            </a:p>
          </p:txBody>
        </p:sp>
      </p:grpSp>
      <p:grpSp>
        <p:nvGrpSpPr>
          <p:cNvPr id="17" name="Group 16" title="Loading catfish onto hauling truck"/>
          <p:cNvGrpSpPr/>
          <p:nvPr/>
        </p:nvGrpSpPr>
        <p:grpSpPr>
          <a:xfrm>
            <a:off x="6553200" y="1788767"/>
            <a:ext cx="6934200" cy="3703603"/>
            <a:chOff x="6553200" y="1788767"/>
            <a:chExt cx="6934200" cy="3703603"/>
          </a:xfrm>
        </p:grpSpPr>
        <p:pic>
          <p:nvPicPr>
            <p:cNvPr id="9" name="Picture 8" title="Loading catfish onto hauling truck"/>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3200" y="1788767"/>
              <a:ext cx="2588323" cy="3673239"/>
            </a:xfrm>
            <a:prstGeom prst="rect">
              <a:avLst/>
            </a:prstGeom>
          </p:spPr>
        </p:pic>
        <p:sp>
          <p:nvSpPr>
            <p:cNvPr id="14" name="TextBox 13"/>
            <p:cNvSpPr txBox="1"/>
            <p:nvPr/>
          </p:nvSpPr>
          <p:spPr>
            <a:xfrm>
              <a:off x="8305800" y="5292315"/>
              <a:ext cx="5181600" cy="200055"/>
            </a:xfrm>
            <a:prstGeom prst="rect">
              <a:avLst/>
            </a:prstGeom>
            <a:noFill/>
          </p:spPr>
          <p:txBody>
            <a:bodyPr wrap="square" rtlCol="0">
              <a:spAutoFit/>
            </a:bodyPr>
            <a:lstStyle/>
            <a:p>
              <a:r>
                <a:rPr lang="en-US" sz="700" i="1" dirty="0">
                  <a:solidFill>
                    <a:schemeClr val="bg1"/>
                  </a:solidFill>
                </a:rPr>
                <a:t>Photo credit: USDA</a:t>
              </a:r>
            </a:p>
          </p:txBody>
        </p:sp>
      </p:grpSp>
      <p:sp>
        <p:nvSpPr>
          <p:cNvPr id="16" name="TextBox 15"/>
          <p:cNvSpPr txBox="1"/>
          <p:nvPr/>
        </p:nvSpPr>
        <p:spPr>
          <a:xfrm>
            <a:off x="284703" y="4676730"/>
            <a:ext cx="2539565" cy="1077218"/>
          </a:xfrm>
          <a:prstGeom prst="rect">
            <a:avLst/>
          </a:prstGeom>
          <a:noFill/>
        </p:spPr>
        <p:txBody>
          <a:bodyPr wrap="square" rtlCol="0">
            <a:spAutoFit/>
          </a:bodyPr>
          <a:lstStyle/>
          <a:p>
            <a:pPr algn="ctr"/>
            <a:r>
              <a:rPr lang="en-US" sz="1600" dirty="0"/>
              <a:t>Harvest starts by running a seine net across the pond, crowding the catfish into a confined area.</a:t>
            </a:r>
          </a:p>
        </p:txBody>
      </p:sp>
      <p:sp>
        <p:nvSpPr>
          <p:cNvPr id="19" name="TextBox 18"/>
          <p:cNvSpPr txBox="1"/>
          <p:nvPr/>
        </p:nvSpPr>
        <p:spPr>
          <a:xfrm>
            <a:off x="3982219" y="2567336"/>
            <a:ext cx="2539565" cy="1077218"/>
          </a:xfrm>
          <a:prstGeom prst="rect">
            <a:avLst/>
          </a:prstGeom>
          <a:noFill/>
        </p:spPr>
        <p:txBody>
          <a:bodyPr wrap="square" rtlCol="0">
            <a:spAutoFit/>
          </a:bodyPr>
          <a:lstStyle/>
          <a:p>
            <a:pPr algn="ctr"/>
            <a:r>
              <a:rPr lang="en-US" sz="1600" dirty="0"/>
              <a:t>The seine net is reduced in size until catfish can be scooped up in a large basket on a crane.</a:t>
            </a:r>
          </a:p>
        </p:txBody>
      </p:sp>
      <p:sp>
        <p:nvSpPr>
          <p:cNvPr id="20" name="TextBox 19"/>
          <p:cNvSpPr txBox="1"/>
          <p:nvPr/>
        </p:nvSpPr>
        <p:spPr>
          <a:xfrm>
            <a:off x="6669022" y="5534975"/>
            <a:ext cx="2539565" cy="954107"/>
          </a:xfrm>
          <a:prstGeom prst="rect">
            <a:avLst/>
          </a:prstGeom>
          <a:noFill/>
        </p:spPr>
        <p:txBody>
          <a:bodyPr wrap="square" rtlCol="0">
            <a:spAutoFit/>
          </a:bodyPr>
          <a:lstStyle/>
          <a:p>
            <a:pPr algn="ctr"/>
            <a:r>
              <a:rPr lang="en-US" sz="1400" dirty="0"/>
              <a:t>The basket is then dumped into tanks on a hauling truck, and fish are transported to a processing plant. </a:t>
            </a:r>
          </a:p>
        </p:txBody>
      </p:sp>
      <p:pic>
        <p:nvPicPr>
          <p:cNvPr id="18" name="Picture 17" descr="Florida Department of Agriculture and Consumer Services Banner">
            <a:extLst>
              <a:ext uri="{FF2B5EF4-FFF2-40B4-BE49-F238E27FC236}">
                <a16:creationId xmlns:a16="http://schemas.microsoft.com/office/drawing/2014/main" id="{D987829D-9217-4B0D-BF0A-DEFCFCCFFD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49317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dirty="0">
                <a:latin typeface="+mn-lt"/>
              </a:rPr>
              <a:t>Marine Shrimp Breeding Facility</a:t>
            </a:r>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pic>
        <p:nvPicPr>
          <p:cNvPr id="6" name="Picture 5" descr="C:\Users\RAP\Dropbox\AMI\Photos &amp; Videos\2014-05\IMG_5743.JPG" title="Aerial photo: marine shrimp breeding facil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85" t="17469" r="16623" b="26379"/>
          <a:stretch/>
        </p:blipFill>
        <p:spPr bwMode="auto">
          <a:xfrm>
            <a:off x="0" y="1513203"/>
            <a:ext cx="4955477" cy="232482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7362" y="1513203"/>
            <a:ext cx="5410200" cy="400110"/>
          </a:xfrm>
          <a:prstGeom prst="rect">
            <a:avLst/>
          </a:prstGeom>
          <a:noFill/>
        </p:spPr>
        <p:txBody>
          <a:bodyPr wrap="square" rtlCol="0">
            <a:spAutoFit/>
          </a:bodyPr>
          <a:lstStyle/>
          <a:p>
            <a:pPr algn="ctr"/>
            <a:r>
              <a:rPr lang="en-US" sz="2000" b="1" dirty="0">
                <a:solidFill>
                  <a:schemeClr val="bg1"/>
                </a:solidFill>
              </a:rPr>
              <a:t>Marine Shrimp Breeding Facility</a:t>
            </a:r>
          </a:p>
        </p:txBody>
      </p:sp>
      <p:sp>
        <p:nvSpPr>
          <p:cNvPr id="8" name="Content Placeholder 2"/>
          <p:cNvSpPr>
            <a:spLocks noGrp="1"/>
          </p:cNvSpPr>
          <p:nvPr>
            <p:ph idx="1"/>
          </p:nvPr>
        </p:nvSpPr>
        <p:spPr>
          <a:xfrm>
            <a:off x="5182838" y="1813833"/>
            <a:ext cx="3938090" cy="3429000"/>
          </a:xfrm>
        </p:spPr>
        <p:txBody>
          <a:bodyPr>
            <a:noAutofit/>
          </a:bodyPr>
          <a:lstStyle/>
          <a:p>
            <a:pPr>
              <a:buClrTx/>
            </a:pPr>
            <a:r>
              <a:rPr lang="en-US" sz="2000" dirty="0"/>
              <a:t>Marine shrimp aquaculture is rapidly growing in the U.S. and Florida. </a:t>
            </a:r>
          </a:p>
          <a:p>
            <a:pPr>
              <a:buClrTx/>
            </a:pPr>
            <a:r>
              <a:rPr lang="en-US" sz="2000" dirty="0"/>
              <a:t>While growing out shrimp from larvae to harvestable adults is relatively simple, spawning marine shrimp is not. </a:t>
            </a:r>
          </a:p>
          <a:p>
            <a:pPr>
              <a:buClrTx/>
            </a:pPr>
            <a:r>
              <a:rPr lang="en-US" sz="2000" dirty="0"/>
              <a:t>A large breeding facility in southwest Florida provides post-larvae shrimp to farms all over the world. </a:t>
            </a:r>
          </a:p>
          <a:p>
            <a:pPr>
              <a:buNone/>
            </a:pPr>
            <a:endParaRPr lang="en-US" sz="2800" dirty="0"/>
          </a:p>
        </p:txBody>
      </p:sp>
      <p:pic>
        <p:nvPicPr>
          <p:cNvPr id="3" name="Picture 2" title="American penaeid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7141" y="3627837"/>
            <a:ext cx="3276600" cy="2353321"/>
          </a:xfrm>
          <a:prstGeom prst="rect">
            <a:avLst/>
          </a:prstGeom>
        </p:spPr>
      </p:pic>
      <p:pic>
        <p:nvPicPr>
          <p:cNvPr id="9" name="Picture 8" descr="Florida Department of Agriculture and Consumer Services Banner">
            <a:extLst>
              <a:ext uri="{FF2B5EF4-FFF2-40B4-BE49-F238E27FC236}">
                <a16:creationId xmlns:a16="http://schemas.microsoft.com/office/drawing/2014/main" id="{5443B311-A60F-4696-A33A-5B11EC6D39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76419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dirty="0">
                <a:latin typeface="+mn-lt"/>
              </a:rPr>
              <a:t>Marine Shrimp Breeding Facility</a:t>
            </a:r>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7" name="TextBox 6"/>
          <p:cNvSpPr txBox="1"/>
          <p:nvPr/>
        </p:nvSpPr>
        <p:spPr>
          <a:xfrm>
            <a:off x="-229839" y="4648200"/>
            <a:ext cx="5410200" cy="707886"/>
          </a:xfrm>
          <a:prstGeom prst="rect">
            <a:avLst/>
          </a:prstGeom>
          <a:noFill/>
        </p:spPr>
        <p:txBody>
          <a:bodyPr wrap="square" rtlCol="0">
            <a:spAutoFit/>
          </a:bodyPr>
          <a:lstStyle/>
          <a:p>
            <a:pPr algn="ctr"/>
            <a:r>
              <a:rPr lang="en-US" sz="2000" b="1" dirty="0">
                <a:solidFill>
                  <a:schemeClr val="bg1"/>
                </a:solidFill>
              </a:rPr>
              <a:t>Marine Shrimp Breeding Center in St. James City, FL</a:t>
            </a:r>
          </a:p>
        </p:txBody>
      </p:sp>
      <p:sp>
        <p:nvSpPr>
          <p:cNvPr id="8" name="Content Placeholder 2"/>
          <p:cNvSpPr>
            <a:spLocks noGrp="1"/>
          </p:cNvSpPr>
          <p:nvPr>
            <p:ph idx="1"/>
          </p:nvPr>
        </p:nvSpPr>
        <p:spPr>
          <a:xfrm>
            <a:off x="607343" y="1634050"/>
            <a:ext cx="5651354" cy="3429000"/>
          </a:xfrm>
        </p:spPr>
        <p:txBody>
          <a:bodyPr>
            <a:noAutofit/>
          </a:bodyPr>
          <a:lstStyle/>
          <a:p>
            <a:pPr>
              <a:buClrTx/>
            </a:pPr>
            <a:r>
              <a:rPr lang="en-US" sz="2000" dirty="0"/>
              <a:t>Marine shrimp are </a:t>
            </a:r>
            <a:r>
              <a:rPr lang="en-US" sz="2000" u="sng" dirty="0"/>
              <a:t>very</a:t>
            </a:r>
            <a:r>
              <a:rPr lang="en-US" sz="2000" dirty="0"/>
              <a:t> susceptible to disease.</a:t>
            </a:r>
          </a:p>
          <a:p>
            <a:pPr lvl="1">
              <a:buClrTx/>
            </a:pPr>
            <a:r>
              <a:rPr lang="en-US" sz="1800" dirty="0"/>
              <a:t>Biosecurity and genetic resistance are critical to the success of  shrimp farms. </a:t>
            </a:r>
          </a:p>
          <a:p>
            <a:pPr lvl="1">
              <a:buClrTx/>
            </a:pPr>
            <a:r>
              <a:rPr lang="en-US" sz="1800" dirty="0"/>
              <a:t>Shrimp need to be USDA certified specific-pathogen-free (SPF). </a:t>
            </a:r>
          </a:p>
          <a:p>
            <a:pPr lvl="2">
              <a:buClrTx/>
            </a:pPr>
            <a:r>
              <a:rPr lang="en-US" sz="1500" dirty="0"/>
              <a:t>Which mean they are guaranteed to be 100% disease free.</a:t>
            </a:r>
          </a:p>
          <a:p>
            <a:pPr lvl="1">
              <a:buClrTx/>
            </a:pPr>
            <a:r>
              <a:rPr lang="en-US" sz="1800" dirty="0"/>
              <a:t>A shrimp breeding facility must be indoors and fully biosecure to protect valuable broodstock.</a:t>
            </a:r>
          </a:p>
          <a:p>
            <a:pPr>
              <a:buClrTx/>
            </a:pPr>
            <a:r>
              <a:rPr lang="en-US" sz="1800" dirty="0"/>
              <a:t>The facility in south Florida is producing 250,000 breeder pairs per year, which are then used by other farms to produce millions of shrimp for the aquaculture industry!</a:t>
            </a:r>
          </a:p>
          <a:p>
            <a:pPr>
              <a:buNone/>
            </a:pPr>
            <a:endParaRPr lang="en-US" sz="2800" dirty="0"/>
          </a:p>
        </p:txBody>
      </p:sp>
      <p:pic>
        <p:nvPicPr>
          <p:cNvPr id="9" name="Picture 2" title="broodstock marine shrimp"/>
          <p:cNvPicPr>
            <a:picLocks noChangeAspect="1" noChangeArrowheads="1"/>
          </p:cNvPicPr>
          <p:nvPr/>
        </p:nvPicPr>
        <p:blipFill>
          <a:blip r:embed="rId3" cstate="print"/>
          <a:srcRect l="20612" r="30435"/>
          <a:stretch>
            <a:fillRect/>
          </a:stretch>
        </p:blipFill>
        <p:spPr bwMode="auto">
          <a:xfrm rot="10800000">
            <a:off x="6357916" y="1645543"/>
            <a:ext cx="2359723" cy="4828847"/>
          </a:xfrm>
          <a:prstGeom prst="rect">
            <a:avLst/>
          </a:prstGeom>
          <a:noFill/>
          <a:ln w="9525">
            <a:noFill/>
            <a:miter lim="800000"/>
            <a:headEnd/>
            <a:tailEnd/>
          </a:ln>
        </p:spPr>
      </p:pic>
      <p:pic>
        <p:nvPicPr>
          <p:cNvPr id="10" name="Picture 3" title="marine shrimp disease challenge building"/>
          <p:cNvPicPr>
            <a:picLocks noChangeAspect="1" noChangeArrowheads="1"/>
          </p:cNvPicPr>
          <p:nvPr/>
        </p:nvPicPr>
        <p:blipFill>
          <a:blip r:embed="rId4" cstate="print"/>
          <a:srcRect l="35000" r="10000"/>
          <a:stretch>
            <a:fillRect/>
          </a:stretch>
        </p:blipFill>
        <p:spPr bwMode="auto">
          <a:xfrm>
            <a:off x="7299009" y="4191000"/>
            <a:ext cx="1844991" cy="2283390"/>
          </a:xfrm>
          <a:prstGeom prst="rect">
            <a:avLst/>
          </a:prstGeom>
          <a:noFill/>
          <a:ln w="9525">
            <a:noFill/>
            <a:miter lim="800000"/>
            <a:headEnd/>
            <a:tailEnd/>
          </a:ln>
        </p:spPr>
      </p:pic>
      <p:pic>
        <p:nvPicPr>
          <p:cNvPr id="11" name="Picture 10" descr="Florida Department of Agriculture and Consumer Services Banner">
            <a:extLst>
              <a:ext uri="{FF2B5EF4-FFF2-40B4-BE49-F238E27FC236}">
                <a16:creationId xmlns:a16="http://schemas.microsoft.com/office/drawing/2014/main" id="{EFD435F9-AA69-4ACD-A918-F3835C8D01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06779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 calcmode="lin" valueType="num">
                                      <p:cBhvr additive="base">
                                        <p:cTn id="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 calcmode="lin" valueType="num">
                                      <p:cBhvr additive="base">
                                        <p:cTn id="2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 calcmode="lin" valueType="num">
                                      <p:cBhvr additive="base">
                                        <p:cTn id="3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7" name="TextBox 6"/>
          <p:cNvSpPr txBox="1"/>
          <p:nvPr/>
        </p:nvSpPr>
        <p:spPr>
          <a:xfrm>
            <a:off x="-229839" y="4648200"/>
            <a:ext cx="5410200" cy="707886"/>
          </a:xfrm>
          <a:prstGeom prst="rect">
            <a:avLst/>
          </a:prstGeom>
          <a:noFill/>
        </p:spPr>
        <p:txBody>
          <a:bodyPr wrap="square" rtlCol="0">
            <a:spAutoFit/>
          </a:bodyPr>
          <a:lstStyle/>
          <a:p>
            <a:pPr algn="ctr"/>
            <a:r>
              <a:rPr lang="en-US" sz="2000" b="1" dirty="0">
                <a:solidFill>
                  <a:schemeClr val="bg1"/>
                </a:solidFill>
              </a:rPr>
              <a:t>Marine Shrimp Breeding Center in St. James City, FL</a:t>
            </a:r>
          </a:p>
        </p:txBody>
      </p:sp>
      <p:sp>
        <p:nvSpPr>
          <p:cNvPr id="10" name="Title 1"/>
          <p:cNvSpPr txBox="1">
            <a:spLocks/>
          </p:cNvSpPr>
          <p:nvPr/>
        </p:nvSpPr>
        <p:spPr>
          <a:xfrm>
            <a:off x="685484" y="347874"/>
            <a:ext cx="8229600" cy="1143000"/>
          </a:xfrm>
          <a:prstGeom prst="rect">
            <a:avLst/>
          </a:prstGeom>
        </p:spPr>
        <p:txBody>
          <a:bodyPr vert="horz" lIns="0" tIns="45718"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r>
              <a:rPr lang="en-US" sz="4000" dirty="0">
                <a:latin typeface="+mn-lt"/>
              </a:rPr>
              <a:t>Genetic Breeding Program</a:t>
            </a:r>
          </a:p>
        </p:txBody>
      </p:sp>
      <p:sp>
        <p:nvSpPr>
          <p:cNvPr id="11" name="Content Placeholder 2"/>
          <p:cNvSpPr txBox="1">
            <a:spLocks/>
          </p:cNvSpPr>
          <p:nvPr/>
        </p:nvSpPr>
        <p:spPr>
          <a:xfrm>
            <a:off x="374967" y="1683206"/>
            <a:ext cx="4425633" cy="4144963"/>
          </a:xfrm>
          <a:prstGeom prst="rect">
            <a:avLst/>
          </a:prstGeom>
        </p:spPr>
        <p:txBody>
          <a:bodyPr vert="horz" lIns="91435" tIns="45718" rIns="91435" bIns="45718">
            <a:norm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defTabSz="914400">
              <a:buClrTx/>
            </a:pPr>
            <a:r>
              <a:rPr lang="en-US" sz="2000" dirty="0"/>
              <a:t>The facility utilizes DNA selection to identify families and parents;</a:t>
            </a:r>
          </a:p>
          <a:p>
            <a:pPr defTabSz="914400">
              <a:buClrTx/>
            </a:pPr>
            <a:r>
              <a:rPr lang="en-US" sz="2000" dirty="0"/>
              <a:t>Minimize inbreeding by analyzing DNA markers; and</a:t>
            </a:r>
          </a:p>
          <a:p>
            <a:pPr defTabSz="914400">
              <a:buClrTx/>
            </a:pPr>
            <a:r>
              <a:rPr lang="en-US" sz="2000" dirty="0"/>
              <a:t>Requires years of genetic and </a:t>
            </a:r>
            <a:r>
              <a:rPr lang="en-US" sz="2000"/>
              <a:t>aquaculture expertise.</a:t>
            </a:r>
            <a:endParaRPr lang="en-US" sz="2000" dirty="0"/>
          </a:p>
        </p:txBody>
      </p:sp>
      <p:pic>
        <p:nvPicPr>
          <p:cNvPr id="12" name="Imagen 1" title="DNA marker profile"/>
          <p:cNvPicPr>
            <a:picLocks noChangeAspect="1" noChangeArrowheads="1"/>
          </p:cNvPicPr>
          <p:nvPr/>
        </p:nvPicPr>
        <p:blipFill>
          <a:blip r:embed="rId3" cstate="print"/>
          <a:srcRect/>
          <a:stretch>
            <a:fillRect/>
          </a:stretch>
        </p:blipFill>
        <p:spPr bwMode="auto">
          <a:xfrm>
            <a:off x="11076" y="3965951"/>
            <a:ext cx="3810000" cy="1422400"/>
          </a:xfrm>
          <a:prstGeom prst="rect">
            <a:avLst/>
          </a:prstGeom>
          <a:noFill/>
          <a:ln w="9525">
            <a:noFill/>
            <a:miter lim="800000"/>
            <a:headEnd/>
            <a:tailEnd/>
          </a:ln>
        </p:spPr>
      </p:pic>
      <p:sp>
        <p:nvSpPr>
          <p:cNvPr id="2" name="Title 1" hidden="1"/>
          <p:cNvSpPr>
            <a:spLocks noGrp="1"/>
          </p:cNvSpPr>
          <p:nvPr>
            <p:ph type="title"/>
          </p:nvPr>
        </p:nvSpPr>
        <p:spPr/>
        <p:txBody>
          <a:bodyPr>
            <a:normAutofit fontScale="90000"/>
          </a:bodyPr>
          <a:lstStyle/>
          <a:p>
            <a:r>
              <a:rPr lang="en-US" sz="5400" dirty="0"/>
              <a:t>Genetic Breeding Program</a:t>
            </a:r>
            <a:br>
              <a:rPr lang="en-US" sz="5400" dirty="0"/>
            </a:br>
            <a:endParaRPr lang="en-US" dirty="0"/>
          </a:p>
        </p:txBody>
      </p:sp>
      <p:sp>
        <p:nvSpPr>
          <p:cNvPr id="18" name="TextBox 17"/>
          <p:cNvSpPr txBox="1"/>
          <p:nvPr/>
        </p:nvSpPr>
        <p:spPr>
          <a:xfrm>
            <a:off x="5974176" y="1804612"/>
            <a:ext cx="2971800" cy="369332"/>
          </a:xfrm>
          <a:prstGeom prst="rect">
            <a:avLst/>
          </a:prstGeom>
          <a:noFill/>
        </p:spPr>
        <p:txBody>
          <a:bodyPr wrap="square" rtlCol="0">
            <a:spAutoFit/>
          </a:bodyPr>
          <a:lstStyle/>
          <a:p>
            <a:pPr algn="ctr"/>
            <a:r>
              <a:rPr lang="en-US" dirty="0">
                <a:solidFill>
                  <a:schemeClr val="bg1"/>
                </a:solidFill>
              </a:rPr>
              <a:t>DNA Selection Facility </a:t>
            </a:r>
          </a:p>
        </p:txBody>
      </p:sp>
      <p:pic>
        <p:nvPicPr>
          <p:cNvPr id="21" name="Picture 2" title="Genetic marker injection into marine shrimp before disease challenge. "/>
          <p:cNvPicPr>
            <a:picLocks noChangeAspect="1" noChangeArrowheads="1"/>
          </p:cNvPicPr>
          <p:nvPr/>
        </p:nvPicPr>
        <p:blipFill>
          <a:blip r:embed="rId4" cstate="print"/>
          <a:srcRect l="11111" t="29167" r="16667" b="2083"/>
          <a:stretch>
            <a:fillRect/>
          </a:stretch>
        </p:blipFill>
        <p:spPr bwMode="auto">
          <a:xfrm>
            <a:off x="5778629" y="1556266"/>
            <a:ext cx="3362894" cy="4793912"/>
          </a:xfrm>
          <a:prstGeom prst="rect">
            <a:avLst/>
          </a:prstGeom>
          <a:noFill/>
          <a:ln w="9525">
            <a:noFill/>
            <a:miter lim="800000"/>
            <a:headEnd/>
            <a:tailEnd/>
          </a:ln>
        </p:spPr>
      </p:pic>
      <p:sp>
        <p:nvSpPr>
          <p:cNvPr id="22" name="TextBox 21"/>
          <p:cNvSpPr txBox="1"/>
          <p:nvPr/>
        </p:nvSpPr>
        <p:spPr>
          <a:xfrm>
            <a:off x="5989875" y="5854734"/>
            <a:ext cx="2971800" cy="369332"/>
          </a:xfrm>
          <a:prstGeom prst="rect">
            <a:avLst/>
          </a:prstGeom>
          <a:solidFill>
            <a:schemeClr val="bg1"/>
          </a:solidFill>
        </p:spPr>
        <p:txBody>
          <a:bodyPr wrap="square" rtlCol="0">
            <a:spAutoFit/>
          </a:bodyPr>
          <a:lstStyle/>
          <a:p>
            <a:pPr algn="ctr"/>
            <a:r>
              <a:rPr lang="en-US" dirty="0"/>
              <a:t>Genetic marker injection</a:t>
            </a:r>
          </a:p>
        </p:txBody>
      </p:sp>
      <p:pic>
        <p:nvPicPr>
          <p:cNvPr id="13" name="Picture 12" descr="Florida Department of Agriculture and Consumer Services Banner">
            <a:extLst>
              <a:ext uri="{FF2B5EF4-FFF2-40B4-BE49-F238E27FC236}">
                <a16:creationId xmlns:a16="http://schemas.microsoft.com/office/drawing/2014/main" id="{E5636676-5323-4B79-A2B5-5566229151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73781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additive="base">
                                        <p:cTn id="1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sp>
        <p:nvSpPr>
          <p:cNvPr id="7" name="TextBox 6"/>
          <p:cNvSpPr txBox="1"/>
          <p:nvPr/>
        </p:nvSpPr>
        <p:spPr>
          <a:xfrm>
            <a:off x="1447800" y="4832607"/>
            <a:ext cx="7391400" cy="1354217"/>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dirty="0"/>
              <a:t>Shrimp are exposed to three common diseases in a contained system.</a:t>
            </a:r>
          </a:p>
          <a:p>
            <a:pPr marL="342900" indent="-342900">
              <a:spcAft>
                <a:spcPts val="600"/>
              </a:spcAft>
              <a:buFont typeface="Arial" panose="020B0604020202020204" pitchFamily="34" charset="0"/>
              <a:buChar char="•"/>
            </a:pPr>
            <a:r>
              <a:rPr lang="en-US" dirty="0"/>
              <a:t>Survivors from these challenges with the best growth rates are then used to produce next generation of shrimp.</a:t>
            </a:r>
          </a:p>
          <a:p>
            <a:pPr marL="342900" indent="-342900">
              <a:spcAft>
                <a:spcPts val="600"/>
              </a:spcAft>
              <a:buFont typeface="Arial" panose="020B0604020202020204" pitchFamily="34" charset="0"/>
              <a:buChar char="•"/>
            </a:pPr>
            <a:r>
              <a:rPr lang="en-US" dirty="0"/>
              <a:t>Off-spring inherit genetic resistance to diseases from parents.</a:t>
            </a:r>
          </a:p>
        </p:txBody>
      </p:sp>
      <p:sp>
        <p:nvSpPr>
          <p:cNvPr id="10" name="Title 1"/>
          <p:cNvSpPr txBox="1">
            <a:spLocks/>
          </p:cNvSpPr>
          <p:nvPr/>
        </p:nvSpPr>
        <p:spPr>
          <a:xfrm>
            <a:off x="465239" y="308459"/>
            <a:ext cx="8229600" cy="1143000"/>
          </a:xfrm>
          <a:prstGeom prst="rect">
            <a:avLst/>
          </a:prstGeom>
        </p:spPr>
        <p:txBody>
          <a:bodyPr vert="horz" lIns="0" tIns="45718"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r>
              <a:rPr lang="en-US" sz="4000" dirty="0">
                <a:latin typeface="+mn-lt"/>
              </a:rPr>
              <a:t>Disease Challenge Program</a:t>
            </a:r>
          </a:p>
        </p:txBody>
      </p:sp>
      <p:sp>
        <p:nvSpPr>
          <p:cNvPr id="18" name="TextBox 17"/>
          <p:cNvSpPr txBox="1"/>
          <p:nvPr/>
        </p:nvSpPr>
        <p:spPr>
          <a:xfrm>
            <a:off x="5974176" y="1804612"/>
            <a:ext cx="2971800" cy="369332"/>
          </a:xfrm>
          <a:prstGeom prst="rect">
            <a:avLst/>
          </a:prstGeom>
          <a:noFill/>
        </p:spPr>
        <p:txBody>
          <a:bodyPr wrap="square" rtlCol="0">
            <a:spAutoFit/>
          </a:bodyPr>
          <a:lstStyle/>
          <a:p>
            <a:pPr algn="ctr"/>
            <a:r>
              <a:rPr lang="en-US" dirty="0">
                <a:solidFill>
                  <a:schemeClr val="bg1"/>
                </a:solidFill>
              </a:rPr>
              <a:t>Disease Challenges Facility </a:t>
            </a:r>
          </a:p>
        </p:txBody>
      </p:sp>
      <p:pic>
        <p:nvPicPr>
          <p:cNvPr id="14" name="Picture 3" title="broodstock marine shrimp ready for spawning."/>
          <p:cNvPicPr>
            <a:picLocks noChangeAspect="1" noChangeArrowheads="1"/>
          </p:cNvPicPr>
          <p:nvPr/>
        </p:nvPicPr>
        <p:blipFill>
          <a:blip r:embed="rId3" cstate="print"/>
          <a:srcRect t="11389" b="45278"/>
          <a:stretch>
            <a:fillRect/>
          </a:stretch>
        </p:blipFill>
        <p:spPr bwMode="auto">
          <a:xfrm>
            <a:off x="-2477" y="1656133"/>
            <a:ext cx="9154516" cy="2971800"/>
          </a:xfrm>
          <a:prstGeom prst="rect">
            <a:avLst/>
          </a:prstGeom>
          <a:noFill/>
          <a:ln w="9525">
            <a:noFill/>
            <a:miter lim="800000"/>
            <a:headEnd/>
            <a:tailEnd/>
          </a:ln>
        </p:spPr>
      </p:pic>
      <p:sp>
        <p:nvSpPr>
          <p:cNvPr id="2" name="Title 1" hidden="1"/>
          <p:cNvSpPr>
            <a:spLocks noGrp="1"/>
          </p:cNvSpPr>
          <p:nvPr>
            <p:ph type="title"/>
          </p:nvPr>
        </p:nvSpPr>
        <p:spPr/>
        <p:txBody>
          <a:bodyPr>
            <a:normAutofit fontScale="90000"/>
          </a:bodyPr>
          <a:lstStyle/>
          <a:p>
            <a:r>
              <a:rPr lang="en-US" sz="5400" dirty="0"/>
              <a:t>Disease Challenge Program</a:t>
            </a:r>
            <a:br>
              <a:rPr lang="en-US" sz="5400" dirty="0"/>
            </a:br>
            <a:endParaRPr lang="en-US" dirty="0"/>
          </a:p>
        </p:txBody>
      </p:sp>
      <p:pic>
        <p:nvPicPr>
          <p:cNvPr id="9" name="Picture 8" descr="Florida Department of Agriculture and Consumer Services Banner">
            <a:extLst>
              <a:ext uri="{FF2B5EF4-FFF2-40B4-BE49-F238E27FC236}">
                <a16:creationId xmlns:a16="http://schemas.microsoft.com/office/drawing/2014/main" id="{221468F3-D462-4A40-9675-029066708C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12051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8614"/>
            <a:ext cx="8229600" cy="1143000"/>
          </a:xfrm>
        </p:spPr>
        <p:txBody>
          <a:bodyPr>
            <a:normAutofit/>
          </a:bodyPr>
          <a:lstStyle/>
          <a:p>
            <a:pPr algn="ctr"/>
            <a:r>
              <a:rPr lang="en-US" sz="4000" dirty="0">
                <a:latin typeface="+mn-lt"/>
              </a:rPr>
              <a:t>Conclusions</a:t>
            </a:r>
          </a:p>
        </p:txBody>
      </p:sp>
      <p:sp>
        <p:nvSpPr>
          <p:cNvPr id="5" name="TextBox 4"/>
          <p:cNvSpPr txBox="1"/>
          <p:nvPr/>
        </p:nvSpPr>
        <p:spPr>
          <a:xfrm>
            <a:off x="486881" y="1524000"/>
            <a:ext cx="4955478" cy="5078313"/>
          </a:xfrm>
          <a:prstGeom prst="rect">
            <a:avLst/>
          </a:prstGeom>
          <a:noFill/>
        </p:spPr>
        <p:txBody>
          <a:bodyPr wrap="square" rtlCol="0">
            <a:spAutoFit/>
          </a:bodyPr>
          <a:lstStyle/>
          <a:p>
            <a:pPr marL="285750" lvl="2" indent="-285750">
              <a:buFont typeface="Arial" panose="020B0604020202020204" pitchFamily="34" charset="0"/>
              <a:buChar char="•"/>
            </a:pPr>
            <a:r>
              <a:rPr lang="en-US" dirty="0"/>
              <a:t>Aquaculture is a sustainable alternative to wild harvest fisheries.</a:t>
            </a:r>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r>
              <a:rPr lang="en-US" dirty="0"/>
              <a:t>As the global population grows and demand for fish increases, aquaculture is rapidly expanding to met this protein demand.</a:t>
            </a:r>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r>
              <a:rPr lang="en-US" dirty="0"/>
              <a:t>Shrimp, tilapia and catfish are the main food fish products in Florida.</a:t>
            </a:r>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r>
              <a:rPr lang="en-US" dirty="0"/>
              <a:t>Florida produces a wide variety of food fish and is a hotspot for research, innovation and highly technical production methods (marine shrimp breeding).</a:t>
            </a:r>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US" dirty="0"/>
          </a:p>
        </p:txBody>
      </p:sp>
      <p:sp>
        <p:nvSpPr>
          <p:cNvPr id="25" name="TextBox 24"/>
          <p:cNvSpPr txBox="1"/>
          <p:nvPr/>
        </p:nvSpPr>
        <p:spPr>
          <a:xfrm>
            <a:off x="7241650" y="6234022"/>
            <a:ext cx="4953000" cy="200055"/>
          </a:xfrm>
          <a:prstGeom prst="rect">
            <a:avLst/>
          </a:prstGeom>
          <a:noFill/>
        </p:spPr>
        <p:txBody>
          <a:bodyPr wrap="square" rtlCol="0">
            <a:spAutoFit/>
          </a:bodyPr>
          <a:lstStyle/>
          <a:p>
            <a:r>
              <a:rPr lang="en-US" sz="700" i="1" dirty="0">
                <a:solidFill>
                  <a:schemeClr val="bg1"/>
                </a:solidFill>
              </a:rPr>
              <a:t>Photo credit: University of Arkansas Pine Bluff</a:t>
            </a:r>
          </a:p>
        </p:txBody>
      </p:sp>
      <p:pic>
        <p:nvPicPr>
          <p:cNvPr id="3" name="Picture 2" title="Tilap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0623" y="1802611"/>
            <a:ext cx="3390900" cy="3390900"/>
          </a:xfrm>
          <a:prstGeom prst="rect">
            <a:avLst/>
          </a:prstGeom>
        </p:spPr>
      </p:pic>
      <p:pic>
        <p:nvPicPr>
          <p:cNvPr id="7" name="Picture 6" descr="Florida Department of Agriculture and Consumer Services Banner">
            <a:extLst>
              <a:ext uri="{FF2B5EF4-FFF2-40B4-BE49-F238E27FC236}">
                <a16:creationId xmlns:a16="http://schemas.microsoft.com/office/drawing/2014/main" id="{DA5C9681-1D48-4820-A234-59F15DFCC2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28410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09600" y="838200"/>
            <a:ext cx="8229600" cy="1143000"/>
          </a:xfrm>
          <a:prstGeom prst="rect">
            <a:avLst/>
          </a:prstGeom>
        </p:spPr>
        <p:txBody>
          <a:bodyPr vert="horz" lIns="0" tIns="45718"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r>
              <a:rPr lang="en-US" sz="4000" dirty="0">
                <a:latin typeface="Constantia" panose="02030602050306030303" pitchFamily="18" charset="0"/>
              </a:rPr>
              <a:t>Conclusion  </a:t>
            </a:r>
            <a:br>
              <a:rPr lang="en-US" sz="3600" dirty="0">
                <a:latin typeface="Constantia" panose="02030602050306030303" pitchFamily="18" charset="0"/>
              </a:rPr>
            </a:br>
            <a:endParaRPr lang="en-US" sz="3600" dirty="0">
              <a:latin typeface="Constantia" panose="02030602050306030303" pitchFamily="18" charset="0"/>
            </a:endParaRPr>
          </a:p>
        </p:txBody>
      </p:sp>
      <p:sp>
        <p:nvSpPr>
          <p:cNvPr id="9" name="TextBox 8"/>
          <p:cNvSpPr txBox="1"/>
          <p:nvPr/>
        </p:nvSpPr>
        <p:spPr>
          <a:xfrm>
            <a:off x="228600" y="1981200"/>
            <a:ext cx="8763000" cy="2954655"/>
          </a:xfrm>
          <a:prstGeom prst="rect">
            <a:avLst/>
          </a:prstGeom>
          <a:noFill/>
        </p:spPr>
        <p:txBody>
          <a:bodyPr wrap="square" rtlCol="0">
            <a:spAutoFit/>
          </a:bodyPr>
          <a:lstStyle/>
          <a:p>
            <a:pPr algn="ctr"/>
            <a:r>
              <a:rPr lang="en-US" sz="2400" dirty="0"/>
              <a:t>For questions about this presentation or aquaculture in Florida please contact the Division at: </a:t>
            </a:r>
          </a:p>
          <a:p>
            <a:pPr algn="ctr"/>
            <a:endParaRPr lang="en-US" sz="2400" dirty="0"/>
          </a:p>
          <a:p>
            <a:r>
              <a:rPr lang="en-US" dirty="0"/>
              <a:t> </a:t>
            </a:r>
          </a:p>
          <a:p>
            <a:pPr marL="2514600" indent="-971550"/>
            <a:r>
              <a:rPr lang="en-US" sz="2400" dirty="0"/>
              <a:t>Tallahassee Office: (850) 617-7600 </a:t>
            </a:r>
          </a:p>
          <a:p>
            <a:pPr marL="2514600" indent="-971550"/>
            <a:r>
              <a:rPr lang="en-US" sz="2400" dirty="0"/>
              <a:t>Bartow Office: (863) 578-1870 </a:t>
            </a:r>
          </a:p>
          <a:p>
            <a:pPr marL="2514600" indent="-971550"/>
            <a:r>
              <a:rPr lang="en-US" sz="2400" dirty="0"/>
              <a:t>Email: </a:t>
            </a:r>
            <a:r>
              <a:rPr lang="en-US" sz="2400" dirty="0">
                <a:solidFill>
                  <a:schemeClr val="accent1"/>
                </a:solidFill>
              </a:rPr>
              <a:t>aquaculture_web@FreshFromFlorida.com</a:t>
            </a:r>
            <a:r>
              <a:rPr lang="en-US" sz="2400" dirty="0"/>
              <a:t> </a:t>
            </a:r>
          </a:p>
          <a:p>
            <a:pPr marL="2514600" indent="-971550"/>
            <a:r>
              <a:rPr lang="en-US" sz="2400" dirty="0"/>
              <a:t>Website: FreshFromFlorida.com </a:t>
            </a:r>
            <a:endParaRPr lang="en-US" sz="3200" dirty="0"/>
          </a:p>
        </p:txBody>
      </p:sp>
      <p:sp>
        <p:nvSpPr>
          <p:cNvPr id="5" name="Title 4" hidden="1"/>
          <p:cNvSpPr>
            <a:spLocks noGrp="1"/>
          </p:cNvSpPr>
          <p:nvPr>
            <p:ph type="title"/>
          </p:nvPr>
        </p:nvSpPr>
        <p:spPr/>
        <p:txBody>
          <a:bodyPr>
            <a:normAutofit fontScale="90000"/>
          </a:bodyPr>
          <a:lstStyle/>
          <a:p>
            <a:r>
              <a:rPr lang="en-US" sz="5400" dirty="0">
                <a:latin typeface="Constantia" panose="02030602050306030303" pitchFamily="18" charset="0"/>
              </a:rPr>
              <a:t>Conclusion  </a:t>
            </a:r>
            <a:br>
              <a:rPr lang="en-US" sz="4800" dirty="0">
                <a:latin typeface="Constantia" panose="02030602050306030303" pitchFamily="18" charset="0"/>
              </a:rPr>
            </a:br>
            <a:br>
              <a:rPr lang="en-US" sz="4800" dirty="0">
                <a:latin typeface="Constantia" panose="02030602050306030303" pitchFamily="18" charset="0"/>
              </a:rPr>
            </a:br>
            <a:endParaRPr lang="en-US" dirty="0"/>
          </a:p>
        </p:txBody>
      </p:sp>
      <p:pic>
        <p:nvPicPr>
          <p:cNvPr id="8" name="Picture 7" descr="Florida Department of Agriculture and Consumer Services Banner">
            <a:extLst>
              <a:ext uri="{FF2B5EF4-FFF2-40B4-BE49-F238E27FC236}">
                <a16:creationId xmlns:a16="http://schemas.microsoft.com/office/drawing/2014/main" id="{863D1FE1-B00B-484D-ABA6-37042604F2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71096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14019</TotalTime>
  <Words>2300</Words>
  <Application>Microsoft Office PowerPoint</Application>
  <PresentationFormat>On-screen Show (4:3)</PresentationFormat>
  <Paragraphs>356</Paragraphs>
  <Slides>31</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Constantia</vt:lpstr>
      <vt:lpstr>Goudy Old Style</vt:lpstr>
      <vt:lpstr>Times New Roman</vt:lpstr>
      <vt:lpstr>Wingdings 2</vt:lpstr>
      <vt:lpstr>Flow</vt:lpstr>
      <vt:lpstr>Florida aquaculture food fish</vt:lpstr>
      <vt:lpstr>Introduction</vt:lpstr>
      <vt:lpstr>Where do food fish come from?</vt:lpstr>
      <vt:lpstr>Where do food fish come from?</vt:lpstr>
      <vt:lpstr>Brief History of Food Fish</vt:lpstr>
      <vt:lpstr>Wild fisheries max</vt:lpstr>
      <vt:lpstr>Problem: capture fisheries at maximum harvest rate</vt:lpstr>
      <vt:lpstr>Aquaculture will soon be the norm</vt:lpstr>
      <vt:lpstr>Where do our food fish come from?</vt:lpstr>
      <vt:lpstr>Top Food Fish Produced Globally</vt:lpstr>
      <vt:lpstr>Top Food Fish Produced Globally</vt:lpstr>
      <vt:lpstr>U.S. Food Fish Industry</vt:lpstr>
      <vt:lpstr>U.S. Food Fish Industry</vt:lpstr>
      <vt:lpstr>What’s the #1 food fish produced in the U.S.?</vt:lpstr>
      <vt:lpstr>Where are catfish produced in the U.S.?</vt:lpstr>
      <vt:lpstr>U.S. Food Fish Industry</vt:lpstr>
      <vt:lpstr>How are these species produced?</vt:lpstr>
      <vt:lpstr>Food Fish Aquaculture in Florida</vt:lpstr>
      <vt:lpstr>Florida’s Food Fish Industry</vt:lpstr>
      <vt:lpstr>Culture Methods in Florida</vt:lpstr>
      <vt:lpstr>Pond Culture Methods</vt:lpstr>
      <vt:lpstr>Catfish Culture Methods</vt:lpstr>
      <vt:lpstr>Did you know?</vt:lpstr>
      <vt:lpstr>Catfish Culture Methods</vt:lpstr>
      <vt:lpstr>Catfish Culture Methods</vt:lpstr>
      <vt:lpstr>Marine Shrimp Breeding Facility</vt:lpstr>
      <vt:lpstr>Marine Shrimp Breeding Facility</vt:lpstr>
      <vt:lpstr>Genetic Breeding Program </vt:lpstr>
      <vt:lpstr>Disease Challenge Program </vt:lpstr>
      <vt:lpstr>Conclusions</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Aquaculture  and  Related  Careers</dc:title>
  <dc:creator>Peter Allen</dc:creator>
  <cp:lastModifiedBy>Bayliss, Katrina</cp:lastModifiedBy>
  <cp:revision>352</cp:revision>
  <dcterms:created xsi:type="dcterms:W3CDTF">2013-10-22T12:44:55Z</dcterms:created>
  <dcterms:modified xsi:type="dcterms:W3CDTF">2019-01-18T13:52:14Z</dcterms:modified>
</cp:coreProperties>
</file>