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media/image64.jpg" ContentType="image/png"/>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435" r:id="rId2"/>
    <p:sldId id="421" r:id="rId3"/>
    <p:sldId id="406" r:id="rId4"/>
    <p:sldId id="436" r:id="rId5"/>
    <p:sldId id="437" r:id="rId6"/>
    <p:sldId id="261" r:id="rId7"/>
    <p:sldId id="438" r:id="rId8"/>
    <p:sldId id="439" r:id="rId9"/>
    <p:sldId id="440" r:id="rId10"/>
    <p:sldId id="441" r:id="rId11"/>
    <p:sldId id="442" r:id="rId12"/>
    <p:sldId id="443" r:id="rId13"/>
    <p:sldId id="301" r:id="rId14"/>
    <p:sldId id="444" r:id="rId15"/>
    <p:sldId id="445" r:id="rId16"/>
    <p:sldId id="446" r:id="rId17"/>
    <p:sldId id="447" r:id="rId18"/>
    <p:sldId id="448" r:id="rId19"/>
    <p:sldId id="449" r:id="rId20"/>
    <p:sldId id="450" r:id="rId21"/>
    <p:sldId id="451" r:id="rId22"/>
    <p:sldId id="452" r:id="rId23"/>
    <p:sldId id="453" r:id="rId24"/>
    <p:sldId id="454" r:id="rId25"/>
    <p:sldId id="455" r:id="rId26"/>
    <p:sldId id="456" r:id="rId27"/>
    <p:sldId id="457" r:id="rId28"/>
    <p:sldId id="458" r:id="rId29"/>
    <p:sldId id="459" r:id="rId30"/>
    <p:sldId id="460" r:id="rId31"/>
  </p:sldIdLst>
  <p:sldSz cx="9144000" cy="6858000" type="screen4x3"/>
  <p:notesSz cx="6858000" cy="9144000"/>
  <p:defaultTextStyle>
    <a:defPPr>
      <a:defRPr lang="en-US"/>
    </a:defPPr>
    <a:lvl1pPr marL="0" algn="l" defTabSz="914353" rtl="0" eaLnBrk="1" latinLnBrk="0" hangingPunct="1">
      <a:defRPr sz="1800" kern="1200">
        <a:solidFill>
          <a:schemeClr val="tx1"/>
        </a:solidFill>
        <a:latin typeface="+mn-lt"/>
        <a:ea typeface="+mn-ea"/>
        <a:cs typeface="+mn-cs"/>
      </a:defRPr>
    </a:lvl1pPr>
    <a:lvl2pPr marL="457177"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30" algn="l" defTabSz="914353" rtl="0" eaLnBrk="1" latinLnBrk="0" hangingPunct="1">
      <a:defRPr sz="1800" kern="1200">
        <a:solidFill>
          <a:schemeClr val="tx1"/>
        </a:solidFill>
        <a:latin typeface="+mn-lt"/>
        <a:ea typeface="+mn-ea"/>
        <a:cs typeface="+mn-cs"/>
      </a:defRPr>
    </a:lvl4pPr>
    <a:lvl5pPr marL="1828706"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60"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3" algn="l" defTabSz="91435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ulpepper, Charlie" initials="CC" lastIdx="1" clrIdx="0">
    <p:extLst>
      <p:ext uri="{19B8F6BF-5375-455C-9EA6-DF929625EA0E}">
        <p15:presenceInfo xmlns:p15="http://schemas.microsoft.com/office/powerpoint/2012/main" userId="S-1-5-21-663885992-1660713925-965413785-10748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94694" autoAdjust="0"/>
  </p:normalViewPr>
  <p:slideViewPr>
    <p:cSldViewPr>
      <p:cViewPr varScale="1">
        <p:scale>
          <a:sx n="108" d="100"/>
          <a:sy n="108" d="100"/>
        </p:scale>
        <p:origin x="1932" y="114"/>
      </p:cViewPr>
      <p:guideLst>
        <p:guide orient="horz" pos="2160"/>
        <p:guide pos="2880"/>
      </p:guideLst>
    </p:cSldViewPr>
  </p:slideViewPr>
  <p:outlineViewPr>
    <p:cViewPr>
      <p:scale>
        <a:sx n="33" d="100"/>
        <a:sy n="33" d="100"/>
      </p:scale>
      <p:origin x="0" y="21546"/>
    </p:cViewPr>
  </p:outlineViewPr>
  <p:notesTextViewPr>
    <p:cViewPr>
      <p:scale>
        <a:sx n="3" d="2"/>
        <a:sy n="3" d="2"/>
      </p:scale>
      <p:origin x="0" y="0"/>
    </p:cViewPr>
  </p:notesTextViewPr>
  <p:sorterViewPr>
    <p:cViewPr>
      <p:scale>
        <a:sx n="100" d="100"/>
        <a:sy n="100" d="100"/>
      </p:scale>
      <p:origin x="0" y="861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985BCF-A00E-4D8F-8DCA-2F9D5CF6B85C}" type="datetimeFigureOut">
              <a:rPr lang="en-US" smtClean="0"/>
              <a:t>1/18/2019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910671-5736-4D88-B315-3625F5596A5B}" type="slidenum">
              <a:rPr lang="en-US" smtClean="0"/>
              <a:t>‹#›</a:t>
            </a:fld>
            <a:endParaRPr lang="en-US"/>
          </a:p>
        </p:txBody>
      </p:sp>
    </p:spTree>
    <p:extLst>
      <p:ext uri="{BB962C8B-B14F-4D97-AF65-F5344CB8AC3E}">
        <p14:creationId xmlns:p14="http://schemas.microsoft.com/office/powerpoint/2010/main" val="2042433920"/>
      </p:ext>
    </p:extLst>
  </p:cSld>
  <p:clrMap bg1="lt1" tx1="dk1" bg2="lt2" tx2="dk2" accent1="accent1" accent2="accent2" accent3="accent3" accent4="accent4" accent5="accent5" accent6="accent6" hlink="hlink" folHlink="folHlink"/>
  <p:notesStyle>
    <a:lvl1pPr marL="0" algn="l" defTabSz="914353" rtl="0" eaLnBrk="1" latinLnBrk="0" hangingPunct="1">
      <a:defRPr sz="1200" kern="1200">
        <a:solidFill>
          <a:schemeClr val="tx1"/>
        </a:solidFill>
        <a:latin typeface="+mn-lt"/>
        <a:ea typeface="+mn-ea"/>
        <a:cs typeface="+mn-cs"/>
      </a:defRPr>
    </a:lvl1pPr>
    <a:lvl2pPr marL="457177" algn="l" defTabSz="914353" rtl="0" eaLnBrk="1" latinLnBrk="0" hangingPunct="1">
      <a:defRPr sz="1200" kern="1200">
        <a:solidFill>
          <a:schemeClr val="tx1"/>
        </a:solidFill>
        <a:latin typeface="+mn-lt"/>
        <a:ea typeface="+mn-ea"/>
        <a:cs typeface="+mn-cs"/>
      </a:defRPr>
    </a:lvl2pPr>
    <a:lvl3pPr marL="914353" algn="l" defTabSz="914353" rtl="0" eaLnBrk="1" latinLnBrk="0" hangingPunct="1">
      <a:defRPr sz="1200" kern="1200">
        <a:solidFill>
          <a:schemeClr val="tx1"/>
        </a:solidFill>
        <a:latin typeface="+mn-lt"/>
        <a:ea typeface="+mn-ea"/>
        <a:cs typeface="+mn-cs"/>
      </a:defRPr>
    </a:lvl3pPr>
    <a:lvl4pPr marL="1371530" algn="l" defTabSz="914353" rtl="0" eaLnBrk="1" latinLnBrk="0" hangingPunct="1">
      <a:defRPr sz="1200" kern="1200">
        <a:solidFill>
          <a:schemeClr val="tx1"/>
        </a:solidFill>
        <a:latin typeface="+mn-lt"/>
        <a:ea typeface="+mn-ea"/>
        <a:cs typeface="+mn-cs"/>
      </a:defRPr>
    </a:lvl4pPr>
    <a:lvl5pPr marL="1828706" algn="l" defTabSz="914353" rtl="0" eaLnBrk="1" latinLnBrk="0" hangingPunct="1">
      <a:defRPr sz="1200" kern="1200">
        <a:solidFill>
          <a:schemeClr val="tx1"/>
        </a:solidFill>
        <a:latin typeface="+mn-lt"/>
        <a:ea typeface="+mn-ea"/>
        <a:cs typeface="+mn-cs"/>
      </a:defRPr>
    </a:lvl5pPr>
    <a:lvl6pPr marL="2285883" algn="l" defTabSz="914353" rtl="0" eaLnBrk="1" latinLnBrk="0" hangingPunct="1">
      <a:defRPr sz="1200" kern="1200">
        <a:solidFill>
          <a:schemeClr val="tx1"/>
        </a:solidFill>
        <a:latin typeface="+mn-lt"/>
        <a:ea typeface="+mn-ea"/>
        <a:cs typeface="+mn-cs"/>
      </a:defRPr>
    </a:lvl6pPr>
    <a:lvl7pPr marL="2743060" algn="l" defTabSz="914353" rtl="0" eaLnBrk="1" latinLnBrk="0" hangingPunct="1">
      <a:defRPr sz="1200" kern="1200">
        <a:solidFill>
          <a:schemeClr val="tx1"/>
        </a:solidFill>
        <a:latin typeface="+mn-lt"/>
        <a:ea typeface="+mn-ea"/>
        <a:cs typeface="+mn-cs"/>
      </a:defRPr>
    </a:lvl7pPr>
    <a:lvl8pPr marL="3200236" algn="l" defTabSz="914353" rtl="0" eaLnBrk="1" latinLnBrk="0" hangingPunct="1">
      <a:defRPr sz="1200" kern="1200">
        <a:solidFill>
          <a:schemeClr val="tx1"/>
        </a:solidFill>
        <a:latin typeface="+mn-lt"/>
        <a:ea typeface="+mn-ea"/>
        <a:cs typeface="+mn-cs"/>
      </a:defRPr>
    </a:lvl8pPr>
    <a:lvl9pPr marL="3657413" algn="l" defTabSz="91435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a:t>
            </a:fld>
            <a:endParaRPr lang="en-US"/>
          </a:p>
        </p:txBody>
      </p:sp>
    </p:spTree>
    <p:extLst>
      <p:ext uri="{BB962C8B-B14F-4D97-AF65-F5344CB8AC3E}">
        <p14:creationId xmlns:p14="http://schemas.microsoft.com/office/powerpoint/2010/main" val="3524158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a:t>
            </a:fld>
            <a:endParaRPr lang="en-US"/>
          </a:p>
        </p:txBody>
      </p:sp>
    </p:spTree>
    <p:extLst>
      <p:ext uri="{BB962C8B-B14F-4D97-AF65-F5344CB8AC3E}">
        <p14:creationId xmlns:p14="http://schemas.microsoft.com/office/powerpoint/2010/main" val="2745428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3</a:t>
            </a:fld>
            <a:endParaRPr lang="en-US"/>
          </a:p>
        </p:txBody>
      </p:sp>
    </p:spTree>
    <p:extLst>
      <p:ext uri="{BB962C8B-B14F-4D97-AF65-F5344CB8AC3E}">
        <p14:creationId xmlns:p14="http://schemas.microsoft.com/office/powerpoint/2010/main" val="4145128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4</a:t>
            </a:fld>
            <a:endParaRPr lang="en-US"/>
          </a:p>
        </p:txBody>
      </p:sp>
    </p:spTree>
    <p:extLst>
      <p:ext uri="{BB962C8B-B14F-4D97-AF65-F5344CB8AC3E}">
        <p14:creationId xmlns:p14="http://schemas.microsoft.com/office/powerpoint/2010/main" val="30234825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5</a:t>
            </a:fld>
            <a:endParaRPr lang="en-US"/>
          </a:p>
        </p:txBody>
      </p:sp>
    </p:spTree>
    <p:extLst>
      <p:ext uri="{BB962C8B-B14F-4D97-AF65-F5344CB8AC3E}">
        <p14:creationId xmlns:p14="http://schemas.microsoft.com/office/powerpoint/2010/main" val="86470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benefits and problems</a:t>
            </a:r>
          </a:p>
        </p:txBody>
      </p:sp>
      <p:sp>
        <p:nvSpPr>
          <p:cNvPr id="4" name="Slide Number Placeholder 3"/>
          <p:cNvSpPr>
            <a:spLocks noGrp="1"/>
          </p:cNvSpPr>
          <p:nvPr>
            <p:ph type="sldNum" sz="quarter" idx="10"/>
          </p:nvPr>
        </p:nvSpPr>
        <p:spPr/>
        <p:txBody>
          <a:bodyPr/>
          <a:lstStyle/>
          <a:p>
            <a:fld id="{2E910671-5736-4D88-B315-3625F5596A5B}" type="slidenum">
              <a:rPr lang="en-US" smtClean="0"/>
              <a:t>6</a:t>
            </a:fld>
            <a:endParaRPr lang="en-US"/>
          </a:p>
        </p:txBody>
      </p:sp>
    </p:spTree>
    <p:extLst>
      <p:ext uri="{BB962C8B-B14F-4D97-AF65-F5344CB8AC3E}">
        <p14:creationId xmlns:p14="http://schemas.microsoft.com/office/powerpoint/2010/main" val="2822787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benefits and problems</a:t>
            </a:r>
          </a:p>
        </p:txBody>
      </p:sp>
      <p:sp>
        <p:nvSpPr>
          <p:cNvPr id="4" name="Slide Number Placeholder 3"/>
          <p:cNvSpPr>
            <a:spLocks noGrp="1"/>
          </p:cNvSpPr>
          <p:nvPr>
            <p:ph type="sldNum" sz="quarter" idx="10"/>
          </p:nvPr>
        </p:nvSpPr>
        <p:spPr/>
        <p:txBody>
          <a:bodyPr/>
          <a:lstStyle/>
          <a:p>
            <a:fld id="{2E910671-5736-4D88-B315-3625F5596A5B}" type="slidenum">
              <a:rPr lang="en-US" smtClean="0"/>
              <a:t>7</a:t>
            </a:fld>
            <a:endParaRPr lang="en-US"/>
          </a:p>
        </p:txBody>
      </p:sp>
    </p:spTree>
    <p:extLst>
      <p:ext uri="{BB962C8B-B14F-4D97-AF65-F5344CB8AC3E}">
        <p14:creationId xmlns:p14="http://schemas.microsoft.com/office/powerpoint/2010/main" val="10208870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benefits and problems</a:t>
            </a:r>
          </a:p>
        </p:txBody>
      </p:sp>
      <p:sp>
        <p:nvSpPr>
          <p:cNvPr id="4" name="Slide Number Placeholder 3"/>
          <p:cNvSpPr>
            <a:spLocks noGrp="1"/>
          </p:cNvSpPr>
          <p:nvPr>
            <p:ph type="sldNum" sz="quarter" idx="10"/>
          </p:nvPr>
        </p:nvSpPr>
        <p:spPr/>
        <p:txBody>
          <a:bodyPr/>
          <a:lstStyle/>
          <a:p>
            <a:fld id="{2E910671-5736-4D88-B315-3625F5596A5B}" type="slidenum">
              <a:rPr lang="en-US" smtClean="0"/>
              <a:t>8</a:t>
            </a:fld>
            <a:endParaRPr lang="en-US"/>
          </a:p>
        </p:txBody>
      </p:sp>
    </p:spTree>
    <p:extLst>
      <p:ext uri="{BB962C8B-B14F-4D97-AF65-F5344CB8AC3E}">
        <p14:creationId xmlns:p14="http://schemas.microsoft.com/office/powerpoint/2010/main" val="2254638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benefits and problems</a:t>
            </a:r>
          </a:p>
        </p:txBody>
      </p:sp>
      <p:sp>
        <p:nvSpPr>
          <p:cNvPr id="4" name="Slide Number Placeholder 3"/>
          <p:cNvSpPr>
            <a:spLocks noGrp="1"/>
          </p:cNvSpPr>
          <p:nvPr>
            <p:ph type="sldNum" sz="quarter" idx="10"/>
          </p:nvPr>
        </p:nvSpPr>
        <p:spPr/>
        <p:txBody>
          <a:bodyPr/>
          <a:lstStyle/>
          <a:p>
            <a:fld id="{2E910671-5736-4D88-B315-3625F5596A5B}" type="slidenum">
              <a:rPr lang="en-US" smtClean="0"/>
              <a:t>9</a:t>
            </a:fld>
            <a:endParaRPr lang="en-US"/>
          </a:p>
        </p:txBody>
      </p:sp>
    </p:spTree>
    <p:extLst>
      <p:ext uri="{BB962C8B-B14F-4D97-AF65-F5344CB8AC3E}">
        <p14:creationId xmlns:p14="http://schemas.microsoft.com/office/powerpoint/2010/main" val="313132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benefits and problems</a:t>
            </a:r>
          </a:p>
        </p:txBody>
      </p:sp>
      <p:sp>
        <p:nvSpPr>
          <p:cNvPr id="4" name="Slide Number Placeholder 3"/>
          <p:cNvSpPr>
            <a:spLocks noGrp="1"/>
          </p:cNvSpPr>
          <p:nvPr>
            <p:ph type="sldNum" sz="quarter" idx="10"/>
          </p:nvPr>
        </p:nvSpPr>
        <p:spPr/>
        <p:txBody>
          <a:bodyPr/>
          <a:lstStyle/>
          <a:p>
            <a:fld id="{2E910671-5736-4D88-B315-3625F5596A5B}" type="slidenum">
              <a:rPr lang="en-US" smtClean="0"/>
              <a:t>10</a:t>
            </a:fld>
            <a:endParaRPr lang="en-US"/>
          </a:p>
        </p:txBody>
      </p:sp>
    </p:spTree>
    <p:extLst>
      <p:ext uri="{BB962C8B-B14F-4D97-AF65-F5344CB8AC3E}">
        <p14:creationId xmlns:p14="http://schemas.microsoft.com/office/powerpoint/2010/main" val="13117585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benefits and problems</a:t>
            </a:r>
          </a:p>
        </p:txBody>
      </p:sp>
      <p:sp>
        <p:nvSpPr>
          <p:cNvPr id="4" name="Slide Number Placeholder 3"/>
          <p:cNvSpPr>
            <a:spLocks noGrp="1"/>
          </p:cNvSpPr>
          <p:nvPr>
            <p:ph type="sldNum" sz="quarter" idx="10"/>
          </p:nvPr>
        </p:nvSpPr>
        <p:spPr/>
        <p:txBody>
          <a:bodyPr/>
          <a:lstStyle/>
          <a:p>
            <a:fld id="{2E910671-5736-4D88-B315-3625F5596A5B}" type="slidenum">
              <a:rPr lang="en-US" smtClean="0"/>
              <a:t>11</a:t>
            </a:fld>
            <a:endParaRPr lang="en-US"/>
          </a:p>
        </p:txBody>
      </p:sp>
    </p:spTree>
    <p:extLst>
      <p:ext uri="{BB962C8B-B14F-4D97-AF65-F5344CB8AC3E}">
        <p14:creationId xmlns:p14="http://schemas.microsoft.com/office/powerpoint/2010/main" val="1186630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about benefits and problems</a:t>
            </a:r>
          </a:p>
        </p:txBody>
      </p:sp>
      <p:sp>
        <p:nvSpPr>
          <p:cNvPr id="4" name="Slide Number Placeholder 3"/>
          <p:cNvSpPr>
            <a:spLocks noGrp="1"/>
          </p:cNvSpPr>
          <p:nvPr>
            <p:ph type="sldNum" sz="quarter" idx="10"/>
          </p:nvPr>
        </p:nvSpPr>
        <p:spPr/>
        <p:txBody>
          <a:bodyPr/>
          <a:lstStyle/>
          <a:p>
            <a:fld id="{2E910671-5736-4D88-B315-3625F5596A5B}" type="slidenum">
              <a:rPr lang="en-US" smtClean="0"/>
              <a:t>12</a:t>
            </a:fld>
            <a:endParaRPr lang="en-US"/>
          </a:p>
        </p:txBody>
      </p:sp>
    </p:spTree>
    <p:extLst>
      <p:ext uri="{BB962C8B-B14F-4D97-AF65-F5344CB8AC3E}">
        <p14:creationId xmlns:p14="http://schemas.microsoft.com/office/powerpoint/2010/main" val="5489269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13</a:t>
            </a:fld>
            <a:endParaRPr lang="en-US"/>
          </a:p>
        </p:txBody>
      </p:sp>
    </p:spTree>
    <p:extLst>
      <p:ext uri="{BB962C8B-B14F-4D97-AF65-F5344CB8AC3E}">
        <p14:creationId xmlns:p14="http://schemas.microsoft.com/office/powerpoint/2010/main" val="2916214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14</a:t>
            </a:fld>
            <a:endParaRPr lang="en-US"/>
          </a:p>
        </p:txBody>
      </p:sp>
    </p:spTree>
    <p:extLst>
      <p:ext uri="{BB962C8B-B14F-4D97-AF65-F5344CB8AC3E}">
        <p14:creationId xmlns:p14="http://schemas.microsoft.com/office/powerpoint/2010/main" val="38026829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15</a:t>
            </a:fld>
            <a:endParaRPr lang="en-US"/>
          </a:p>
        </p:txBody>
      </p:sp>
    </p:spTree>
    <p:extLst>
      <p:ext uri="{BB962C8B-B14F-4D97-AF65-F5344CB8AC3E}">
        <p14:creationId xmlns:p14="http://schemas.microsoft.com/office/powerpoint/2010/main" val="27435954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16</a:t>
            </a:fld>
            <a:endParaRPr lang="en-US"/>
          </a:p>
        </p:txBody>
      </p:sp>
    </p:spTree>
    <p:extLst>
      <p:ext uri="{BB962C8B-B14F-4D97-AF65-F5344CB8AC3E}">
        <p14:creationId xmlns:p14="http://schemas.microsoft.com/office/powerpoint/2010/main" val="18335846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17</a:t>
            </a:fld>
            <a:endParaRPr lang="en-US"/>
          </a:p>
        </p:txBody>
      </p:sp>
    </p:spTree>
    <p:extLst>
      <p:ext uri="{BB962C8B-B14F-4D97-AF65-F5344CB8AC3E}">
        <p14:creationId xmlns:p14="http://schemas.microsoft.com/office/powerpoint/2010/main" val="1974426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18</a:t>
            </a:fld>
            <a:endParaRPr lang="en-US"/>
          </a:p>
        </p:txBody>
      </p:sp>
    </p:spTree>
    <p:extLst>
      <p:ext uri="{BB962C8B-B14F-4D97-AF65-F5344CB8AC3E}">
        <p14:creationId xmlns:p14="http://schemas.microsoft.com/office/powerpoint/2010/main" val="6476016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19</a:t>
            </a:fld>
            <a:endParaRPr lang="en-US"/>
          </a:p>
        </p:txBody>
      </p:sp>
    </p:spTree>
    <p:extLst>
      <p:ext uri="{BB962C8B-B14F-4D97-AF65-F5344CB8AC3E}">
        <p14:creationId xmlns:p14="http://schemas.microsoft.com/office/powerpoint/2010/main" val="13604421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20</a:t>
            </a:fld>
            <a:endParaRPr lang="en-US"/>
          </a:p>
        </p:txBody>
      </p:sp>
    </p:spTree>
    <p:extLst>
      <p:ext uri="{BB962C8B-B14F-4D97-AF65-F5344CB8AC3E}">
        <p14:creationId xmlns:p14="http://schemas.microsoft.com/office/powerpoint/2010/main" val="1804637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21</a:t>
            </a:fld>
            <a:endParaRPr lang="en-US"/>
          </a:p>
        </p:txBody>
      </p:sp>
    </p:spTree>
    <p:extLst>
      <p:ext uri="{BB962C8B-B14F-4D97-AF65-F5344CB8AC3E}">
        <p14:creationId xmlns:p14="http://schemas.microsoft.com/office/powerpoint/2010/main" val="1307459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22</a:t>
            </a:fld>
            <a:endParaRPr lang="en-US"/>
          </a:p>
        </p:txBody>
      </p:sp>
    </p:spTree>
    <p:extLst>
      <p:ext uri="{BB962C8B-B14F-4D97-AF65-F5344CB8AC3E}">
        <p14:creationId xmlns:p14="http://schemas.microsoft.com/office/powerpoint/2010/main" val="24054323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23</a:t>
            </a:fld>
            <a:endParaRPr lang="en-US"/>
          </a:p>
        </p:txBody>
      </p:sp>
    </p:spTree>
    <p:extLst>
      <p:ext uri="{BB962C8B-B14F-4D97-AF65-F5344CB8AC3E}">
        <p14:creationId xmlns:p14="http://schemas.microsoft.com/office/powerpoint/2010/main" val="16704950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24</a:t>
            </a:fld>
            <a:endParaRPr lang="en-US"/>
          </a:p>
        </p:txBody>
      </p:sp>
    </p:spTree>
    <p:extLst>
      <p:ext uri="{BB962C8B-B14F-4D97-AF65-F5344CB8AC3E}">
        <p14:creationId xmlns:p14="http://schemas.microsoft.com/office/powerpoint/2010/main" val="23389733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25</a:t>
            </a:fld>
            <a:endParaRPr lang="en-US"/>
          </a:p>
        </p:txBody>
      </p:sp>
    </p:spTree>
    <p:extLst>
      <p:ext uri="{BB962C8B-B14F-4D97-AF65-F5344CB8AC3E}">
        <p14:creationId xmlns:p14="http://schemas.microsoft.com/office/powerpoint/2010/main" val="36664092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26</a:t>
            </a:fld>
            <a:endParaRPr lang="en-US"/>
          </a:p>
        </p:txBody>
      </p:sp>
    </p:spTree>
    <p:extLst>
      <p:ext uri="{BB962C8B-B14F-4D97-AF65-F5344CB8AC3E}">
        <p14:creationId xmlns:p14="http://schemas.microsoft.com/office/powerpoint/2010/main" val="34206534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27</a:t>
            </a:fld>
            <a:endParaRPr lang="en-US"/>
          </a:p>
        </p:txBody>
      </p:sp>
    </p:spTree>
    <p:extLst>
      <p:ext uri="{BB962C8B-B14F-4D97-AF65-F5344CB8AC3E}">
        <p14:creationId xmlns:p14="http://schemas.microsoft.com/office/powerpoint/2010/main" val="32290659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28</a:t>
            </a:fld>
            <a:endParaRPr lang="en-US"/>
          </a:p>
        </p:txBody>
      </p:sp>
    </p:spTree>
    <p:extLst>
      <p:ext uri="{BB962C8B-B14F-4D97-AF65-F5344CB8AC3E}">
        <p14:creationId xmlns:p14="http://schemas.microsoft.com/office/powerpoint/2010/main" val="11858352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people to define aquaculture</a:t>
            </a:r>
          </a:p>
          <a:p>
            <a:r>
              <a:rPr lang="en-US" dirty="0"/>
              <a:t>Ask people</a:t>
            </a:r>
            <a:r>
              <a:rPr lang="en-US" baseline="0" dirty="0"/>
              <a:t> what they think of when they think of aquaculture</a:t>
            </a:r>
            <a:endParaRPr lang="en-US" dirty="0"/>
          </a:p>
        </p:txBody>
      </p:sp>
      <p:sp>
        <p:nvSpPr>
          <p:cNvPr id="4" name="Slide Number Placeholder 3"/>
          <p:cNvSpPr>
            <a:spLocks noGrp="1"/>
          </p:cNvSpPr>
          <p:nvPr>
            <p:ph type="sldNum" sz="quarter" idx="10"/>
          </p:nvPr>
        </p:nvSpPr>
        <p:spPr/>
        <p:txBody>
          <a:bodyPr/>
          <a:lstStyle/>
          <a:p>
            <a:fld id="{2E910671-5736-4D88-B315-3625F5596A5B}" type="slidenum">
              <a:rPr lang="en-US" smtClean="0"/>
              <a:t>29</a:t>
            </a:fld>
            <a:endParaRPr lang="en-US"/>
          </a:p>
        </p:txBody>
      </p:sp>
    </p:spTree>
    <p:extLst>
      <p:ext uri="{BB962C8B-B14F-4D97-AF65-F5344CB8AC3E}">
        <p14:creationId xmlns:p14="http://schemas.microsoft.com/office/powerpoint/2010/main" val="5612227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7"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7"/>
          <a:lstStyle>
            <a:lvl1pPr marL="0" marR="45718" indent="0" algn="r">
              <a:buNone/>
              <a:defRPr>
                <a:solidFill>
                  <a:schemeClr val="tx1"/>
                </a:solidFill>
              </a:defRPr>
            </a:lvl1pPr>
            <a:lvl2pPr marL="457177" indent="0" algn="ctr">
              <a:buNone/>
            </a:lvl2pPr>
            <a:lvl3pPr marL="914353" indent="0" algn="ctr">
              <a:buNone/>
            </a:lvl3pPr>
            <a:lvl4pPr marL="1371530" indent="0" algn="ctr">
              <a:buNone/>
            </a:lvl4pPr>
            <a:lvl5pPr marL="1828706" indent="0" algn="ctr">
              <a:buNone/>
            </a:lvl5pPr>
            <a:lvl6pPr marL="2285883" indent="0" algn="ctr">
              <a:buNone/>
            </a:lvl6pPr>
            <a:lvl7pPr marL="2743060" indent="0" algn="ctr">
              <a:buNone/>
            </a:lvl7pPr>
            <a:lvl8pPr marL="3200236" indent="0" algn="ctr">
              <a:buNone/>
            </a:lvl8pPr>
            <a:lvl9pPr marL="3657413"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B302453C-5D23-473D-9800-591434A6E7D4}" type="datetimeFigureOut">
              <a:rPr lang="en-US" smtClean="0"/>
              <a:t>1/18/2019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4A7769D-8B8A-406E-A325-D453C89DB29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302453C-5D23-473D-9800-591434A6E7D4}"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18" rIns="45718"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302453C-5D23-473D-9800-591434A6E7D4}"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7769D-8B8A-406E-A325-D453C89DB297}"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302453C-5D23-473D-9800-591434A6E7D4}"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18"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18" tIns="0" rIns="45718"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1859758"/>
            <a:ext cx="4041775" cy="654843"/>
          </a:xfrm>
        </p:spPr>
        <p:txBody>
          <a:bodyPr lIns="45718" tIns="0" rIns="45718"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6"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302453C-5D23-473D-9800-591434A6E7D4}" type="datetimeFigureOut">
              <a:rPr lang="en-US" smtClean="0"/>
              <a:t>1/18/2019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18"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B302453C-5D23-473D-9800-591434A6E7D4}" type="datetimeFigureOut">
              <a:rPr lang="en-US" smtClean="0"/>
              <a:t>1/18/2019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02453C-5D23-473D-9800-591434A6E7D4}" type="datetimeFigureOut">
              <a:rPr lang="en-US" smtClean="0"/>
              <a:t>1/18/2019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7" rIns="18287"/>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302453C-5D23-473D-9800-591434A6E7D4}"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lIns="91435" tIns="45718" rIns="91435" bIns="45718"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lIns="91435" tIns="45718" rIns="91435" bIns="45718" rtlCol="0" anchor="ctr"/>
          <a:lstStyle/>
          <a:p>
            <a:pPr algn="ctr" eaLnBrk="1" latinLnBrk="0" hangingPunct="1"/>
            <a:endParaRPr kumimoji="0" lang="en-US"/>
          </a:p>
        </p:txBody>
      </p:sp>
      <p:sp>
        <p:nvSpPr>
          <p:cNvPr id="2" name="Title 1"/>
          <p:cNvSpPr>
            <a:spLocks noGrp="1"/>
          </p:cNvSpPr>
          <p:nvPr>
            <p:ph type="title"/>
          </p:nvPr>
        </p:nvSpPr>
        <p:spPr>
          <a:xfrm>
            <a:off x="609600" y="1176997"/>
            <a:ext cx="2212848" cy="1582621"/>
          </a:xfrm>
        </p:spPr>
        <p:txBody>
          <a:bodyPr vert="horz" lIns="45718" tIns="45718" rIns="45718" bIns="45718"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1" y="2828785"/>
            <a:ext cx="2209800" cy="2179320"/>
          </a:xfrm>
        </p:spPr>
        <p:txBody>
          <a:bodyPr lIns="64005" rIns="45718" bIns="45718"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B302453C-5D23-473D-9800-591434A6E7D4}" type="datetimeFigureOut">
              <a:rPr lang="en-US" smtClean="0"/>
              <a:t>1/18/2019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1"/>
            <a:ext cx="609600" cy="365125"/>
          </a:xfrm>
        </p:spPr>
        <p:txBody>
          <a:bodyPr/>
          <a:lstStyle/>
          <a:p>
            <a:fld id="{84A7769D-8B8A-406E-A325-D453C89DB297}"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35" tIns="45718" rIns="91435" bIns="45718"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6"/>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35" tIns="45718" rIns="91435" bIns="45718"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302453C-5D23-473D-9800-591434A6E7D4}"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2"/>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2"/>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302453C-5D23-473D-9800-591434A6E7D4}" type="datetimeFigureOut">
              <a:rPr lang="en-US" smtClean="0"/>
              <a:t>1/18/2019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4A7769D-8B8A-406E-A325-D453C89DB29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35" tIns="45718" rIns="91435" bIns="45718"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3"/>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35" tIns="45718" rIns="91435" bIns="45718"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tIns="45718"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lIns="91435" tIns="45718" rIns="91435" bIns="45718">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1"/>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302453C-5D23-473D-9800-591434A6E7D4}" type="datetimeFigureOut">
              <a:rPr lang="en-US" smtClean="0"/>
              <a:t>1/18/2019</a:t>
            </a:fld>
            <a:endParaRPr lang="en-US"/>
          </a:p>
        </p:txBody>
      </p:sp>
      <p:sp>
        <p:nvSpPr>
          <p:cNvPr id="22" name="Footer Placeholder 21"/>
          <p:cNvSpPr>
            <a:spLocks noGrp="1"/>
          </p:cNvSpPr>
          <p:nvPr>
            <p:ph type="ftr" sz="quarter" idx="3"/>
          </p:nvPr>
        </p:nvSpPr>
        <p:spPr>
          <a:xfrm>
            <a:off x="2667001" y="6356351"/>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1"/>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4A7769D-8B8A-406E-A325-D453C89DB297}"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06" indent="-274306"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47" indent="-246875"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353" indent="-246875"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659" indent="-210301"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2965" indent="-210301"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271" indent="-210301"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141" indent="-182871"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448" indent="-182871"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754" indent="-182871"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77" algn="l" rtl="0" eaLnBrk="1" latinLnBrk="0" hangingPunct="1">
        <a:defRPr kumimoji="0" kern="1200">
          <a:solidFill>
            <a:schemeClr val="tx1"/>
          </a:solidFill>
          <a:latin typeface="+mn-lt"/>
          <a:ea typeface="+mn-ea"/>
          <a:cs typeface="+mn-cs"/>
        </a:defRPr>
      </a:lvl2pPr>
      <a:lvl3pPr marL="914353" algn="l" rtl="0" eaLnBrk="1" latinLnBrk="0" hangingPunct="1">
        <a:defRPr kumimoji="0" kern="1200">
          <a:solidFill>
            <a:schemeClr val="tx1"/>
          </a:solidFill>
          <a:latin typeface="+mn-lt"/>
          <a:ea typeface="+mn-ea"/>
          <a:cs typeface="+mn-cs"/>
        </a:defRPr>
      </a:lvl3pPr>
      <a:lvl4pPr marL="1371530" algn="l" rtl="0" eaLnBrk="1" latinLnBrk="0" hangingPunct="1">
        <a:defRPr kumimoji="0" kern="1200">
          <a:solidFill>
            <a:schemeClr val="tx1"/>
          </a:solidFill>
          <a:latin typeface="+mn-lt"/>
          <a:ea typeface="+mn-ea"/>
          <a:cs typeface="+mn-cs"/>
        </a:defRPr>
      </a:lvl4pPr>
      <a:lvl5pPr marL="1828706" algn="l" rtl="0" eaLnBrk="1" latinLnBrk="0" hangingPunct="1">
        <a:defRPr kumimoji="0" kern="1200">
          <a:solidFill>
            <a:schemeClr val="tx1"/>
          </a:solidFill>
          <a:latin typeface="+mn-lt"/>
          <a:ea typeface="+mn-ea"/>
          <a:cs typeface="+mn-cs"/>
        </a:defRPr>
      </a:lvl5pPr>
      <a:lvl6pPr marL="2285883" algn="l" rtl="0" eaLnBrk="1" latinLnBrk="0" hangingPunct="1">
        <a:defRPr kumimoji="0" kern="1200">
          <a:solidFill>
            <a:schemeClr val="tx1"/>
          </a:solidFill>
          <a:latin typeface="+mn-lt"/>
          <a:ea typeface="+mn-ea"/>
          <a:cs typeface="+mn-cs"/>
        </a:defRPr>
      </a:lvl6pPr>
      <a:lvl7pPr marL="2743060" algn="l" rtl="0" eaLnBrk="1" latinLnBrk="0" hangingPunct="1">
        <a:defRPr kumimoji="0" kern="1200">
          <a:solidFill>
            <a:schemeClr val="tx1"/>
          </a:solidFill>
          <a:latin typeface="+mn-lt"/>
          <a:ea typeface="+mn-ea"/>
          <a:cs typeface="+mn-cs"/>
        </a:defRPr>
      </a:lvl7pPr>
      <a:lvl8pPr marL="3200236" algn="l" rtl="0" eaLnBrk="1" latinLnBrk="0" hangingPunct="1">
        <a:defRPr kumimoji="0" kern="1200">
          <a:solidFill>
            <a:schemeClr val="tx1"/>
          </a:solidFill>
          <a:latin typeface="+mn-lt"/>
          <a:ea typeface="+mn-ea"/>
          <a:cs typeface="+mn-cs"/>
        </a:defRPr>
      </a:lvl8pPr>
      <a:lvl9pPr marL="3657413"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1.jp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7.jpe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20.jp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26.jp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36.jpeg"/><Relationship Id="rId4" Type="http://schemas.openxmlformats.org/officeDocument/2006/relationships/image" Target="../media/image35.jpeg"/></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43.jpeg"/></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2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53.jpeg"/></Relationships>
</file>

<file path=ppt/slides/_rels/slide2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56.png"/><Relationship Id="rId4" Type="http://schemas.openxmlformats.org/officeDocument/2006/relationships/image" Target="../media/image55.jpeg"/></Relationships>
</file>

<file path=ppt/slides/_rels/slide2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59.jpeg"/><Relationship Id="rId4" Type="http://schemas.openxmlformats.org/officeDocument/2006/relationships/image" Target="../media/image58.jpeg"/></Relationships>
</file>

<file path=ppt/slides/_rels/slide2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62.jpeg"/><Relationship Id="rId4" Type="http://schemas.openxmlformats.org/officeDocument/2006/relationships/image" Target="../media/image61.jpg"/></Relationships>
</file>

<file path=ppt/slides/_rels/slide2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64.jpg"/></Relationships>
</file>

<file path=ppt/slides/_rels/slide2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723" y="533400"/>
            <a:ext cx="8229600" cy="1143000"/>
          </a:xfrm>
        </p:spPr>
        <p:txBody>
          <a:bodyPr>
            <a:normAutofit/>
          </a:bodyPr>
          <a:lstStyle/>
          <a:p>
            <a:pPr algn="ctr"/>
            <a:r>
              <a:rPr lang="en-US" sz="5400" dirty="0">
                <a:latin typeface="+mn-lt"/>
              </a:rPr>
              <a:t>Careers in Aquaculture </a:t>
            </a:r>
          </a:p>
        </p:txBody>
      </p:sp>
      <p:pic>
        <p:nvPicPr>
          <p:cNvPr id="7" name="Picture 11" descr="Seminole Aquaculture 0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4189" y="3814356"/>
            <a:ext cx="2134956" cy="164709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3" descr="P12600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94947" y="3823999"/>
            <a:ext cx="2148383" cy="166499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4" descr="100-0056_IM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39145" y="3783399"/>
            <a:ext cx="2255802" cy="168849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Jackie blows shell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5715" y="1918855"/>
            <a:ext cx="2468403" cy="189550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9" descr="James and pipette gu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64118" y="1908784"/>
            <a:ext cx="1443445" cy="191564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0" descr="P525003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07562" y="1905000"/>
            <a:ext cx="2635767" cy="1918999"/>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1671446" y="5668344"/>
            <a:ext cx="5791200" cy="369332"/>
          </a:xfrm>
          <a:prstGeom prst="rect">
            <a:avLst/>
          </a:prstGeom>
          <a:noFill/>
        </p:spPr>
        <p:txBody>
          <a:bodyPr wrap="square" rtlCol="0">
            <a:spAutoFit/>
          </a:bodyPr>
          <a:lstStyle/>
          <a:p>
            <a:pPr algn="ctr"/>
            <a:r>
              <a:rPr lang="en-US" dirty="0"/>
              <a:t>Produced by the Division of Aquaculture - 2017</a:t>
            </a:r>
          </a:p>
        </p:txBody>
      </p:sp>
      <p:pic>
        <p:nvPicPr>
          <p:cNvPr id="15" name="Picture 14" descr="Florida Department of Agriculture and Consumer Services Banner">
            <a:extLst>
              <a:ext uri="{FF2B5EF4-FFF2-40B4-BE49-F238E27FC236}">
                <a16:creationId xmlns:a16="http://schemas.microsoft.com/office/drawing/2014/main" id="{2E06636E-F9C4-4CEA-BE57-5DB174A9F9A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1845571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Line 72" title="arrow"/>
          <p:cNvSpPr>
            <a:spLocks noChangeShapeType="1"/>
          </p:cNvSpPr>
          <p:nvPr/>
        </p:nvSpPr>
        <p:spPr bwMode="auto">
          <a:xfrm flipV="1">
            <a:off x="5353002" y="2587900"/>
            <a:ext cx="1128367" cy="374901"/>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solidFill>
                <a:schemeClr val="tx2"/>
              </a:solidFill>
            </a:endParaRPr>
          </a:p>
        </p:txBody>
      </p:sp>
      <p:sp>
        <p:nvSpPr>
          <p:cNvPr id="17" name="Line 35" title="arrow"/>
          <p:cNvSpPr>
            <a:spLocks noChangeShapeType="1"/>
          </p:cNvSpPr>
          <p:nvPr/>
        </p:nvSpPr>
        <p:spPr bwMode="auto">
          <a:xfrm flipV="1">
            <a:off x="4847494" y="1643541"/>
            <a:ext cx="598649" cy="1130148"/>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dirty="0">
              <a:solidFill>
                <a:schemeClr val="tx2"/>
              </a:solidFill>
            </a:endParaRPr>
          </a:p>
        </p:txBody>
      </p:sp>
      <p:sp>
        <p:nvSpPr>
          <p:cNvPr id="34" name="Line 59" title="arrow"/>
          <p:cNvSpPr>
            <a:spLocks noChangeShapeType="1"/>
          </p:cNvSpPr>
          <p:nvPr/>
        </p:nvSpPr>
        <p:spPr bwMode="auto">
          <a:xfrm flipH="1" flipV="1">
            <a:off x="2460973" y="2640712"/>
            <a:ext cx="1293668" cy="300042"/>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solidFill>
                <a:schemeClr val="tx2"/>
              </a:solidFill>
            </a:endParaRPr>
          </a:p>
        </p:txBody>
      </p:sp>
      <p:cxnSp>
        <p:nvCxnSpPr>
          <p:cNvPr id="12" name="AutoShape 7" title="arrow"/>
          <p:cNvCxnSpPr>
            <a:cxnSpLocks noChangeShapeType="1"/>
          </p:cNvCxnSpPr>
          <p:nvPr/>
        </p:nvCxnSpPr>
        <p:spPr bwMode="auto">
          <a:xfrm flipH="1" flipV="1">
            <a:off x="2598672" y="1931517"/>
            <a:ext cx="1660400" cy="1158553"/>
          </a:xfrm>
          <a:prstGeom prst="straightConnector1">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AutoShape 13" title="arrow"/>
          <p:cNvCxnSpPr>
            <a:cxnSpLocks noChangeShapeType="1"/>
            <a:stCxn id="11" idx="4"/>
            <a:endCxn id="23" idx="0"/>
          </p:cNvCxnSpPr>
          <p:nvPr/>
        </p:nvCxnSpPr>
        <p:spPr bwMode="auto">
          <a:xfrm>
            <a:off x="4511387" y="3479292"/>
            <a:ext cx="85487" cy="1379571"/>
          </a:xfrm>
          <a:prstGeom prst="straightConnector1">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AutoShape 12" title="arrow"/>
          <p:cNvCxnSpPr>
            <a:cxnSpLocks noChangeShapeType="1"/>
          </p:cNvCxnSpPr>
          <p:nvPr/>
        </p:nvCxnSpPr>
        <p:spPr bwMode="auto">
          <a:xfrm flipH="1">
            <a:off x="2081656" y="3313350"/>
            <a:ext cx="1969761" cy="1276140"/>
          </a:xfrm>
          <a:prstGeom prst="straightConnector1">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AutoShape 10" title="arrow"/>
          <p:cNvCxnSpPr>
            <a:cxnSpLocks noChangeShapeType="1"/>
          </p:cNvCxnSpPr>
          <p:nvPr/>
        </p:nvCxnSpPr>
        <p:spPr bwMode="auto">
          <a:xfrm flipH="1">
            <a:off x="2050066" y="3134972"/>
            <a:ext cx="1760096" cy="257706"/>
          </a:xfrm>
          <a:prstGeom prst="straightConnector1">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 name="Line 69" title="arrow"/>
          <p:cNvSpPr>
            <a:spLocks noChangeShapeType="1"/>
          </p:cNvSpPr>
          <p:nvPr/>
        </p:nvSpPr>
        <p:spPr bwMode="auto">
          <a:xfrm>
            <a:off x="5488067" y="3077306"/>
            <a:ext cx="2108304" cy="49041"/>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dirty="0">
              <a:solidFill>
                <a:schemeClr val="tx2"/>
              </a:solidFill>
            </a:endParaRPr>
          </a:p>
        </p:txBody>
      </p:sp>
      <p:sp>
        <p:nvSpPr>
          <p:cNvPr id="19" name="Line 38" title="arrow"/>
          <p:cNvSpPr>
            <a:spLocks noChangeShapeType="1"/>
          </p:cNvSpPr>
          <p:nvPr/>
        </p:nvSpPr>
        <p:spPr bwMode="auto">
          <a:xfrm>
            <a:off x="5488068" y="3156017"/>
            <a:ext cx="1596686" cy="765847"/>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solidFill>
                <a:schemeClr val="tx2"/>
              </a:solidFill>
            </a:endParaRPr>
          </a:p>
        </p:txBody>
      </p:sp>
      <p:sp>
        <p:nvSpPr>
          <p:cNvPr id="35" name="Line 64" title="arrow"/>
          <p:cNvSpPr>
            <a:spLocks noChangeShapeType="1"/>
          </p:cNvSpPr>
          <p:nvPr/>
        </p:nvSpPr>
        <p:spPr bwMode="auto">
          <a:xfrm>
            <a:off x="5353003" y="3253503"/>
            <a:ext cx="2210724" cy="1563499"/>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solidFill>
                <a:schemeClr val="tx2"/>
              </a:solidFill>
            </a:endParaRPr>
          </a:p>
        </p:txBody>
      </p:sp>
      <p:sp>
        <p:nvSpPr>
          <p:cNvPr id="18" name="Line 37" title="arrow"/>
          <p:cNvSpPr>
            <a:spLocks noChangeShapeType="1"/>
          </p:cNvSpPr>
          <p:nvPr/>
        </p:nvSpPr>
        <p:spPr bwMode="auto">
          <a:xfrm>
            <a:off x="5035403" y="3325504"/>
            <a:ext cx="676032" cy="1200796"/>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solidFill>
                <a:schemeClr val="tx2"/>
              </a:solidFill>
            </a:endParaRPr>
          </a:p>
        </p:txBody>
      </p:sp>
      <p:sp>
        <p:nvSpPr>
          <p:cNvPr id="39" name="Line 74" title="arrow"/>
          <p:cNvSpPr>
            <a:spLocks noChangeShapeType="1"/>
          </p:cNvSpPr>
          <p:nvPr/>
        </p:nvSpPr>
        <p:spPr bwMode="auto">
          <a:xfrm flipH="1">
            <a:off x="3124825" y="3392678"/>
            <a:ext cx="1105418" cy="1603826"/>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solidFill>
                <a:schemeClr val="tx2"/>
              </a:solidFill>
            </a:endParaRPr>
          </a:p>
        </p:txBody>
      </p:sp>
      <p:sp>
        <p:nvSpPr>
          <p:cNvPr id="33" name="Line 58" title="arrow"/>
          <p:cNvSpPr>
            <a:spLocks noChangeShapeType="1"/>
          </p:cNvSpPr>
          <p:nvPr/>
        </p:nvSpPr>
        <p:spPr bwMode="auto">
          <a:xfrm flipH="1" flipV="1">
            <a:off x="3585310" y="1755401"/>
            <a:ext cx="951959" cy="1032434"/>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dirty="0">
              <a:solidFill>
                <a:schemeClr val="tx2"/>
              </a:solidFill>
            </a:endParaRPr>
          </a:p>
        </p:txBody>
      </p:sp>
      <p:sp>
        <p:nvSpPr>
          <p:cNvPr id="11" name="Oval 4"/>
          <p:cNvSpPr>
            <a:spLocks noChangeArrowheads="1"/>
          </p:cNvSpPr>
          <p:nvPr/>
        </p:nvSpPr>
        <p:spPr bwMode="auto">
          <a:xfrm>
            <a:off x="3505200" y="2743200"/>
            <a:ext cx="2012373" cy="736092"/>
          </a:xfrm>
          <a:prstGeom prst="ellipse">
            <a:avLst/>
          </a:prstGeom>
          <a:solidFill>
            <a:schemeClr val="bg2">
              <a:lumMod val="90000"/>
            </a:schemeClr>
          </a:solidFill>
          <a:ln w="19050">
            <a:solidFill>
              <a:schemeClr val="tx1"/>
            </a:solidFill>
            <a:round/>
            <a:headEnd/>
            <a:tailEnd/>
          </a:ln>
          <a:effectLst/>
        </p:spPr>
        <p:txBody>
          <a:bodyPr wrap="none" anchor="ctr"/>
          <a:lstStyle/>
          <a:p>
            <a:pPr algn="ctr"/>
            <a:r>
              <a:rPr lang="en-US" altLang="en-US" sz="2400" dirty="0">
                <a:solidFill>
                  <a:schemeClr val="tx2"/>
                </a:solidFill>
              </a:rPr>
              <a:t>Aquaculture</a:t>
            </a:r>
          </a:p>
        </p:txBody>
      </p:sp>
      <p:cxnSp>
        <p:nvCxnSpPr>
          <p:cNvPr id="13" name="AutoShape 9" title="arrow"/>
          <p:cNvCxnSpPr>
            <a:cxnSpLocks noChangeShapeType="1"/>
            <a:stCxn id="11" idx="7"/>
          </p:cNvCxnSpPr>
          <p:nvPr/>
        </p:nvCxnSpPr>
        <p:spPr bwMode="auto">
          <a:xfrm flipV="1">
            <a:off x="5222868" y="1789574"/>
            <a:ext cx="1271999" cy="1061424"/>
          </a:xfrm>
          <a:prstGeom prst="straightConnector1">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Oval 42"/>
          <p:cNvSpPr>
            <a:spLocks noChangeArrowheads="1"/>
          </p:cNvSpPr>
          <p:nvPr/>
        </p:nvSpPr>
        <p:spPr bwMode="auto">
          <a:xfrm>
            <a:off x="2886959" y="1313441"/>
            <a:ext cx="1581150" cy="630936"/>
          </a:xfrm>
          <a:prstGeom prst="ellipse">
            <a:avLst/>
          </a:prstGeom>
          <a:solidFill>
            <a:schemeClr val="bg2">
              <a:lumMod val="90000"/>
            </a:schemeClr>
          </a:solidFill>
          <a:ln w="9525">
            <a:solidFill>
              <a:schemeClr val="tx1"/>
            </a:solidFill>
            <a:round/>
            <a:headEnd/>
            <a:tailEnd/>
          </a:ln>
          <a:effectLst/>
        </p:spPr>
        <p:txBody>
          <a:bodyPr wrap="none" anchor="ctr"/>
          <a:lstStyle/>
          <a:p>
            <a:pPr algn="ctr"/>
            <a:r>
              <a:rPr lang="en-US" altLang="en-US" sz="1400" dirty="0">
                <a:solidFill>
                  <a:schemeClr val="tx2"/>
                </a:solidFill>
              </a:rPr>
              <a:t> Commercial</a:t>
            </a:r>
          </a:p>
          <a:p>
            <a:pPr algn="ctr"/>
            <a:r>
              <a:rPr lang="en-US" altLang="en-US" sz="1400" dirty="0">
                <a:solidFill>
                  <a:schemeClr val="tx2"/>
                </a:solidFill>
              </a:rPr>
              <a:t>Farmer</a:t>
            </a:r>
          </a:p>
        </p:txBody>
      </p:sp>
      <p:sp>
        <p:nvSpPr>
          <p:cNvPr id="21" name="Oval 44"/>
          <p:cNvSpPr>
            <a:spLocks noChangeArrowheads="1"/>
          </p:cNvSpPr>
          <p:nvPr/>
        </p:nvSpPr>
        <p:spPr bwMode="auto">
          <a:xfrm>
            <a:off x="1440371" y="4187190"/>
            <a:ext cx="1437409" cy="630936"/>
          </a:xfrm>
          <a:prstGeom prst="ellipse">
            <a:avLst/>
          </a:prstGeom>
          <a:solidFill>
            <a:schemeClr val="bg2">
              <a:lumMod val="90000"/>
            </a:schemeClr>
          </a:solidFill>
          <a:ln w="9525">
            <a:solidFill>
              <a:schemeClr val="tx1"/>
            </a:solidFill>
            <a:round/>
            <a:headEnd/>
            <a:tailEnd/>
          </a:ln>
          <a:effectLst/>
        </p:spPr>
        <p:txBody>
          <a:bodyPr wrap="none" anchor="ctr"/>
          <a:lstStyle/>
          <a:p>
            <a:pPr algn="ctr"/>
            <a:r>
              <a:rPr lang="en-US" altLang="en-US" sz="1200" dirty="0">
                <a:solidFill>
                  <a:schemeClr val="tx2"/>
                </a:solidFill>
              </a:rPr>
              <a:t>Veterinarian or</a:t>
            </a:r>
          </a:p>
          <a:p>
            <a:pPr algn="ctr"/>
            <a:r>
              <a:rPr lang="en-US" altLang="en-US" sz="1200" dirty="0">
                <a:solidFill>
                  <a:schemeClr val="tx2"/>
                </a:solidFill>
              </a:rPr>
              <a:t>Epidemiologist</a:t>
            </a:r>
          </a:p>
        </p:txBody>
      </p:sp>
      <p:sp>
        <p:nvSpPr>
          <p:cNvPr id="22" name="Oval 45"/>
          <p:cNvSpPr>
            <a:spLocks noChangeArrowheads="1"/>
          </p:cNvSpPr>
          <p:nvPr/>
        </p:nvSpPr>
        <p:spPr bwMode="auto">
          <a:xfrm>
            <a:off x="6504792" y="4388708"/>
            <a:ext cx="1839884" cy="525780"/>
          </a:xfrm>
          <a:prstGeom prst="ellipse">
            <a:avLst/>
          </a:prstGeom>
          <a:solidFill>
            <a:schemeClr val="bg2">
              <a:lumMod val="90000"/>
            </a:schemeClr>
          </a:solidFill>
          <a:ln w="9525">
            <a:solidFill>
              <a:schemeClr val="tx1"/>
            </a:solidFill>
            <a:round/>
            <a:headEnd/>
            <a:tailEnd/>
          </a:ln>
          <a:effectLst/>
        </p:spPr>
        <p:txBody>
          <a:bodyPr wrap="none" anchor="ctr"/>
          <a:lstStyle/>
          <a:p>
            <a:pPr algn="ctr"/>
            <a:r>
              <a:rPr lang="en-US" altLang="en-US" sz="1400" dirty="0">
                <a:solidFill>
                  <a:schemeClr val="tx2"/>
                </a:solidFill>
              </a:rPr>
              <a:t>Hatchery Manager</a:t>
            </a:r>
          </a:p>
        </p:txBody>
      </p:sp>
      <p:sp>
        <p:nvSpPr>
          <p:cNvPr id="23" name="Oval 46"/>
          <p:cNvSpPr>
            <a:spLocks noChangeArrowheads="1"/>
          </p:cNvSpPr>
          <p:nvPr/>
        </p:nvSpPr>
        <p:spPr bwMode="auto">
          <a:xfrm>
            <a:off x="3705680" y="4858863"/>
            <a:ext cx="1782387" cy="525780"/>
          </a:xfrm>
          <a:prstGeom prst="ellipse">
            <a:avLst/>
          </a:prstGeom>
          <a:solidFill>
            <a:schemeClr val="bg2">
              <a:lumMod val="90000"/>
            </a:schemeClr>
          </a:solidFill>
          <a:ln w="9525">
            <a:solidFill>
              <a:schemeClr val="tx1"/>
            </a:solidFill>
            <a:round/>
            <a:headEnd/>
            <a:tailEnd/>
          </a:ln>
          <a:effectLst/>
        </p:spPr>
        <p:txBody>
          <a:bodyPr wrap="none" anchor="ctr"/>
          <a:lstStyle/>
          <a:p>
            <a:pPr algn="ctr"/>
            <a:r>
              <a:rPr lang="en-US" altLang="en-US" sz="1400" dirty="0">
                <a:solidFill>
                  <a:schemeClr val="tx2"/>
                </a:solidFill>
              </a:rPr>
              <a:t>Aquarium Curator</a:t>
            </a:r>
          </a:p>
        </p:txBody>
      </p:sp>
      <p:sp>
        <p:nvSpPr>
          <p:cNvPr id="24" name="Oval 47"/>
          <p:cNvSpPr>
            <a:spLocks noChangeArrowheads="1"/>
          </p:cNvSpPr>
          <p:nvPr/>
        </p:nvSpPr>
        <p:spPr bwMode="auto">
          <a:xfrm>
            <a:off x="1106221" y="3229657"/>
            <a:ext cx="1092431" cy="525780"/>
          </a:xfrm>
          <a:prstGeom prst="ellipse">
            <a:avLst/>
          </a:prstGeom>
          <a:solidFill>
            <a:schemeClr val="bg2">
              <a:lumMod val="90000"/>
            </a:schemeClr>
          </a:solidFill>
          <a:ln w="9525">
            <a:solidFill>
              <a:schemeClr val="tx1"/>
            </a:solidFill>
            <a:round/>
            <a:headEnd/>
            <a:tailEnd/>
          </a:ln>
          <a:effectLst/>
        </p:spPr>
        <p:txBody>
          <a:bodyPr wrap="none" anchor="ctr"/>
          <a:lstStyle/>
          <a:p>
            <a:pPr algn="ctr"/>
            <a:r>
              <a:rPr lang="en-US" altLang="en-US" sz="1400" dirty="0">
                <a:solidFill>
                  <a:schemeClr val="tx2"/>
                </a:solidFill>
              </a:rPr>
              <a:t>Educator</a:t>
            </a:r>
          </a:p>
        </p:txBody>
      </p:sp>
      <p:sp>
        <p:nvSpPr>
          <p:cNvPr id="25" name="Oval 48"/>
          <p:cNvSpPr>
            <a:spLocks noChangeArrowheads="1"/>
          </p:cNvSpPr>
          <p:nvPr/>
        </p:nvSpPr>
        <p:spPr bwMode="auto">
          <a:xfrm>
            <a:off x="6158962" y="1692289"/>
            <a:ext cx="1437409" cy="525780"/>
          </a:xfrm>
          <a:prstGeom prst="ellipse">
            <a:avLst/>
          </a:prstGeom>
          <a:solidFill>
            <a:schemeClr val="bg2">
              <a:lumMod val="90000"/>
            </a:schemeClr>
          </a:solidFill>
          <a:ln w="9525">
            <a:solidFill>
              <a:schemeClr val="tx1"/>
            </a:solidFill>
            <a:round/>
            <a:headEnd/>
            <a:tailEnd/>
          </a:ln>
          <a:effectLst/>
        </p:spPr>
        <p:txBody>
          <a:bodyPr wrap="none" anchor="ctr"/>
          <a:lstStyle/>
          <a:p>
            <a:pPr algn="ctr"/>
            <a:r>
              <a:rPr lang="en-US" altLang="en-US" sz="1400" dirty="0">
                <a:solidFill>
                  <a:schemeClr val="tx2"/>
                </a:solidFill>
              </a:rPr>
              <a:t>Biotechnology</a:t>
            </a:r>
          </a:p>
        </p:txBody>
      </p:sp>
      <p:sp>
        <p:nvSpPr>
          <p:cNvPr id="26" name="Oval 49"/>
          <p:cNvSpPr>
            <a:spLocks noChangeArrowheads="1"/>
          </p:cNvSpPr>
          <p:nvPr/>
        </p:nvSpPr>
        <p:spPr bwMode="auto">
          <a:xfrm>
            <a:off x="6983983" y="2860862"/>
            <a:ext cx="1494905" cy="578358"/>
          </a:xfrm>
          <a:prstGeom prst="ellipse">
            <a:avLst/>
          </a:prstGeom>
          <a:solidFill>
            <a:schemeClr val="bg2">
              <a:lumMod val="90000"/>
            </a:schemeClr>
          </a:solidFill>
          <a:ln w="9525">
            <a:solidFill>
              <a:schemeClr val="tx1"/>
            </a:solidFill>
            <a:round/>
            <a:headEnd/>
            <a:tailEnd/>
          </a:ln>
          <a:effectLst/>
        </p:spPr>
        <p:txBody>
          <a:bodyPr wrap="none" anchor="ctr"/>
          <a:lstStyle/>
          <a:p>
            <a:pPr algn="ctr"/>
            <a:r>
              <a:rPr lang="en-US" altLang="en-US" sz="1400" dirty="0">
                <a:solidFill>
                  <a:schemeClr val="tx2"/>
                </a:solidFill>
              </a:rPr>
              <a:t>State Inspector</a:t>
            </a:r>
          </a:p>
        </p:txBody>
      </p:sp>
      <p:sp>
        <p:nvSpPr>
          <p:cNvPr id="27" name="Oval 51"/>
          <p:cNvSpPr>
            <a:spLocks noChangeArrowheads="1"/>
          </p:cNvSpPr>
          <p:nvPr/>
        </p:nvSpPr>
        <p:spPr bwMode="auto">
          <a:xfrm>
            <a:off x="6958012" y="3577824"/>
            <a:ext cx="1034934" cy="578358"/>
          </a:xfrm>
          <a:prstGeom prst="ellipse">
            <a:avLst/>
          </a:prstGeom>
          <a:solidFill>
            <a:schemeClr val="bg2">
              <a:lumMod val="90000"/>
            </a:schemeClr>
          </a:solidFill>
          <a:ln w="9525">
            <a:solidFill>
              <a:schemeClr val="tx1"/>
            </a:solidFill>
            <a:round/>
            <a:headEnd/>
            <a:tailEnd/>
          </a:ln>
          <a:effectLst/>
        </p:spPr>
        <p:txBody>
          <a:bodyPr wrap="none" anchor="ctr"/>
          <a:lstStyle/>
          <a:p>
            <a:pPr algn="ctr"/>
            <a:r>
              <a:rPr lang="en-US" altLang="en-US" sz="1400" dirty="0">
                <a:solidFill>
                  <a:schemeClr val="tx2"/>
                </a:solidFill>
              </a:rPr>
              <a:t>Marketing</a:t>
            </a:r>
          </a:p>
        </p:txBody>
      </p:sp>
      <p:sp>
        <p:nvSpPr>
          <p:cNvPr id="29" name="Oval 53"/>
          <p:cNvSpPr>
            <a:spLocks noChangeArrowheads="1"/>
          </p:cNvSpPr>
          <p:nvPr/>
        </p:nvSpPr>
        <p:spPr bwMode="auto">
          <a:xfrm>
            <a:off x="1501983" y="1794664"/>
            <a:ext cx="1494905" cy="473202"/>
          </a:xfrm>
          <a:prstGeom prst="ellipse">
            <a:avLst/>
          </a:prstGeom>
          <a:solidFill>
            <a:schemeClr val="bg2">
              <a:lumMod val="90000"/>
            </a:schemeClr>
          </a:solidFill>
          <a:ln w="9525">
            <a:solidFill>
              <a:schemeClr val="tx1"/>
            </a:solidFill>
            <a:round/>
            <a:headEnd/>
            <a:tailEnd/>
          </a:ln>
          <a:effectLst/>
        </p:spPr>
        <p:txBody>
          <a:bodyPr wrap="none" anchor="ctr"/>
          <a:lstStyle/>
          <a:p>
            <a:pPr algn="ctr"/>
            <a:r>
              <a:rPr lang="en-US" altLang="en-US" sz="1400" dirty="0">
                <a:solidFill>
                  <a:schemeClr val="tx2"/>
                </a:solidFill>
              </a:rPr>
              <a:t>Extension Agent</a:t>
            </a:r>
          </a:p>
        </p:txBody>
      </p:sp>
      <p:sp>
        <p:nvSpPr>
          <p:cNvPr id="30" name="Oval 54"/>
          <p:cNvSpPr>
            <a:spLocks noChangeArrowheads="1"/>
          </p:cNvSpPr>
          <p:nvPr/>
        </p:nvSpPr>
        <p:spPr bwMode="auto">
          <a:xfrm>
            <a:off x="4782541" y="4343800"/>
            <a:ext cx="1609898" cy="473202"/>
          </a:xfrm>
          <a:prstGeom prst="ellipse">
            <a:avLst/>
          </a:prstGeom>
          <a:solidFill>
            <a:schemeClr val="bg2">
              <a:lumMod val="90000"/>
            </a:schemeClr>
          </a:solidFill>
          <a:ln w="9525">
            <a:solidFill>
              <a:schemeClr val="tx1"/>
            </a:solidFill>
            <a:round/>
            <a:headEnd/>
            <a:tailEnd/>
          </a:ln>
          <a:effectLst/>
        </p:spPr>
        <p:txBody>
          <a:bodyPr wrap="none" anchor="ctr"/>
          <a:lstStyle/>
          <a:p>
            <a:pPr algn="ctr"/>
            <a:r>
              <a:rPr lang="en-US" altLang="en-US" sz="1400" dirty="0">
                <a:solidFill>
                  <a:schemeClr val="tx2"/>
                </a:solidFill>
              </a:rPr>
              <a:t>Food Safety</a:t>
            </a:r>
          </a:p>
        </p:txBody>
      </p:sp>
      <p:sp>
        <p:nvSpPr>
          <p:cNvPr id="31" name="Oval 56"/>
          <p:cNvSpPr>
            <a:spLocks noChangeArrowheads="1"/>
          </p:cNvSpPr>
          <p:nvPr/>
        </p:nvSpPr>
        <p:spPr bwMode="auto">
          <a:xfrm>
            <a:off x="1452708" y="2480156"/>
            <a:ext cx="1264920" cy="473202"/>
          </a:xfrm>
          <a:prstGeom prst="ellipse">
            <a:avLst/>
          </a:prstGeom>
          <a:solidFill>
            <a:schemeClr val="bg2">
              <a:lumMod val="90000"/>
            </a:schemeClr>
          </a:solidFill>
          <a:ln w="9525">
            <a:solidFill>
              <a:schemeClr val="tx1"/>
            </a:solidFill>
            <a:round/>
            <a:headEnd/>
            <a:tailEnd/>
          </a:ln>
          <a:effectLst/>
        </p:spPr>
        <p:txBody>
          <a:bodyPr wrap="none" anchor="ctr"/>
          <a:lstStyle/>
          <a:p>
            <a:pPr algn="ctr"/>
            <a:r>
              <a:rPr lang="en-US" altLang="en-US" sz="1400" dirty="0">
                <a:solidFill>
                  <a:schemeClr val="tx2"/>
                </a:solidFill>
              </a:rPr>
              <a:t>Researcher</a:t>
            </a:r>
          </a:p>
        </p:txBody>
      </p:sp>
      <p:sp>
        <p:nvSpPr>
          <p:cNvPr id="32" name="Oval 57"/>
          <p:cNvSpPr>
            <a:spLocks noChangeArrowheads="1"/>
          </p:cNvSpPr>
          <p:nvPr/>
        </p:nvSpPr>
        <p:spPr bwMode="auto">
          <a:xfrm>
            <a:off x="4497858" y="1478686"/>
            <a:ext cx="1609898" cy="473202"/>
          </a:xfrm>
          <a:prstGeom prst="ellipse">
            <a:avLst/>
          </a:prstGeom>
          <a:solidFill>
            <a:schemeClr val="bg2">
              <a:lumMod val="90000"/>
            </a:schemeClr>
          </a:solidFill>
          <a:ln w="9525">
            <a:solidFill>
              <a:schemeClr val="tx1"/>
            </a:solidFill>
            <a:round/>
            <a:headEnd/>
            <a:tailEnd/>
          </a:ln>
          <a:effectLst/>
        </p:spPr>
        <p:txBody>
          <a:bodyPr wrap="none" anchor="ctr"/>
          <a:lstStyle/>
          <a:p>
            <a:pPr algn="ctr"/>
            <a:r>
              <a:rPr lang="en-US" altLang="en-US" sz="1400" dirty="0">
                <a:solidFill>
                  <a:schemeClr val="tx2"/>
                </a:solidFill>
              </a:rPr>
              <a:t>Director</a:t>
            </a:r>
          </a:p>
        </p:txBody>
      </p:sp>
      <p:sp>
        <p:nvSpPr>
          <p:cNvPr id="36" name="Oval 68"/>
          <p:cNvSpPr>
            <a:spLocks noChangeArrowheads="1"/>
          </p:cNvSpPr>
          <p:nvPr/>
        </p:nvSpPr>
        <p:spPr bwMode="auto">
          <a:xfrm>
            <a:off x="5838836" y="2377796"/>
            <a:ext cx="1724891" cy="473202"/>
          </a:xfrm>
          <a:prstGeom prst="ellipse">
            <a:avLst/>
          </a:prstGeom>
          <a:solidFill>
            <a:schemeClr val="bg2">
              <a:lumMod val="90000"/>
            </a:schemeClr>
          </a:solidFill>
          <a:ln w="9525">
            <a:solidFill>
              <a:schemeClr val="tx1"/>
            </a:solidFill>
            <a:round/>
            <a:headEnd/>
            <a:tailEnd/>
          </a:ln>
          <a:effectLst/>
        </p:spPr>
        <p:txBody>
          <a:bodyPr wrap="none" anchor="ctr"/>
          <a:lstStyle/>
          <a:p>
            <a:pPr algn="ctr"/>
            <a:r>
              <a:rPr lang="en-US" altLang="en-US" sz="1400" dirty="0">
                <a:solidFill>
                  <a:schemeClr val="tx2"/>
                </a:solidFill>
              </a:rPr>
              <a:t>Law Enforcement</a:t>
            </a:r>
          </a:p>
        </p:txBody>
      </p:sp>
      <p:sp>
        <p:nvSpPr>
          <p:cNvPr id="40" name="Oval 44"/>
          <p:cNvSpPr>
            <a:spLocks noChangeArrowheads="1"/>
          </p:cNvSpPr>
          <p:nvPr/>
        </p:nvSpPr>
        <p:spPr bwMode="auto">
          <a:xfrm>
            <a:off x="2211409" y="4879894"/>
            <a:ext cx="1437409" cy="630936"/>
          </a:xfrm>
          <a:prstGeom prst="ellipse">
            <a:avLst/>
          </a:prstGeom>
          <a:solidFill>
            <a:schemeClr val="bg2">
              <a:lumMod val="90000"/>
            </a:schemeClr>
          </a:solidFill>
          <a:ln w="9525">
            <a:solidFill>
              <a:schemeClr val="tx1"/>
            </a:solidFill>
            <a:round/>
            <a:headEnd/>
            <a:tailEnd/>
          </a:ln>
          <a:effectLst/>
        </p:spPr>
        <p:txBody>
          <a:bodyPr wrap="none" anchor="ctr"/>
          <a:lstStyle/>
          <a:p>
            <a:pPr algn="ctr"/>
            <a:r>
              <a:rPr lang="en-US" altLang="en-US" sz="1400" dirty="0">
                <a:solidFill>
                  <a:schemeClr val="tx2"/>
                </a:solidFill>
              </a:rPr>
              <a:t>Engineering</a:t>
            </a:r>
            <a:r>
              <a:rPr lang="en-US" altLang="en-US" sz="1200" dirty="0">
                <a:solidFill>
                  <a:schemeClr val="tx2"/>
                </a:solidFill>
              </a:rPr>
              <a:t> </a:t>
            </a:r>
          </a:p>
        </p:txBody>
      </p:sp>
      <p:sp>
        <p:nvSpPr>
          <p:cNvPr id="2" name="Title 1" hidden="1"/>
          <p:cNvSpPr>
            <a:spLocks noGrp="1"/>
          </p:cNvSpPr>
          <p:nvPr>
            <p:ph type="title"/>
          </p:nvPr>
        </p:nvSpPr>
        <p:spPr/>
        <p:txBody>
          <a:bodyPr/>
          <a:lstStyle/>
          <a:p>
            <a:r>
              <a:rPr lang="en-US" dirty="0"/>
              <a:t>careers</a:t>
            </a:r>
          </a:p>
        </p:txBody>
      </p:sp>
      <p:pic>
        <p:nvPicPr>
          <p:cNvPr id="42" name="Picture 41" descr="Florida Department of Agriculture and Consumer Services Banner">
            <a:extLst>
              <a:ext uri="{FF2B5EF4-FFF2-40B4-BE49-F238E27FC236}">
                <a16:creationId xmlns:a16="http://schemas.microsoft.com/office/drawing/2014/main" id="{18E6A9B1-746A-47E5-BA2E-6913B8B251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1473696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723" y="153682"/>
            <a:ext cx="8229600" cy="1143000"/>
          </a:xfrm>
        </p:spPr>
        <p:txBody>
          <a:bodyPr>
            <a:normAutofit/>
          </a:bodyPr>
          <a:lstStyle/>
          <a:p>
            <a:pPr algn="ctr"/>
            <a:r>
              <a:rPr lang="en-US" sz="4000" dirty="0">
                <a:latin typeface="+mn-lt"/>
              </a:rPr>
              <a:t>Veterinarian or Epidemiologist</a:t>
            </a:r>
          </a:p>
        </p:txBody>
      </p:sp>
      <p:sp>
        <p:nvSpPr>
          <p:cNvPr id="4" name="Rectangle 5"/>
          <p:cNvSpPr>
            <a:spLocks noChangeArrowheads="1"/>
          </p:cNvSpPr>
          <p:nvPr/>
        </p:nvSpPr>
        <p:spPr bwMode="auto">
          <a:xfrm>
            <a:off x="1309743" y="4693682"/>
            <a:ext cx="5562600"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b="1" dirty="0">
                <a:solidFill>
                  <a:schemeClr val="tx2"/>
                </a:solidFill>
              </a:rPr>
              <a:t>Typical Education: </a:t>
            </a:r>
          </a:p>
          <a:p>
            <a:r>
              <a:rPr lang="en-US" altLang="en-US" sz="2400" dirty="0">
                <a:solidFill>
                  <a:schemeClr val="tx2"/>
                </a:solidFill>
              </a:rPr>
              <a:t>M.S. in Biology, D.V.M., </a:t>
            </a:r>
          </a:p>
          <a:p>
            <a:r>
              <a:rPr lang="en-US" altLang="en-US" sz="2400" dirty="0">
                <a:solidFill>
                  <a:schemeClr val="tx2"/>
                </a:solidFill>
              </a:rPr>
              <a:t>Ph.D. in Biology</a:t>
            </a:r>
          </a:p>
          <a:p>
            <a:endParaRPr lang="en-US" altLang="en-US" sz="2800" dirty="0">
              <a:effectLst>
                <a:outerShdw blurRad="38100" dist="38100" dir="2700000" algn="tl">
                  <a:srgbClr val="000000"/>
                </a:outerShdw>
              </a:effectLst>
            </a:endParaRPr>
          </a:p>
        </p:txBody>
      </p:sp>
      <p:pic>
        <p:nvPicPr>
          <p:cNvPr id="7" name="Picture 8" descr="Vet in front of fish tan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440959"/>
            <a:ext cx="3049984" cy="217328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3" descr="PettyKo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7961" y="1589924"/>
            <a:ext cx="2628900" cy="310375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title="Vet conducting necropsy"/>
          <p:cNvPicPr>
            <a:picLocks noChangeAspect="1"/>
          </p:cNvPicPr>
          <p:nvPr/>
        </p:nvPicPr>
        <p:blipFill rotWithShape="1">
          <a:blip r:embed="rId5">
            <a:extLst>
              <a:ext uri="{28A0092B-C50C-407E-A947-70E740481C1C}">
                <a14:useLocalDpi xmlns:a14="http://schemas.microsoft.com/office/drawing/2010/main" val="0"/>
              </a:ext>
            </a:extLst>
          </a:blip>
          <a:srcRect l="17680" r="4530"/>
          <a:stretch/>
        </p:blipFill>
        <p:spPr>
          <a:xfrm>
            <a:off x="5031184" y="3614247"/>
            <a:ext cx="3048000" cy="2786553"/>
          </a:xfrm>
          <a:prstGeom prst="rect">
            <a:avLst/>
          </a:prstGeom>
        </p:spPr>
      </p:pic>
      <p:pic>
        <p:nvPicPr>
          <p:cNvPr id="11" name="Picture 10" descr="Florida Department of Agriculture and Consumer Services Banner">
            <a:extLst>
              <a:ext uri="{FF2B5EF4-FFF2-40B4-BE49-F238E27FC236}">
                <a16:creationId xmlns:a16="http://schemas.microsoft.com/office/drawing/2014/main" id="{6E5B627B-5F4A-45B7-900F-AA8D74978E4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716910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119" y="327097"/>
            <a:ext cx="8229600" cy="1143000"/>
          </a:xfrm>
        </p:spPr>
        <p:txBody>
          <a:bodyPr>
            <a:normAutofit/>
          </a:bodyPr>
          <a:lstStyle/>
          <a:p>
            <a:pPr algn="ctr"/>
            <a:r>
              <a:rPr lang="en-US" sz="4000" dirty="0">
                <a:latin typeface="+mn-lt"/>
              </a:rPr>
              <a:t>Veterinarian or Epidemiologist</a:t>
            </a:r>
          </a:p>
        </p:txBody>
      </p:sp>
      <p:pic>
        <p:nvPicPr>
          <p:cNvPr id="11" name="Picture 14" descr="PettyGillBiops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3653" y="3743643"/>
            <a:ext cx="2524125" cy="26670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5"/>
          <p:cNvSpPr>
            <a:spLocks noChangeArrowheads="1"/>
          </p:cNvSpPr>
          <p:nvPr/>
        </p:nvSpPr>
        <p:spPr bwMode="auto">
          <a:xfrm>
            <a:off x="687080" y="1869252"/>
            <a:ext cx="4617281" cy="4755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Aft>
                <a:spcPts val="1200"/>
              </a:spcAft>
            </a:pPr>
            <a:r>
              <a:rPr lang="en-US" altLang="en-US" sz="2400" dirty="0"/>
              <a:t>Job Duties:</a:t>
            </a:r>
          </a:p>
          <a:p>
            <a:pPr marL="342900" indent="-342900">
              <a:spcAft>
                <a:spcPts val="600"/>
              </a:spcAft>
              <a:buClr>
                <a:schemeClr val="accent3"/>
              </a:buClr>
              <a:buSzPct val="135000"/>
              <a:buFont typeface="Arial" panose="020B0604020202020204" pitchFamily="34" charset="0"/>
              <a:buChar char="•"/>
            </a:pPr>
            <a:r>
              <a:rPr lang="en-US" altLang="en-US" sz="2200" dirty="0"/>
              <a:t>Disease diagnostics and treatment</a:t>
            </a:r>
          </a:p>
          <a:p>
            <a:pPr marL="342900" indent="-342900">
              <a:spcAft>
                <a:spcPts val="600"/>
              </a:spcAft>
              <a:buClr>
                <a:schemeClr val="accent3"/>
              </a:buClr>
              <a:buSzPct val="135000"/>
              <a:buFont typeface="Arial" panose="020B0604020202020204" pitchFamily="34" charset="0"/>
              <a:buChar char="•"/>
            </a:pPr>
            <a:r>
              <a:rPr lang="en-US" altLang="en-US" sz="2200" dirty="0"/>
              <a:t>Pathogen research </a:t>
            </a:r>
          </a:p>
          <a:p>
            <a:pPr marL="342900" indent="-342900">
              <a:spcAft>
                <a:spcPts val="600"/>
              </a:spcAft>
              <a:buClr>
                <a:schemeClr val="accent3"/>
              </a:buClr>
              <a:buSzPct val="135000"/>
              <a:buFont typeface="Arial" panose="020B0604020202020204" pitchFamily="34" charset="0"/>
              <a:buChar char="•"/>
            </a:pPr>
            <a:r>
              <a:rPr lang="en-US" altLang="en-US" sz="2200" dirty="0"/>
              <a:t>Assist aquaculture producers with import/export regulation</a:t>
            </a:r>
          </a:p>
          <a:p>
            <a:pPr marL="342900" indent="-342900">
              <a:spcAft>
                <a:spcPts val="600"/>
              </a:spcAft>
              <a:buClr>
                <a:schemeClr val="accent3"/>
              </a:buClr>
              <a:buSzPct val="135000"/>
              <a:buFont typeface="Arial" panose="020B0604020202020204" pitchFamily="34" charset="0"/>
              <a:buChar char="•"/>
            </a:pPr>
            <a:r>
              <a:rPr lang="en-US" altLang="en-US" sz="2200" dirty="0"/>
              <a:t>Biosecurity technical assistance</a:t>
            </a:r>
          </a:p>
          <a:p>
            <a:pPr marL="342900" indent="-342900">
              <a:spcAft>
                <a:spcPts val="600"/>
              </a:spcAft>
              <a:buClr>
                <a:schemeClr val="accent3"/>
              </a:buClr>
              <a:buSzPct val="135000"/>
              <a:buFont typeface="Arial" panose="020B0604020202020204" pitchFamily="34" charset="0"/>
              <a:buChar char="•"/>
            </a:pPr>
            <a:r>
              <a:rPr lang="en-US" altLang="en-US" sz="2200" dirty="0"/>
              <a:t>Issues aquatic animal health certificates</a:t>
            </a:r>
          </a:p>
          <a:p>
            <a:endParaRPr lang="en-US" altLang="en-US" sz="2400" dirty="0"/>
          </a:p>
          <a:p>
            <a:pPr marL="342900" indent="-342900">
              <a:buFontTx/>
              <a:buChar char="-"/>
            </a:pPr>
            <a:endParaRPr lang="en-US" altLang="en-US" sz="2400" dirty="0">
              <a:solidFill>
                <a:srgbClr val="FFFF00"/>
              </a:solidFill>
              <a:effectLst>
                <a:outerShdw blurRad="38100" dist="38100" dir="2700000" algn="tl">
                  <a:srgbClr val="000000"/>
                </a:outerShdw>
              </a:effectLst>
            </a:endParaRPr>
          </a:p>
          <a:p>
            <a:pPr algn="ctr"/>
            <a:endParaRPr lang="en-US" altLang="en-US" sz="2000" dirty="0">
              <a:solidFill>
                <a:schemeClr val="hlink"/>
              </a:solidFill>
            </a:endParaRPr>
          </a:p>
        </p:txBody>
      </p:sp>
      <p:pic>
        <p:nvPicPr>
          <p:cNvPr id="9" name="Picture 11" descr="tb-fis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4566" y="1929036"/>
            <a:ext cx="3200400" cy="220821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Florida Department of Agriculture and Consumer Services Banner">
            <a:extLst>
              <a:ext uri="{FF2B5EF4-FFF2-40B4-BE49-F238E27FC236}">
                <a16:creationId xmlns:a16="http://schemas.microsoft.com/office/drawing/2014/main" id="{CADFD2FF-E74B-4757-9523-6888EC1B89F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1721889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400050"/>
            <a:ext cx="8229600" cy="1143000"/>
          </a:xfrm>
        </p:spPr>
        <p:txBody>
          <a:bodyPr>
            <a:normAutofit/>
          </a:bodyPr>
          <a:lstStyle/>
          <a:p>
            <a:pPr algn="ctr"/>
            <a:r>
              <a:rPr lang="en-US" sz="4000" dirty="0">
                <a:latin typeface="+mn-lt"/>
              </a:rPr>
              <a:t>Veterinarian or Epidemiologist</a:t>
            </a:r>
          </a:p>
        </p:txBody>
      </p:sp>
      <p:sp>
        <p:nvSpPr>
          <p:cNvPr id="3" name="Rectangle 2"/>
          <p:cNvSpPr/>
          <p:nvPr/>
        </p:nvSpPr>
        <p:spPr>
          <a:xfrm>
            <a:off x="2422341" y="1965632"/>
            <a:ext cx="4299317" cy="461665"/>
          </a:xfrm>
          <a:prstGeom prst="rect">
            <a:avLst/>
          </a:prstGeom>
        </p:spPr>
        <p:txBody>
          <a:bodyPr wrap="none">
            <a:spAutoFit/>
          </a:bodyPr>
          <a:lstStyle/>
          <a:p>
            <a:pPr algn="ctr"/>
            <a:r>
              <a:rPr lang="en-US" altLang="en-US" sz="2400" i="1" dirty="0">
                <a:solidFill>
                  <a:schemeClr val="accent1"/>
                </a:solidFill>
              </a:rPr>
              <a:t>What’s great about being a vet?</a:t>
            </a:r>
          </a:p>
        </p:txBody>
      </p:sp>
      <p:sp>
        <p:nvSpPr>
          <p:cNvPr id="10" name="Text Box 4"/>
          <p:cNvSpPr txBox="1">
            <a:spLocks noChangeArrowheads="1"/>
          </p:cNvSpPr>
          <p:nvPr/>
        </p:nvSpPr>
        <p:spPr bwMode="auto">
          <a:xfrm>
            <a:off x="381000" y="2971800"/>
            <a:ext cx="5257800" cy="2262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sz="2400" dirty="0">
              <a:solidFill>
                <a:srgbClr val="FF0000"/>
              </a:solidFill>
            </a:endParaRPr>
          </a:p>
          <a:p>
            <a:endParaRPr lang="en-US" altLang="en-US" sz="2400" dirty="0">
              <a:solidFill>
                <a:srgbClr val="FF0000"/>
              </a:solidFill>
            </a:endParaRPr>
          </a:p>
          <a:p>
            <a:pPr algn="ctr">
              <a:spcAft>
                <a:spcPts val="600"/>
              </a:spcAft>
            </a:pPr>
            <a:r>
              <a:rPr lang="en-US" altLang="en-US" sz="3200" dirty="0"/>
              <a:t>“New challenges everyday!”</a:t>
            </a:r>
            <a:r>
              <a:rPr lang="en-US" altLang="en-US" sz="2400" dirty="0"/>
              <a:t> </a:t>
            </a:r>
          </a:p>
          <a:p>
            <a:pPr algn="ctr"/>
            <a:r>
              <a:rPr lang="en-US" altLang="en-US" sz="2000" i="1" dirty="0"/>
              <a:t>~Dr. Kathleen Hartman</a:t>
            </a:r>
          </a:p>
          <a:p>
            <a:pPr algn="ctr"/>
            <a:r>
              <a:rPr lang="en-US" altLang="en-US" i="1" dirty="0"/>
              <a:t>USDA APHIS</a:t>
            </a:r>
          </a:p>
          <a:p>
            <a:endParaRPr lang="en-US" altLang="en-US" dirty="0"/>
          </a:p>
        </p:txBody>
      </p:sp>
      <p:pic>
        <p:nvPicPr>
          <p:cNvPr id="14" name="Picture 5" descr="kathy hartm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5642610" y="2811779"/>
            <a:ext cx="2667000" cy="26670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7" descr="Florida Department of Agriculture and Consumer Services Banner">
            <a:extLst>
              <a:ext uri="{FF2B5EF4-FFF2-40B4-BE49-F238E27FC236}">
                <a16:creationId xmlns:a16="http://schemas.microsoft.com/office/drawing/2014/main" id="{49F4F7C2-88DA-4365-96DA-F8CC9E086F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3635421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a:bodyPr>
          <a:lstStyle/>
          <a:p>
            <a:pPr algn="ctr"/>
            <a:r>
              <a:rPr lang="en-US" sz="4000" dirty="0">
                <a:latin typeface="+mn-lt"/>
              </a:rPr>
              <a:t>Hatchery Manager</a:t>
            </a:r>
          </a:p>
        </p:txBody>
      </p:sp>
      <p:sp>
        <p:nvSpPr>
          <p:cNvPr id="3" name="Content Placeholder 2"/>
          <p:cNvSpPr>
            <a:spLocks noGrp="1"/>
          </p:cNvSpPr>
          <p:nvPr>
            <p:ph idx="1"/>
          </p:nvPr>
        </p:nvSpPr>
        <p:spPr>
          <a:xfrm>
            <a:off x="304800" y="1459230"/>
            <a:ext cx="8229600" cy="4389120"/>
          </a:xfrm>
        </p:spPr>
        <p:txBody>
          <a:bodyPr/>
          <a:lstStyle/>
          <a:p>
            <a:pPr marL="0" indent="0">
              <a:buNone/>
            </a:pPr>
            <a:r>
              <a:rPr lang="en-US" sz="2400" b="1" dirty="0">
                <a:solidFill>
                  <a:schemeClr val="tx2"/>
                </a:solidFill>
              </a:rPr>
              <a:t>Typical Education:</a:t>
            </a:r>
          </a:p>
          <a:p>
            <a:pPr marL="0" indent="0">
              <a:spcBef>
                <a:spcPts val="0"/>
              </a:spcBef>
              <a:buNone/>
            </a:pPr>
            <a:r>
              <a:rPr lang="en-US" altLang="en-US" sz="2400" dirty="0">
                <a:solidFill>
                  <a:schemeClr val="tx2"/>
                </a:solidFill>
              </a:rPr>
              <a:t>B.S. in Biology</a:t>
            </a:r>
          </a:p>
          <a:p>
            <a:pPr marL="0" indent="0">
              <a:spcBef>
                <a:spcPts val="0"/>
              </a:spcBef>
              <a:buNone/>
            </a:pPr>
            <a:r>
              <a:rPr lang="en-US" altLang="en-US" sz="2400" dirty="0">
                <a:solidFill>
                  <a:schemeClr val="tx2"/>
                </a:solidFill>
              </a:rPr>
              <a:t>M.S. in Biology</a:t>
            </a:r>
            <a:endParaRPr lang="en-US" sz="2400" dirty="0">
              <a:solidFill>
                <a:schemeClr val="tx2"/>
              </a:solidFill>
            </a:endParaRPr>
          </a:p>
          <a:p>
            <a:pPr marL="0" indent="0">
              <a:buNone/>
            </a:pPr>
            <a:endParaRPr lang="en-US" dirty="0"/>
          </a:p>
          <a:p>
            <a:endParaRPr lang="en-US" dirty="0"/>
          </a:p>
          <a:p>
            <a:pPr lvl="1"/>
            <a:endParaRPr lang="en-US" dirty="0"/>
          </a:p>
        </p:txBody>
      </p:sp>
      <p:pic>
        <p:nvPicPr>
          <p:cNvPr id="7" name="Picture 6" title="Florida Bass Conservation Center entran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55" y="2740580"/>
            <a:ext cx="4495800" cy="2908208"/>
          </a:xfrm>
          <a:prstGeom prst="rect">
            <a:avLst/>
          </a:prstGeom>
        </p:spPr>
      </p:pic>
      <p:pic>
        <p:nvPicPr>
          <p:cNvPr id="8" name="Picture 7" title="State fish hatchery aerial view of pond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9600" y="3451208"/>
            <a:ext cx="4724400" cy="2902112"/>
          </a:xfrm>
          <a:prstGeom prst="rect">
            <a:avLst/>
          </a:prstGeom>
        </p:spPr>
      </p:pic>
      <p:pic>
        <p:nvPicPr>
          <p:cNvPr id="9" name="Picture 8" title="Biologists collecting fish from hauling truck. "/>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50992" y="1645920"/>
            <a:ext cx="3493008" cy="2322850"/>
          </a:xfrm>
          <a:prstGeom prst="rect">
            <a:avLst/>
          </a:prstGeom>
        </p:spPr>
      </p:pic>
      <p:pic>
        <p:nvPicPr>
          <p:cNvPr id="11" name="Picture 10" descr="Florida Department of Agriculture and Consumer Services Banner">
            <a:extLst>
              <a:ext uri="{FF2B5EF4-FFF2-40B4-BE49-F238E27FC236}">
                <a16:creationId xmlns:a16="http://schemas.microsoft.com/office/drawing/2014/main" id="{A7000E14-955C-4F07-9FA0-2221774E167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3976312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582" y="107251"/>
            <a:ext cx="8229600" cy="1143000"/>
          </a:xfrm>
        </p:spPr>
        <p:txBody>
          <a:bodyPr>
            <a:normAutofit/>
          </a:bodyPr>
          <a:lstStyle/>
          <a:p>
            <a:pPr algn="ctr"/>
            <a:r>
              <a:rPr lang="en-US" sz="4000" dirty="0">
                <a:latin typeface="+mn-lt"/>
              </a:rPr>
              <a:t>Hatchery Manager</a:t>
            </a:r>
          </a:p>
        </p:txBody>
      </p:sp>
      <p:sp>
        <p:nvSpPr>
          <p:cNvPr id="3" name="Content Placeholder 2"/>
          <p:cNvSpPr>
            <a:spLocks noGrp="1"/>
          </p:cNvSpPr>
          <p:nvPr>
            <p:ph idx="1"/>
          </p:nvPr>
        </p:nvSpPr>
        <p:spPr>
          <a:xfrm>
            <a:off x="454152" y="1628252"/>
            <a:ext cx="9375648" cy="4168679"/>
          </a:xfrm>
        </p:spPr>
        <p:txBody>
          <a:bodyPr/>
          <a:lstStyle/>
          <a:p>
            <a:pPr>
              <a:spcBef>
                <a:spcPts val="0"/>
              </a:spcBef>
            </a:pPr>
            <a:r>
              <a:rPr lang="en-US" sz="2400" dirty="0"/>
              <a:t>Gamefish production</a:t>
            </a:r>
          </a:p>
          <a:p>
            <a:pPr marL="0" indent="0">
              <a:spcBef>
                <a:spcPts val="0"/>
              </a:spcBef>
              <a:buNone/>
            </a:pPr>
            <a:r>
              <a:rPr lang="en-US" sz="2400" dirty="0"/>
              <a:t>    for recreation or </a:t>
            </a:r>
          </a:p>
          <a:p>
            <a:pPr marL="0" indent="0">
              <a:spcBef>
                <a:spcPts val="0"/>
              </a:spcBef>
              <a:buNone/>
            </a:pPr>
            <a:r>
              <a:rPr lang="en-US" sz="2400" dirty="0"/>
              <a:t>    conservation stocking</a:t>
            </a:r>
          </a:p>
          <a:p>
            <a:pPr marL="0" indent="0">
              <a:spcBef>
                <a:spcPts val="0"/>
              </a:spcBef>
              <a:buNone/>
            </a:pPr>
            <a:endParaRPr lang="en-US" sz="2400" dirty="0"/>
          </a:p>
          <a:p>
            <a:pPr>
              <a:spcBef>
                <a:spcPts val="0"/>
              </a:spcBef>
            </a:pPr>
            <a:r>
              <a:rPr lang="en-US" sz="2400" dirty="0"/>
              <a:t>Hatchery Skills</a:t>
            </a:r>
          </a:p>
          <a:p>
            <a:pPr lvl="1">
              <a:spcBef>
                <a:spcPts val="0"/>
              </a:spcBef>
            </a:pPr>
            <a:r>
              <a:rPr lang="en-US" sz="2000" dirty="0"/>
              <a:t>Reproduction</a:t>
            </a:r>
          </a:p>
          <a:p>
            <a:pPr lvl="1">
              <a:spcBef>
                <a:spcPts val="0"/>
              </a:spcBef>
            </a:pPr>
            <a:r>
              <a:rPr lang="en-US" sz="2000" dirty="0"/>
              <a:t>Larval rearing</a:t>
            </a:r>
          </a:p>
          <a:p>
            <a:pPr lvl="1">
              <a:spcBef>
                <a:spcPts val="0"/>
              </a:spcBef>
            </a:pPr>
            <a:r>
              <a:rPr lang="en-US" sz="2000" dirty="0"/>
              <a:t>Disease mgt.</a:t>
            </a:r>
          </a:p>
          <a:p>
            <a:pPr lvl="1">
              <a:spcBef>
                <a:spcPts val="0"/>
              </a:spcBef>
            </a:pPr>
            <a:r>
              <a:rPr lang="en-US" sz="2000" dirty="0"/>
              <a:t>Pond mgt.</a:t>
            </a:r>
          </a:p>
          <a:p>
            <a:pPr lvl="1">
              <a:spcBef>
                <a:spcPts val="0"/>
              </a:spcBef>
            </a:pPr>
            <a:r>
              <a:rPr lang="en-US" sz="2000" dirty="0"/>
              <a:t>Stocking into public </a:t>
            </a:r>
          </a:p>
          <a:p>
            <a:pPr marL="393172" lvl="1" indent="0">
              <a:spcBef>
                <a:spcPts val="0"/>
              </a:spcBef>
              <a:buNone/>
            </a:pPr>
            <a:r>
              <a:rPr lang="en-US" sz="2000" dirty="0"/>
              <a:t>    waters</a:t>
            </a:r>
          </a:p>
          <a:p>
            <a:endParaRPr lang="en-US" dirty="0"/>
          </a:p>
          <a:p>
            <a:pPr lvl="1"/>
            <a:endParaRPr lang="en-US" dirty="0"/>
          </a:p>
        </p:txBody>
      </p:sp>
      <p:pic>
        <p:nvPicPr>
          <p:cNvPr id="5" name="Picture 4" title="Hatchery trough tanks for larval rear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200" y="1515055"/>
            <a:ext cx="4114800" cy="2741486"/>
          </a:xfrm>
          <a:prstGeom prst="rect">
            <a:avLst/>
          </a:prstGeom>
        </p:spPr>
      </p:pic>
      <p:pic>
        <p:nvPicPr>
          <p:cNvPr id="9" name="Picture 11" descr="frywalleyel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4255169"/>
            <a:ext cx="2514600" cy="212213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title="Hatching jars full of egg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24600" y="4255707"/>
            <a:ext cx="2819400" cy="2121599"/>
          </a:xfrm>
          <a:prstGeom prst="rect">
            <a:avLst/>
          </a:prstGeom>
        </p:spPr>
      </p:pic>
      <p:pic>
        <p:nvPicPr>
          <p:cNvPr id="8" name="Picture 7" descr="Florida Department of Agriculture and Consumer Services Banner">
            <a:extLst>
              <a:ext uri="{FF2B5EF4-FFF2-40B4-BE49-F238E27FC236}">
                <a16:creationId xmlns:a16="http://schemas.microsoft.com/office/drawing/2014/main" id="{594E8208-5213-497B-BF69-7DF1CDC6EFB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2951980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algn="ctr"/>
            <a:r>
              <a:rPr lang="en-US" sz="4000">
                <a:latin typeface="+mn-lt"/>
              </a:rPr>
              <a:t>Hatchery Manager</a:t>
            </a:r>
            <a:endParaRPr lang="en-US" sz="4000" dirty="0">
              <a:latin typeface="+mn-lt"/>
            </a:endParaRPr>
          </a:p>
        </p:txBody>
      </p:sp>
      <p:sp>
        <p:nvSpPr>
          <p:cNvPr id="3" name="Content Placeholder 2"/>
          <p:cNvSpPr>
            <a:spLocks noGrp="1"/>
          </p:cNvSpPr>
          <p:nvPr>
            <p:ph idx="1"/>
          </p:nvPr>
        </p:nvSpPr>
        <p:spPr>
          <a:xfrm>
            <a:off x="609600" y="2468880"/>
            <a:ext cx="4575048" cy="4389120"/>
          </a:xfrm>
        </p:spPr>
        <p:txBody>
          <a:bodyPr/>
          <a:lstStyle/>
          <a:p>
            <a:pPr marL="0" indent="0">
              <a:buNone/>
            </a:pPr>
            <a:endParaRPr lang="en-US" altLang="en-US" sz="2800" dirty="0">
              <a:effectLst>
                <a:outerShdw blurRad="38100" dist="38100" dir="2700000" algn="tl">
                  <a:srgbClr val="000000"/>
                </a:outerShdw>
              </a:effectLst>
            </a:endParaRPr>
          </a:p>
          <a:p>
            <a:pPr marL="0" indent="0">
              <a:buNone/>
            </a:pPr>
            <a:r>
              <a:rPr lang="en-US" altLang="en-US" sz="2000" dirty="0"/>
              <a:t>“We are constantly working with researchers in the field of fish culture to improve our understanding of fish spawning, production and nutrition.” </a:t>
            </a:r>
          </a:p>
          <a:p>
            <a:pPr marL="0" indent="0" algn="ctr">
              <a:buNone/>
            </a:pPr>
            <a:r>
              <a:rPr lang="en-US" altLang="en-US" sz="2000" dirty="0"/>
              <a:t>   ~</a:t>
            </a:r>
            <a:r>
              <a:rPr lang="en-US" altLang="en-US" sz="2000" i="1" dirty="0"/>
              <a:t>Rick Stout</a:t>
            </a:r>
          </a:p>
          <a:p>
            <a:pPr marL="0" indent="0" algn="ctr">
              <a:spcBef>
                <a:spcPts val="0"/>
              </a:spcBef>
              <a:buNone/>
            </a:pPr>
            <a:r>
              <a:rPr lang="en-US" altLang="en-US" sz="2000" i="1" dirty="0"/>
              <a:t>      </a:t>
            </a:r>
            <a:r>
              <a:rPr lang="en-US" altLang="en-US" sz="1600" i="1" dirty="0"/>
              <a:t>Florida Bass Conservation Center</a:t>
            </a:r>
            <a:endParaRPr lang="en-US" altLang="en-US" sz="1600" dirty="0"/>
          </a:p>
          <a:p>
            <a:endParaRPr lang="en-US" dirty="0"/>
          </a:p>
          <a:p>
            <a:pPr lvl="1"/>
            <a:endParaRPr lang="en-US" dirty="0"/>
          </a:p>
        </p:txBody>
      </p:sp>
      <p:pic>
        <p:nvPicPr>
          <p:cNvPr id="7" name="Picture 9" descr="4-27-07 002"/>
          <p:cNvPicPr>
            <a:picLocks noChangeAspect="1" noChangeArrowheads="1"/>
          </p:cNvPicPr>
          <p:nvPr/>
        </p:nvPicPr>
        <p:blipFill rotWithShape="1">
          <a:blip r:embed="rId3">
            <a:extLst>
              <a:ext uri="{28A0092B-C50C-407E-A947-70E740481C1C}">
                <a14:useLocalDpi xmlns:a14="http://schemas.microsoft.com/office/drawing/2010/main" val="0"/>
              </a:ext>
            </a:extLst>
          </a:blip>
          <a:srcRect b="13358"/>
          <a:stretch/>
        </p:blipFill>
        <p:spPr bwMode="auto">
          <a:xfrm>
            <a:off x="5562600" y="2234595"/>
            <a:ext cx="3276600" cy="378520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1683388" y="1740514"/>
            <a:ext cx="5777223" cy="430887"/>
          </a:xfrm>
          <a:prstGeom prst="rect">
            <a:avLst/>
          </a:prstGeom>
        </p:spPr>
        <p:txBody>
          <a:bodyPr wrap="none">
            <a:spAutoFit/>
          </a:bodyPr>
          <a:lstStyle/>
          <a:p>
            <a:pPr algn="ctr"/>
            <a:r>
              <a:rPr lang="en-US" altLang="en-US" sz="2200" i="1" dirty="0">
                <a:solidFill>
                  <a:schemeClr val="accent1"/>
                </a:solidFill>
              </a:rPr>
              <a:t>What’s great about being a hatchery manager?</a:t>
            </a:r>
          </a:p>
        </p:txBody>
      </p:sp>
      <p:pic>
        <p:nvPicPr>
          <p:cNvPr id="9" name="Picture 8" descr="Florida Department of Agriculture and Consumer Services Banner">
            <a:extLst>
              <a:ext uri="{FF2B5EF4-FFF2-40B4-BE49-F238E27FC236}">
                <a16:creationId xmlns:a16="http://schemas.microsoft.com/office/drawing/2014/main" id="{C68344E9-FB6C-49F7-BA8A-F7E329B6BFC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3635898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3296"/>
            <a:ext cx="8229600" cy="1143000"/>
          </a:xfrm>
        </p:spPr>
        <p:txBody>
          <a:bodyPr>
            <a:normAutofit/>
          </a:bodyPr>
          <a:lstStyle/>
          <a:p>
            <a:pPr algn="ctr"/>
            <a:r>
              <a:rPr lang="en-US" sz="4000" dirty="0">
                <a:latin typeface="+mn-lt"/>
              </a:rPr>
              <a:t>Teacher</a:t>
            </a:r>
          </a:p>
        </p:txBody>
      </p:sp>
      <p:sp>
        <p:nvSpPr>
          <p:cNvPr id="5" name="Content Placeholder 4"/>
          <p:cNvSpPr>
            <a:spLocks noGrp="1"/>
          </p:cNvSpPr>
          <p:nvPr>
            <p:ph idx="1"/>
          </p:nvPr>
        </p:nvSpPr>
        <p:spPr>
          <a:xfrm>
            <a:off x="457200" y="1935480"/>
            <a:ext cx="3429000" cy="4389120"/>
          </a:xfrm>
        </p:spPr>
        <p:txBody>
          <a:bodyPr/>
          <a:lstStyle/>
          <a:p>
            <a:pPr marL="0" indent="0">
              <a:spcBef>
                <a:spcPts val="0"/>
              </a:spcBef>
              <a:buNone/>
            </a:pPr>
            <a:r>
              <a:rPr lang="en-US" sz="2400" b="1" dirty="0">
                <a:solidFill>
                  <a:schemeClr val="tx2"/>
                </a:solidFill>
              </a:rPr>
              <a:t>Typical Education: </a:t>
            </a:r>
          </a:p>
          <a:p>
            <a:pPr marL="0" indent="0">
              <a:spcBef>
                <a:spcPts val="0"/>
              </a:spcBef>
              <a:buNone/>
            </a:pPr>
            <a:r>
              <a:rPr lang="en-US" sz="2400" dirty="0">
                <a:solidFill>
                  <a:schemeClr val="tx2"/>
                </a:solidFill>
              </a:rPr>
              <a:t>B.S. in Education</a:t>
            </a:r>
          </a:p>
          <a:p>
            <a:pPr marL="0" indent="0">
              <a:spcBef>
                <a:spcPts val="0"/>
              </a:spcBef>
              <a:buNone/>
            </a:pPr>
            <a:r>
              <a:rPr lang="en-US" sz="2400" dirty="0">
                <a:solidFill>
                  <a:schemeClr val="tx2"/>
                </a:solidFill>
              </a:rPr>
              <a:t>Teaching Certification</a:t>
            </a:r>
          </a:p>
          <a:p>
            <a:pPr marL="0" indent="0">
              <a:spcBef>
                <a:spcPts val="0"/>
              </a:spcBef>
              <a:buNone/>
            </a:pPr>
            <a:endParaRPr lang="en-US" dirty="0">
              <a:solidFill>
                <a:schemeClr val="accent1"/>
              </a:solidFill>
            </a:endParaRPr>
          </a:p>
          <a:p>
            <a:pPr marL="0" indent="0">
              <a:spcBef>
                <a:spcPts val="0"/>
              </a:spcBef>
              <a:buNone/>
            </a:pPr>
            <a:r>
              <a:rPr lang="en-US" sz="2400" dirty="0"/>
              <a:t>Job Duties:</a:t>
            </a:r>
          </a:p>
          <a:p>
            <a:pPr>
              <a:spcBef>
                <a:spcPts val="0"/>
              </a:spcBef>
            </a:pPr>
            <a:r>
              <a:rPr lang="en-US" sz="2400" dirty="0"/>
              <a:t>Lesson plans </a:t>
            </a:r>
          </a:p>
          <a:p>
            <a:pPr>
              <a:spcBef>
                <a:spcPts val="0"/>
              </a:spcBef>
            </a:pPr>
            <a:r>
              <a:rPr lang="en-US" sz="2400" dirty="0"/>
              <a:t>Teaching</a:t>
            </a:r>
          </a:p>
          <a:p>
            <a:pPr>
              <a:spcBef>
                <a:spcPts val="0"/>
              </a:spcBef>
            </a:pPr>
            <a:r>
              <a:rPr lang="en-US" sz="2400" dirty="0"/>
              <a:t>Hands-on science activities</a:t>
            </a:r>
          </a:p>
          <a:p>
            <a:pPr>
              <a:spcBef>
                <a:spcPts val="0"/>
              </a:spcBef>
            </a:pPr>
            <a:r>
              <a:rPr lang="en-US" sz="2400" dirty="0"/>
              <a:t>Field trips </a:t>
            </a:r>
          </a:p>
        </p:txBody>
      </p:sp>
      <p:pic>
        <p:nvPicPr>
          <p:cNvPr id="6" name="Picture 5" title="Students look into microscope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200" y="3957759"/>
            <a:ext cx="3657600" cy="2429302"/>
          </a:xfrm>
          <a:prstGeom prst="rect">
            <a:avLst/>
          </a:prstGeom>
        </p:spPr>
      </p:pic>
      <p:pic>
        <p:nvPicPr>
          <p:cNvPr id="10" name="Picture 9" title="Teacher explains fish anatomy to young students.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57800" y="1828800"/>
            <a:ext cx="3654552" cy="2413106"/>
          </a:xfrm>
          <a:prstGeom prst="rect">
            <a:avLst/>
          </a:prstGeom>
        </p:spPr>
      </p:pic>
      <p:pic>
        <p:nvPicPr>
          <p:cNvPr id="8" name="Picture 7" descr="Florida Department of Agriculture and Consumer Services Banner">
            <a:extLst>
              <a:ext uri="{FF2B5EF4-FFF2-40B4-BE49-F238E27FC236}">
                <a16:creationId xmlns:a16="http://schemas.microsoft.com/office/drawing/2014/main" id="{74794FA7-40B4-498D-9B65-10D71C1ABE7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2142135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6" y="210830"/>
            <a:ext cx="8229600" cy="1143000"/>
          </a:xfrm>
        </p:spPr>
        <p:txBody>
          <a:bodyPr>
            <a:normAutofit/>
          </a:bodyPr>
          <a:lstStyle/>
          <a:p>
            <a:pPr algn="ctr"/>
            <a:r>
              <a:rPr lang="en-US" sz="4000" dirty="0">
                <a:latin typeface="+mn-lt"/>
              </a:rPr>
              <a:t>Teacher</a:t>
            </a:r>
          </a:p>
        </p:txBody>
      </p:sp>
      <p:sp>
        <p:nvSpPr>
          <p:cNvPr id="3" name="Content Placeholder 2"/>
          <p:cNvSpPr>
            <a:spLocks noGrp="1"/>
          </p:cNvSpPr>
          <p:nvPr>
            <p:ph idx="1"/>
          </p:nvPr>
        </p:nvSpPr>
        <p:spPr>
          <a:xfrm>
            <a:off x="457206" y="1752600"/>
            <a:ext cx="4373880" cy="4389120"/>
          </a:xfrm>
        </p:spPr>
        <p:txBody>
          <a:bodyPr>
            <a:normAutofit/>
          </a:bodyPr>
          <a:lstStyle/>
          <a:p>
            <a:pPr marL="0" indent="0">
              <a:buNone/>
            </a:pPr>
            <a:endParaRPr lang="en-US" altLang="en-US" sz="2800" dirty="0">
              <a:effectLst>
                <a:outerShdw blurRad="38100" dist="38100" dir="2700000" algn="tl">
                  <a:srgbClr val="000000"/>
                </a:outerShdw>
              </a:effectLst>
            </a:endParaRPr>
          </a:p>
          <a:p>
            <a:pPr marL="0" indent="0">
              <a:buNone/>
            </a:pPr>
            <a:r>
              <a:rPr lang="en-US" sz="2000" dirty="0"/>
              <a:t>"Seeing the magic and excitement on students' faces when they see baby clownfish hatch and develop their first stripe or a baby bamboo catshark squirming around in its egg case just before hatching after an anticipated 3 month waiting time is my reason for teaching aquaculture in a Marine science classroom."</a:t>
            </a:r>
            <a:r>
              <a:rPr lang="en-US" altLang="en-US" sz="1800" dirty="0"/>
              <a:t> </a:t>
            </a:r>
          </a:p>
          <a:p>
            <a:pPr marL="0" indent="0" algn="ctr">
              <a:buNone/>
            </a:pPr>
            <a:r>
              <a:rPr lang="en-US" altLang="en-US" sz="2000" dirty="0"/>
              <a:t>   ~</a:t>
            </a:r>
            <a:r>
              <a:rPr lang="en-US" altLang="en-US" sz="2000" i="1" dirty="0"/>
              <a:t>Katrin Rudge</a:t>
            </a:r>
          </a:p>
          <a:p>
            <a:pPr marL="0" indent="0" algn="ctr">
              <a:spcBef>
                <a:spcPts val="0"/>
              </a:spcBef>
              <a:buNone/>
            </a:pPr>
            <a:r>
              <a:rPr lang="en-US" altLang="en-US" sz="2000" i="1" dirty="0"/>
              <a:t>     </a:t>
            </a:r>
            <a:r>
              <a:rPr lang="en-US" altLang="en-US" sz="1800" i="1" dirty="0"/>
              <a:t>Riverview High School</a:t>
            </a:r>
            <a:endParaRPr lang="en-US" altLang="en-US" sz="1800" dirty="0"/>
          </a:p>
          <a:p>
            <a:endParaRPr lang="en-US" dirty="0"/>
          </a:p>
          <a:p>
            <a:pPr lvl="1"/>
            <a:endParaRPr lang="en-US" dirty="0"/>
          </a:p>
        </p:txBody>
      </p:sp>
      <p:sp>
        <p:nvSpPr>
          <p:cNvPr id="8" name="Rectangle 7"/>
          <p:cNvSpPr/>
          <p:nvPr/>
        </p:nvSpPr>
        <p:spPr>
          <a:xfrm>
            <a:off x="1763513" y="1772930"/>
            <a:ext cx="5616986" cy="400110"/>
          </a:xfrm>
          <a:prstGeom prst="rect">
            <a:avLst/>
          </a:prstGeom>
        </p:spPr>
        <p:txBody>
          <a:bodyPr wrap="none">
            <a:spAutoFit/>
          </a:bodyPr>
          <a:lstStyle/>
          <a:p>
            <a:pPr algn="ctr"/>
            <a:r>
              <a:rPr lang="en-US" altLang="en-US" sz="2000" i="1" dirty="0">
                <a:solidFill>
                  <a:schemeClr val="accent1"/>
                </a:solidFill>
              </a:rPr>
              <a:t>What’s great about being an aquaculture teacher?</a:t>
            </a:r>
          </a:p>
        </p:txBody>
      </p:sp>
      <p:pic>
        <p:nvPicPr>
          <p:cNvPr id="4" name="Picture 3" title="Teacher shows off her coral aquarium.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0202" y="2741860"/>
            <a:ext cx="4123798" cy="2668340"/>
          </a:xfrm>
          <a:prstGeom prst="rect">
            <a:avLst/>
          </a:prstGeom>
        </p:spPr>
      </p:pic>
      <p:pic>
        <p:nvPicPr>
          <p:cNvPr id="7" name="Picture 6" descr="Florida Department of Agriculture and Consumer Services Banner">
            <a:extLst>
              <a:ext uri="{FF2B5EF4-FFF2-40B4-BE49-F238E27FC236}">
                <a16:creationId xmlns:a16="http://schemas.microsoft.com/office/drawing/2014/main" id="{AC4D38F3-9CDD-4A00-9AC7-E97FC965BB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3170958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3609" y="154129"/>
            <a:ext cx="8229600" cy="1143000"/>
          </a:xfrm>
        </p:spPr>
        <p:txBody>
          <a:bodyPr>
            <a:normAutofit/>
          </a:bodyPr>
          <a:lstStyle/>
          <a:p>
            <a:pPr algn="ctr"/>
            <a:r>
              <a:rPr lang="en-US" sz="4000" dirty="0">
                <a:latin typeface="+mn-lt"/>
              </a:rPr>
              <a:t>College Professor</a:t>
            </a:r>
          </a:p>
        </p:txBody>
      </p:sp>
      <p:sp>
        <p:nvSpPr>
          <p:cNvPr id="7" name="Rectangle 5"/>
          <p:cNvSpPr>
            <a:spLocks noChangeArrowheads="1"/>
          </p:cNvSpPr>
          <p:nvPr/>
        </p:nvSpPr>
        <p:spPr bwMode="auto">
          <a:xfrm>
            <a:off x="3171559" y="1396053"/>
            <a:ext cx="2933700" cy="3200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a:solidFill>
                  <a:schemeClr val="tx1"/>
                </a:solidFill>
                <a:latin typeface="Arial" panose="020B0604020202020204" pitchFamily="34" charset="0"/>
              </a:defRPr>
            </a:lvl1pPr>
            <a:lvl2pPr marL="398463" indent="-227013">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fontAlgn="base">
              <a:spcBef>
                <a:spcPct val="0"/>
              </a:spcBef>
              <a:spcAft>
                <a:spcPct val="0"/>
              </a:spcAft>
              <a:defRPr>
                <a:solidFill>
                  <a:schemeClr val="tx1"/>
                </a:solidFill>
                <a:latin typeface="Arial" panose="020B0604020202020204" pitchFamily="34" charset="0"/>
              </a:defRPr>
            </a:lvl6pPr>
            <a:lvl7pPr fontAlgn="base">
              <a:spcBef>
                <a:spcPct val="0"/>
              </a:spcBef>
              <a:spcAft>
                <a:spcPct val="0"/>
              </a:spcAft>
              <a:defRPr>
                <a:solidFill>
                  <a:schemeClr val="tx1"/>
                </a:solidFill>
                <a:latin typeface="Arial" panose="020B0604020202020204" pitchFamily="34" charset="0"/>
              </a:defRPr>
            </a:lvl7pPr>
            <a:lvl8pPr fontAlgn="base">
              <a:spcBef>
                <a:spcPct val="0"/>
              </a:spcBef>
              <a:spcAft>
                <a:spcPct val="0"/>
              </a:spcAft>
              <a:defRPr>
                <a:solidFill>
                  <a:schemeClr val="tx1"/>
                </a:solidFill>
                <a:latin typeface="Arial" panose="020B0604020202020204" pitchFamily="34" charset="0"/>
              </a:defRPr>
            </a:lvl8pPr>
            <a:lvl9pPr fontAlgn="base">
              <a:spcBef>
                <a:spcPct val="0"/>
              </a:spcBef>
              <a:spcAft>
                <a:spcPct val="0"/>
              </a:spcAft>
              <a:defRPr>
                <a:solidFill>
                  <a:schemeClr val="tx1"/>
                </a:solidFill>
                <a:latin typeface="Arial" panose="020B0604020202020204" pitchFamily="34" charset="0"/>
              </a:defRPr>
            </a:lvl9pPr>
          </a:lstStyle>
          <a:p>
            <a:r>
              <a:rPr lang="en-US" altLang="en-US" sz="2000" b="1" dirty="0">
                <a:latin typeface="+mn-lt"/>
              </a:rPr>
              <a:t>Teaching courses in:</a:t>
            </a:r>
          </a:p>
          <a:p>
            <a:pPr lvl="1">
              <a:buFontTx/>
              <a:buChar char="•"/>
            </a:pPr>
            <a:r>
              <a:rPr lang="en-US" altLang="en-US" sz="2000" dirty="0">
                <a:latin typeface="+mn-lt"/>
              </a:rPr>
              <a:t>Aquaculture </a:t>
            </a:r>
          </a:p>
          <a:p>
            <a:pPr lvl="1">
              <a:buFontTx/>
              <a:buChar char="•"/>
            </a:pPr>
            <a:r>
              <a:rPr lang="en-US" altLang="en-US" sz="2000" dirty="0">
                <a:latin typeface="+mn-lt"/>
              </a:rPr>
              <a:t>Fish nutrition</a:t>
            </a:r>
          </a:p>
          <a:p>
            <a:pPr lvl="1">
              <a:buFontTx/>
              <a:buChar char="•"/>
            </a:pPr>
            <a:r>
              <a:rPr lang="en-US" altLang="en-US" sz="2000" dirty="0">
                <a:latin typeface="+mn-lt"/>
              </a:rPr>
              <a:t>Physiology</a:t>
            </a:r>
          </a:p>
          <a:p>
            <a:pPr lvl="1">
              <a:buFontTx/>
              <a:buChar char="•"/>
            </a:pPr>
            <a:r>
              <a:rPr lang="en-US" altLang="en-US" sz="2000" dirty="0">
                <a:latin typeface="+mn-lt"/>
              </a:rPr>
              <a:t>Disease/Health mgt.</a:t>
            </a:r>
          </a:p>
          <a:p>
            <a:pPr lvl="1">
              <a:buFontTx/>
              <a:buChar char="•"/>
            </a:pPr>
            <a:r>
              <a:rPr lang="en-US" altLang="en-US" sz="2000" dirty="0">
                <a:latin typeface="+mn-lt"/>
              </a:rPr>
              <a:t>Ichthyology </a:t>
            </a:r>
          </a:p>
          <a:p>
            <a:pPr lvl="1">
              <a:buFontTx/>
              <a:buChar char="•"/>
            </a:pPr>
            <a:r>
              <a:rPr lang="en-US" altLang="en-US" sz="2000" dirty="0">
                <a:latin typeface="+mn-lt"/>
              </a:rPr>
              <a:t>Agriculture</a:t>
            </a:r>
          </a:p>
          <a:p>
            <a:pPr marL="171450" lvl="1" indent="0"/>
            <a:endParaRPr lang="en-US" altLang="en-US" sz="2000" dirty="0">
              <a:latin typeface="+mn-lt"/>
            </a:endParaRPr>
          </a:p>
          <a:p>
            <a:endParaRPr lang="en-US" altLang="en-US" sz="2000" dirty="0">
              <a:latin typeface="+mn-lt"/>
            </a:endParaRPr>
          </a:p>
          <a:p>
            <a:pPr lvl="1">
              <a:buFontTx/>
              <a:buChar char="•"/>
            </a:pPr>
            <a:endParaRPr lang="en-US" altLang="en-US" sz="2200" dirty="0">
              <a:latin typeface="+mn-lt"/>
            </a:endParaRPr>
          </a:p>
        </p:txBody>
      </p:sp>
      <p:sp>
        <p:nvSpPr>
          <p:cNvPr id="8" name="TextBox 7"/>
          <p:cNvSpPr txBox="1"/>
          <p:nvPr/>
        </p:nvSpPr>
        <p:spPr>
          <a:xfrm>
            <a:off x="279008" y="1734607"/>
            <a:ext cx="2895599" cy="1661993"/>
          </a:xfrm>
          <a:prstGeom prst="rect">
            <a:avLst/>
          </a:prstGeom>
          <a:noFill/>
        </p:spPr>
        <p:txBody>
          <a:bodyPr wrap="square" rtlCol="0">
            <a:spAutoFit/>
          </a:bodyPr>
          <a:lstStyle/>
          <a:p>
            <a:r>
              <a:rPr lang="en-US" altLang="en-US" sz="2400" b="1" dirty="0">
                <a:solidFill>
                  <a:schemeClr val="tx2"/>
                </a:solidFill>
              </a:rPr>
              <a:t>Typical</a:t>
            </a:r>
            <a:r>
              <a:rPr lang="en-US" altLang="en-US" sz="2000" b="1" dirty="0">
                <a:solidFill>
                  <a:schemeClr val="tx2"/>
                </a:solidFill>
              </a:rPr>
              <a:t> </a:t>
            </a:r>
            <a:r>
              <a:rPr lang="en-US" altLang="en-US" sz="2400" b="1" dirty="0">
                <a:solidFill>
                  <a:schemeClr val="tx2"/>
                </a:solidFill>
              </a:rPr>
              <a:t>Education: </a:t>
            </a:r>
          </a:p>
          <a:p>
            <a:r>
              <a:rPr lang="en-US" altLang="en-US" sz="2000">
                <a:solidFill>
                  <a:schemeClr val="tx2"/>
                </a:solidFill>
              </a:rPr>
              <a:t>Ph.D </a:t>
            </a:r>
            <a:r>
              <a:rPr lang="en-US" altLang="en-US" sz="2000" dirty="0">
                <a:solidFill>
                  <a:schemeClr val="tx2"/>
                </a:solidFill>
              </a:rPr>
              <a:t>in Aquaculture, Biology, Physiology, Toxicology etc.</a:t>
            </a:r>
          </a:p>
          <a:p>
            <a:endParaRPr lang="en-US" dirty="0"/>
          </a:p>
        </p:txBody>
      </p:sp>
      <p:pic>
        <p:nvPicPr>
          <p:cNvPr id="9" name="Picture 8" title="Teacher lecures in front of college classroom.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609" y="3806078"/>
            <a:ext cx="3954780" cy="1764896"/>
          </a:xfrm>
          <a:prstGeom prst="rect">
            <a:avLst/>
          </a:prstGeom>
        </p:spPr>
      </p:pic>
      <p:pic>
        <p:nvPicPr>
          <p:cNvPr id="11" name="Picture 10" title="Researcher look at recirculating experiment tanks. "/>
          <p:cNvPicPr>
            <a:picLocks noChangeAspect="1"/>
          </p:cNvPicPr>
          <p:nvPr/>
        </p:nvPicPr>
        <p:blipFill rotWithShape="1">
          <a:blip r:embed="rId4">
            <a:extLst>
              <a:ext uri="{28A0092B-C50C-407E-A947-70E740481C1C}">
                <a14:useLocalDpi xmlns:a14="http://schemas.microsoft.com/office/drawing/2010/main" val="0"/>
              </a:ext>
            </a:extLst>
          </a:blip>
          <a:srcRect b="10146"/>
          <a:stretch/>
        </p:blipFill>
        <p:spPr>
          <a:xfrm>
            <a:off x="5128565" y="3544152"/>
            <a:ext cx="4015435" cy="2577163"/>
          </a:xfrm>
          <a:prstGeom prst="rect">
            <a:avLst/>
          </a:prstGeom>
        </p:spPr>
      </p:pic>
      <p:sp>
        <p:nvSpPr>
          <p:cNvPr id="12" name="TextBox 11"/>
          <p:cNvSpPr txBox="1"/>
          <p:nvPr/>
        </p:nvSpPr>
        <p:spPr>
          <a:xfrm>
            <a:off x="6477000" y="1396053"/>
            <a:ext cx="2083712" cy="2339102"/>
          </a:xfrm>
          <a:prstGeom prst="rect">
            <a:avLst/>
          </a:prstGeom>
          <a:noFill/>
        </p:spPr>
        <p:txBody>
          <a:bodyPr wrap="none" rtlCol="0">
            <a:spAutoFit/>
          </a:bodyPr>
          <a:lstStyle/>
          <a:p>
            <a:r>
              <a:rPr lang="en-US" altLang="en-US" sz="2000" b="1" dirty="0"/>
              <a:t>Research: </a:t>
            </a:r>
          </a:p>
          <a:p>
            <a:pPr marL="457200" indent="-284163">
              <a:buFont typeface="Arial" panose="020B0604020202020204" pitchFamily="34" charset="0"/>
              <a:buChar char="•"/>
            </a:pPr>
            <a:r>
              <a:rPr lang="en-US" altLang="en-US" dirty="0"/>
              <a:t>Larval culture</a:t>
            </a:r>
          </a:p>
          <a:p>
            <a:pPr marL="457200" indent="-284163">
              <a:buFont typeface="Arial" panose="020B0604020202020204" pitchFamily="34" charset="0"/>
              <a:buChar char="•"/>
            </a:pPr>
            <a:r>
              <a:rPr lang="en-US" altLang="en-US" dirty="0"/>
              <a:t>Nutrition</a:t>
            </a:r>
          </a:p>
          <a:p>
            <a:pPr marL="457200" indent="-284163">
              <a:buFont typeface="Arial" panose="020B0604020202020204" pitchFamily="34" charset="0"/>
              <a:buChar char="•"/>
            </a:pPr>
            <a:r>
              <a:rPr lang="en-US" altLang="en-US" dirty="0"/>
              <a:t>Reproduction</a:t>
            </a:r>
          </a:p>
          <a:p>
            <a:pPr marL="457200" indent="-284163">
              <a:buFont typeface="Arial" panose="020B0604020202020204" pitchFamily="34" charset="0"/>
              <a:buChar char="•"/>
            </a:pPr>
            <a:r>
              <a:rPr lang="en-US" altLang="en-US" dirty="0"/>
              <a:t>Biotechnology</a:t>
            </a:r>
          </a:p>
          <a:p>
            <a:pPr marL="457200" indent="-284163">
              <a:buFont typeface="Arial" panose="020B0604020202020204" pitchFamily="34" charset="0"/>
              <a:buChar char="•"/>
            </a:pPr>
            <a:r>
              <a:rPr lang="en-US" altLang="en-US" dirty="0"/>
              <a:t>Physiology</a:t>
            </a:r>
          </a:p>
          <a:p>
            <a:pPr marL="457200" indent="-284163">
              <a:buFont typeface="Arial" panose="020B0604020202020204" pitchFamily="34" charset="0"/>
              <a:buChar char="•"/>
            </a:pPr>
            <a:r>
              <a:rPr lang="en-US" altLang="en-US" dirty="0"/>
              <a:t>Genetics</a:t>
            </a:r>
          </a:p>
          <a:p>
            <a:endParaRPr lang="en-US" dirty="0"/>
          </a:p>
        </p:txBody>
      </p:sp>
      <p:sp>
        <p:nvSpPr>
          <p:cNvPr id="3" name="TextBox 2"/>
          <p:cNvSpPr txBox="1"/>
          <p:nvPr/>
        </p:nvSpPr>
        <p:spPr>
          <a:xfrm>
            <a:off x="7924800" y="5933035"/>
            <a:ext cx="2209800" cy="200055"/>
          </a:xfrm>
          <a:prstGeom prst="rect">
            <a:avLst/>
          </a:prstGeom>
          <a:noFill/>
        </p:spPr>
        <p:txBody>
          <a:bodyPr wrap="square" rtlCol="0">
            <a:spAutoFit/>
          </a:bodyPr>
          <a:lstStyle/>
          <a:p>
            <a:r>
              <a:rPr lang="en-US" sz="700" dirty="0">
                <a:solidFill>
                  <a:schemeClr val="bg1"/>
                </a:solidFill>
              </a:rPr>
              <a:t>Photo credit: Chris O'Meara</a:t>
            </a:r>
          </a:p>
        </p:txBody>
      </p:sp>
      <p:pic>
        <p:nvPicPr>
          <p:cNvPr id="13" name="Picture 12" descr="Florida Department of Agriculture and Consumer Services Banner">
            <a:extLst>
              <a:ext uri="{FF2B5EF4-FFF2-40B4-BE49-F238E27FC236}">
                <a16:creationId xmlns:a16="http://schemas.microsoft.com/office/drawing/2014/main" id="{84CFA189-A8C7-4742-8907-F365E1A6E48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4873280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21087"/>
            <a:ext cx="8229600" cy="1143000"/>
          </a:xfrm>
        </p:spPr>
        <p:txBody>
          <a:bodyPr>
            <a:normAutofit/>
          </a:bodyPr>
          <a:lstStyle/>
          <a:p>
            <a:pPr algn="ctr"/>
            <a:r>
              <a:rPr lang="en-US" sz="4000" dirty="0">
                <a:latin typeface="+mn-lt"/>
              </a:rPr>
              <a:t>College Professor</a:t>
            </a:r>
          </a:p>
        </p:txBody>
      </p:sp>
      <p:sp>
        <p:nvSpPr>
          <p:cNvPr id="10" name="Rectangle 9"/>
          <p:cNvSpPr/>
          <p:nvPr/>
        </p:nvSpPr>
        <p:spPr>
          <a:xfrm>
            <a:off x="1386151" y="1459106"/>
            <a:ext cx="6366744" cy="430887"/>
          </a:xfrm>
          <a:prstGeom prst="rect">
            <a:avLst/>
          </a:prstGeom>
        </p:spPr>
        <p:txBody>
          <a:bodyPr wrap="none">
            <a:spAutoFit/>
          </a:bodyPr>
          <a:lstStyle/>
          <a:p>
            <a:pPr algn="ctr"/>
            <a:r>
              <a:rPr lang="en-US" altLang="en-US" sz="2200" i="1" dirty="0">
                <a:solidFill>
                  <a:schemeClr val="accent1"/>
                </a:solidFill>
              </a:rPr>
              <a:t>What’s great about being an aquaculture professor?</a:t>
            </a:r>
          </a:p>
        </p:txBody>
      </p:sp>
      <p:sp>
        <p:nvSpPr>
          <p:cNvPr id="13" name="Rectangle 3"/>
          <p:cNvSpPr txBox="1">
            <a:spLocks noChangeArrowheads="1"/>
          </p:cNvSpPr>
          <p:nvPr/>
        </p:nvSpPr>
        <p:spPr>
          <a:xfrm>
            <a:off x="455166" y="1889993"/>
            <a:ext cx="4538474" cy="4038600"/>
          </a:xfrm>
          <a:prstGeom prst="rect">
            <a:avLst/>
          </a:prstGeom>
        </p:spPr>
        <p:txBody>
          <a:bodyPr vert="horz" lIns="91435" tIns="45718" rIns="91435" bIns="45718">
            <a:normAutofit/>
          </a:bodyPr>
          <a:lstStyle>
            <a:lvl1pPr marL="274306" indent="-274306"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47" indent="-246875"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353" indent="-246875"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659" indent="-210301"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2965" indent="-210301"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271" indent="-210301"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141" indent="-182871"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448" indent="-182871"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754" indent="-182871"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defTabSz="914400">
              <a:buFont typeface="Wingdings" panose="05000000000000000000" pitchFamily="2" charset="2"/>
              <a:buNone/>
            </a:pPr>
            <a:r>
              <a:rPr lang="en-US" altLang="en-US" sz="2400" dirty="0"/>
              <a:t>	</a:t>
            </a:r>
            <a:r>
              <a:rPr lang="en-US" altLang="en-US" sz="2000" dirty="0"/>
              <a:t>“Variety!!  I enjoy working with the students on a variety of projects including greenhouse and pond fish production. Working with the large number of industry cooperators is also a great plus. It provided the students with real world experience and enhances our program. It’s great to look back at the end of the day and see all you’ve accomplished.” </a:t>
            </a:r>
          </a:p>
          <a:p>
            <a:pPr algn="ctr" defTabSz="914400">
              <a:buFont typeface="Wingdings" panose="05000000000000000000" pitchFamily="2" charset="2"/>
              <a:buNone/>
            </a:pPr>
            <a:r>
              <a:rPr lang="en-US" altLang="en-US" sz="2000" i="1" dirty="0"/>
              <a:t>~ Dr. Craig Kasper</a:t>
            </a:r>
          </a:p>
          <a:p>
            <a:pPr algn="ctr" defTabSz="914400">
              <a:buFont typeface="Wingdings" panose="05000000000000000000" pitchFamily="2" charset="2"/>
              <a:buNone/>
            </a:pPr>
            <a:r>
              <a:rPr lang="en-US" sz="1600" i="1" dirty="0"/>
              <a:t>Hillsborough Community College</a:t>
            </a:r>
            <a:endParaRPr lang="en-US" altLang="en-US" sz="1400" i="1" dirty="0"/>
          </a:p>
          <a:p>
            <a:pPr defTabSz="914400">
              <a:buFont typeface="Wingdings" panose="05000000000000000000" pitchFamily="2" charset="2"/>
              <a:buNone/>
            </a:pPr>
            <a:endParaRPr lang="en-US" altLang="en-US" sz="3100" dirty="0"/>
          </a:p>
        </p:txBody>
      </p:sp>
      <p:pic>
        <p:nvPicPr>
          <p:cNvPr id="3" name="Picture 2" title="Professor discusses experiment with student and collegues.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78400" y="2514600"/>
            <a:ext cx="4165600" cy="3124200"/>
          </a:xfrm>
          <a:prstGeom prst="rect">
            <a:avLst/>
          </a:prstGeom>
        </p:spPr>
      </p:pic>
      <p:pic>
        <p:nvPicPr>
          <p:cNvPr id="7" name="Picture 6" descr="Florida Department of Agriculture and Consumer Services Banner">
            <a:extLst>
              <a:ext uri="{FF2B5EF4-FFF2-40B4-BE49-F238E27FC236}">
                <a16:creationId xmlns:a16="http://schemas.microsoft.com/office/drawing/2014/main" id="{657E8398-4DBF-4D8A-9DC9-B6BE8910791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517942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96112"/>
          </a:xfrm>
        </p:spPr>
        <p:txBody>
          <a:bodyPr>
            <a:normAutofit/>
          </a:bodyPr>
          <a:lstStyle/>
          <a:p>
            <a:pPr algn="ctr"/>
            <a:r>
              <a:rPr lang="en-US" sz="4400" dirty="0">
                <a:latin typeface="+mn-lt"/>
              </a:rPr>
              <a:t>Aquarium Curator </a:t>
            </a:r>
          </a:p>
        </p:txBody>
      </p:sp>
      <p:sp>
        <p:nvSpPr>
          <p:cNvPr id="3" name="Content Placeholder 2"/>
          <p:cNvSpPr>
            <a:spLocks noGrp="1"/>
          </p:cNvSpPr>
          <p:nvPr>
            <p:ph idx="1"/>
          </p:nvPr>
        </p:nvSpPr>
        <p:spPr>
          <a:xfrm>
            <a:off x="457199" y="1940693"/>
            <a:ext cx="3857315" cy="3507451"/>
          </a:xfrm>
        </p:spPr>
        <p:txBody>
          <a:bodyPr>
            <a:normAutofit fontScale="85000" lnSpcReduction="20000"/>
          </a:bodyPr>
          <a:lstStyle/>
          <a:p>
            <a:pPr marL="55563" lvl="1" indent="0">
              <a:spcBef>
                <a:spcPts val="0"/>
              </a:spcBef>
              <a:buNone/>
            </a:pPr>
            <a:r>
              <a:rPr lang="en-US" sz="2600" b="1" dirty="0">
                <a:solidFill>
                  <a:schemeClr val="tx2"/>
                </a:solidFill>
              </a:rPr>
              <a:t>Typical Education: </a:t>
            </a:r>
          </a:p>
          <a:p>
            <a:pPr marL="55563" lvl="1" indent="0">
              <a:spcBef>
                <a:spcPts val="0"/>
              </a:spcBef>
              <a:buNone/>
            </a:pPr>
            <a:r>
              <a:rPr lang="en-US" sz="2600" dirty="0">
                <a:solidFill>
                  <a:schemeClr val="tx2"/>
                </a:solidFill>
              </a:rPr>
              <a:t>B.S. Aquaculture or   </a:t>
            </a:r>
          </a:p>
          <a:p>
            <a:pPr marL="55563" lvl="1" indent="0">
              <a:spcBef>
                <a:spcPts val="0"/>
              </a:spcBef>
              <a:buNone/>
            </a:pPr>
            <a:r>
              <a:rPr lang="en-US" sz="2600" dirty="0">
                <a:solidFill>
                  <a:schemeClr val="tx2"/>
                </a:solidFill>
              </a:rPr>
              <a:t>Marine Biology</a:t>
            </a:r>
          </a:p>
          <a:p>
            <a:pPr marL="55563" lvl="1" indent="0">
              <a:spcBef>
                <a:spcPts val="0"/>
              </a:spcBef>
              <a:buNone/>
            </a:pPr>
            <a:r>
              <a:rPr lang="en-US" sz="2600" dirty="0">
                <a:solidFill>
                  <a:schemeClr val="tx2"/>
                </a:solidFill>
              </a:rPr>
              <a:t>3-5 yr. professional experience </a:t>
            </a:r>
          </a:p>
          <a:p>
            <a:pPr marL="55563" lvl="1" indent="0">
              <a:spcBef>
                <a:spcPts val="0"/>
              </a:spcBef>
              <a:buNone/>
            </a:pPr>
            <a:endParaRPr lang="en-US" sz="2800" dirty="0"/>
          </a:p>
          <a:p>
            <a:pPr marL="55563" lvl="1" indent="0">
              <a:spcBef>
                <a:spcPts val="0"/>
              </a:spcBef>
              <a:buNone/>
            </a:pPr>
            <a:r>
              <a:rPr lang="en-US" sz="2800" dirty="0"/>
              <a:t>Job Duties: </a:t>
            </a:r>
          </a:p>
          <a:p>
            <a:pPr marL="512763" lvl="1" indent="-457200">
              <a:spcBef>
                <a:spcPts val="0"/>
              </a:spcBef>
              <a:buClr>
                <a:schemeClr val="accent3"/>
              </a:buClr>
            </a:pPr>
            <a:r>
              <a:rPr lang="en-US" sz="2800" dirty="0"/>
              <a:t>Aquarium mgt.</a:t>
            </a:r>
          </a:p>
          <a:p>
            <a:pPr marL="512763" lvl="1" indent="-457200">
              <a:spcBef>
                <a:spcPts val="0"/>
              </a:spcBef>
              <a:buClr>
                <a:schemeClr val="accent3"/>
              </a:buClr>
            </a:pPr>
            <a:r>
              <a:rPr lang="en-US" sz="2800" dirty="0"/>
              <a:t>Animal health</a:t>
            </a:r>
          </a:p>
          <a:p>
            <a:pPr marL="512763" lvl="1" indent="-457200">
              <a:spcBef>
                <a:spcPts val="0"/>
              </a:spcBef>
              <a:buClr>
                <a:schemeClr val="accent3"/>
              </a:buClr>
            </a:pPr>
            <a:r>
              <a:rPr lang="en-US" sz="2800" dirty="0"/>
              <a:t>Biosecurity</a:t>
            </a:r>
          </a:p>
          <a:p>
            <a:pPr marL="512763" lvl="1" indent="-457200">
              <a:spcBef>
                <a:spcPts val="0"/>
              </a:spcBef>
              <a:buClr>
                <a:schemeClr val="accent3"/>
              </a:buClr>
            </a:pPr>
            <a:r>
              <a:rPr lang="en-US" sz="2800" dirty="0"/>
              <a:t>Feeding</a:t>
            </a:r>
          </a:p>
          <a:p>
            <a:pPr marL="512763" lvl="1" indent="-457200">
              <a:spcBef>
                <a:spcPts val="0"/>
              </a:spcBef>
              <a:buClr>
                <a:schemeClr val="accent3"/>
              </a:buClr>
            </a:pPr>
            <a:r>
              <a:rPr lang="en-US" sz="2800" dirty="0"/>
              <a:t>Education/Outreach</a:t>
            </a:r>
          </a:p>
        </p:txBody>
      </p:sp>
      <p:pic>
        <p:nvPicPr>
          <p:cNvPr id="5" name="Picture 4" title="Aquarium scuba diver cleans tank glass.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4515" y="2089439"/>
            <a:ext cx="4827008" cy="3209960"/>
          </a:xfrm>
          <a:prstGeom prst="rect">
            <a:avLst/>
          </a:prstGeom>
        </p:spPr>
      </p:pic>
      <p:pic>
        <p:nvPicPr>
          <p:cNvPr id="7" name="Picture 6" descr="Florida Department of Agriculture and Consumer Services Banner">
            <a:extLst>
              <a:ext uri="{FF2B5EF4-FFF2-40B4-BE49-F238E27FC236}">
                <a16:creationId xmlns:a16="http://schemas.microsoft.com/office/drawing/2014/main" id="{B7C64FB1-0947-49D5-9B6A-D4FA72A7B0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3050986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96112"/>
          </a:xfrm>
        </p:spPr>
        <p:txBody>
          <a:bodyPr>
            <a:normAutofit/>
          </a:bodyPr>
          <a:lstStyle/>
          <a:p>
            <a:pPr algn="ctr"/>
            <a:r>
              <a:rPr lang="en-US" sz="4400" dirty="0">
                <a:latin typeface="+mn-lt"/>
              </a:rPr>
              <a:t>Aquarium Curator </a:t>
            </a:r>
          </a:p>
        </p:txBody>
      </p:sp>
      <p:sp>
        <p:nvSpPr>
          <p:cNvPr id="5" name="Rectangle 4"/>
          <p:cNvSpPr/>
          <p:nvPr/>
        </p:nvSpPr>
        <p:spPr>
          <a:xfrm>
            <a:off x="1368655" y="1671935"/>
            <a:ext cx="6406689" cy="461665"/>
          </a:xfrm>
          <a:prstGeom prst="rect">
            <a:avLst/>
          </a:prstGeom>
        </p:spPr>
        <p:txBody>
          <a:bodyPr wrap="none">
            <a:spAutoFit/>
          </a:bodyPr>
          <a:lstStyle/>
          <a:p>
            <a:pPr algn="ctr"/>
            <a:r>
              <a:rPr lang="en-US" altLang="en-US" sz="2400" i="1" dirty="0">
                <a:solidFill>
                  <a:schemeClr val="accent1"/>
                </a:solidFill>
              </a:rPr>
              <a:t>What’s great about being an aquarium curator?</a:t>
            </a:r>
          </a:p>
        </p:txBody>
      </p:sp>
      <p:sp>
        <p:nvSpPr>
          <p:cNvPr id="8" name="TextBox 7"/>
          <p:cNvSpPr txBox="1"/>
          <p:nvPr/>
        </p:nvSpPr>
        <p:spPr>
          <a:xfrm>
            <a:off x="461010" y="2300948"/>
            <a:ext cx="3962400" cy="3770263"/>
          </a:xfrm>
          <a:prstGeom prst="rect">
            <a:avLst/>
          </a:prstGeom>
          <a:noFill/>
        </p:spPr>
        <p:txBody>
          <a:bodyPr wrap="square" rtlCol="0">
            <a:spAutoFit/>
          </a:bodyPr>
          <a:lstStyle/>
          <a:p>
            <a:r>
              <a:rPr lang="en-US" dirty="0"/>
              <a:t>“One of my favorite responsibilities as a curator is helping connect people with wildlife. We are making strides to help vulnerable Sand Tiger Sharks through innovative reproductive science. The stories of these sharks are the tales we want our guests to take home with them. Because when the sharks win we all win, and we can work together to protect and restore our Blue Planet.  ”</a:t>
            </a:r>
          </a:p>
          <a:p>
            <a:pPr algn="ctr">
              <a:spcBef>
                <a:spcPts val="600"/>
              </a:spcBef>
            </a:pPr>
            <a:r>
              <a:rPr lang="en-US" sz="2000" i="1" dirty="0"/>
              <a:t>~ Eric Hovland</a:t>
            </a:r>
          </a:p>
          <a:p>
            <a:pPr algn="ctr"/>
            <a:r>
              <a:rPr lang="en-US" sz="1600" i="1" dirty="0"/>
              <a:t>The Florida Aquarium</a:t>
            </a:r>
          </a:p>
        </p:txBody>
      </p:sp>
      <p:pic>
        <p:nvPicPr>
          <p:cNvPr id="9" name="Picture 8" title="Aquarium curator discusses project at media event."/>
          <p:cNvPicPr>
            <a:picLocks noChangeAspect="1"/>
          </p:cNvPicPr>
          <p:nvPr/>
        </p:nvPicPr>
        <p:blipFill rotWithShape="1">
          <a:blip r:embed="rId3" cstate="print">
            <a:extLst>
              <a:ext uri="{28A0092B-C50C-407E-A947-70E740481C1C}">
                <a14:useLocalDpi xmlns:a14="http://schemas.microsoft.com/office/drawing/2010/main" val="0"/>
              </a:ext>
            </a:extLst>
          </a:blip>
          <a:srcRect l="11667" b="16191"/>
          <a:stretch/>
        </p:blipFill>
        <p:spPr>
          <a:xfrm>
            <a:off x="4572000" y="2667000"/>
            <a:ext cx="4572000" cy="2886830"/>
          </a:xfrm>
          <a:prstGeom prst="rect">
            <a:avLst/>
          </a:prstGeom>
        </p:spPr>
      </p:pic>
      <p:sp>
        <p:nvSpPr>
          <p:cNvPr id="3" name="TextBox 2"/>
          <p:cNvSpPr txBox="1"/>
          <p:nvPr/>
        </p:nvSpPr>
        <p:spPr>
          <a:xfrm>
            <a:off x="7937904" y="5232843"/>
            <a:ext cx="1277914" cy="923330"/>
          </a:xfrm>
          <a:prstGeom prst="rect">
            <a:avLst/>
          </a:prstGeom>
          <a:noFill/>
        </p:spPr>
        <p:txBody>
          <a:bodyPr wrap="none" rtlCol="0">
            <a:spAutoFit/>
          </a:bodyPr>
          <a:lstStyle/>
          <a:p>
            <a:pPr fontAlgn="base"/>
            <a:r>
              <a:rPr lang="en-US" dirty="0"/>
              <a:t> </a:t>
            </a:r>
            <a:r>
              <a:rPr lang="en-US" sz="600" dirty="0">
                <a:solidFill>
                  <a:schemeClr val="bg1"/>
                </a:solidFill>
              </a:rPr>
              <a:t>Photo credit: JIM REED/STAFF</a:t>
            </a:r>
          </a:p>
          <a:p>
            <a:br>
              <a:rPr lang="en-US" dirty="0"/>
            </a:br>
            <a:endParaRPr lang="en-US" dirty="0"/>
          </a:p>
        </p:txBody>
      </p:sp>
      <p:pic>
        <p:nvPicPr>
          <p:cNvPr id="10" name="Picture 9" descr="Florida Department of Agriculture and Consumer Services Banner">
            <a:extLst>
              <a:ext uri="{FF2B5EF4-FFF2-40B4-BE49-F238E27FC236}">
                <a16:creationId xmlns:a16="http://schemas.microsoft.com/office/drawing/2014/main" id="{09E8EF65-91D1-442D-9CD3-57EB0779A8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2901151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7688" y="547591"/>
            <a:ext cx="8229600" cy="896112"/>
          </a:xfrm>
        </p:spPr>
        <p:txBody>
          <a:bodyPr>
            <a:normAutofit/>
          </a:bodyPr>
          <a:lstStyle/>
          <a:p>
            <a:pPr algn="ctr"/>
            <a:r>
              <a:rPr lang="en-US" sz="4000" dirty="0">
                <a:latin typeface="+mn-lt"/>
              </a:rPr>
              <a:t>Seafood and Aquaculture Marketing</a:t>
            </a:r>
          </a:p>
        </p:txBody>
      </p:sp>
      <p:sp>
        <p:nvSpPr>
          <p:cNvPr id="3" name="TextBox 2"/>
          <p:cNvSpPr txBox="1"/>
          <p:nvPr/>
        </p:nvSpPr>
        <p:spPr>
          <a:xfrm>
            <a:off x="255818" y="1876716"/>
            <a:ext cx="4245696" cy="3877985"/>
          </a:xfrm>
          <a:prstGeom prst="rect">
            <a:avLst/>
          </a:prstGeom>
          <a:noFill/>
        </p:spPr>
        <p:txBody>
          <a:bodyPr wrap="square" rtlCol="0">
            <a:spAutoFit/>
          </a:bodyPr>
          <a:lstStyle/>
          <a:p>
            <a:r>
              <a:rPr lang="en-US" sz="2000" b="1" dirty="0">
                <a:solidFill>
                  <a:schemeClr val="tx2"/>
                </a:solidFill>
              </a:rPr>
              <a:t>Typical Education:</a:t>
            </a:r>
          </a:p>
          <a:p>
            <a:r>
              <a:rPr lang="en-US" sz="2000" dirty="0">
                <a:solidFill>
                  <a:schemeClr val="tx2"/>
                </a:solidFill>
              </a:rPr>
              <a:t>B.S., M.S. or Ph.D in Economics/Marketing</a:t>
            </a:r>
          </a:p>
          <a:p>
            <a:endParaRPr lang="en-US" sz="2000" dirty="0">
              <a:solidFill>
                <a:schemeClr val="accent1"/>
              </a:solidFill>
            </a:endParaRPr>
          </a:p>
          <a:p>
            <a:pPr algn="just"/>
            <a:r>
              <a:rPr lang="en-US" sz="2000" dirty="0"/>
              <a:t>Job Duties: </a:t>
            </a:r>
          </a:p>
          <a:p>
            <a:pPr marL="342900" indent="-342900">
              <a:buClr>
                <a:schemeClr val="accent3"/>
              </a:buClr>
              <a:buSzPct val="135000"/>
              <a:buFont typeface="Arial" panose="020B0604020202020204" pitchFamily="34" charset="0"/>
              <a:buChar char="•"/>
            </a:pPr>
            <a:r>
              <a:rPr lang="en-US" altLang="en-US" dirty="0"/>
              <a:t>Development of promotional campaigns and marketing initiatives</a:t>
            </a:r>
          </a:p>
          <a:p>
            <a:pPr marL="342900" indent="-342900">
              <a:buClr>
                <a:schemeClr val="accent3"/>
              </a:buClr>
              <a:buSzPct val="135000"/>
              <a:buFont typeface="Arial" panose="020B0604020202020204" pitchFamily="34" charset="0"/>
              <a:buChar char="•"/>
            </a:pPr>
            <a:r>
              <a:rPr lang="en-US" altLang="en-US" dirty="0"/>
              <a:t>Grant procurement </a:t>
            </a:r>
          </a:p>
          <a:p>
            <a:pPr marL="342900" indent="-342900">
              <a:buClr>
                <a:schemeClr val="accent3"/>
              </a:buClr>
              <a:buSzPct val="135000"/>
              <a:buFont typeface="Arial" panose="020B0604020202020204" pitchFamily="34" charset="0"/>
              <a:buChar char="•"/>
            </a:pPr>
            <a:r>
              <a:rPr lang="en-US" altLang="en-US" dirty="0"/>
              <a:t>Trade events</a:t>
            </a:r>
          </a:p>
          <a:p>
            <a:pPr marL="342900" indent="-342900">
              <a:buClr>
                <a:schemeClr val="accent3"/>
              </a:buClr>
              <a:buSzPct val="135000"/>
              <a:buFont typeface="Arial" panose="020B0604020202020204" pitchFamily="34" charset="0"/>
              <a:buChar char="•"/>
            </a:pPr>
            <a:r>
              <a:rPr lang="en-US" altLang="en-US" dirty="0"/>
              <a:t>Economic analyses</a:t>
            </a:r>
          </a:p>
          <a:p>
            <a:pPr marL="342900" indent="-342900">
              <a:buClr>
                <a:schemeClr val="accent3"/>
              </a:buClr>
              <a:buSzPct val="135000"/>
              <a:buFont typeface="Arial" panose="020B0604020202020204" pitchFamily="34" charset="0"/>
              <a:buChar char="•"/>
            </a:pPr>
            <a:r>
              <a:rPr lang="en-US" altLang="en-US" dirty="0"/>
              <a:t>Marketing research </a:t>
            </a:r>
          </a:p>
          <a:p>
            <a:pPr marL="342900" indent="-342900">
              <a:buClr>
                <a:schemeClr val="accent3"/>
              </a:buClr>
              <a:buSzPct val="135000"/>
              <a:buFont typeface="Arial" panose="020B0604020202020204" pitchFamily="34" charset="0"/>
              <a:buChar char="•"/>
            </a:pPr>
            <a:r>
              <a:rPr lang="en-US" altLang="en-US" dirty="0"/>
              <a:t>Consumer surveys</a:t>
            </a:r>
          </a:p>
          <a:p>
            <a:pPr marL="342900" indent="-342900">
              <a:buFont typeface="Arial" panose="020B0604020202020204" pitchFamily="34" charset="0"/>
              <a:buChar char="•"/>
            </a:pPr>
            <a:endParaRPr lang="en-US" sz="2000" dirty="0">
              <a:solidFill>
                <a:schemeClr val="accent1"/>
              </a:solidFill>
            </a:endParaRPr>
          </a:p>
        </p:txBody>
      </p:sp>
      <p:pic>
        <p:nvPicPr>
          <p:cNvPr id="12" name="Picture 11" title="Financial analysis of hard clam culture in southwest Florida"/>
          <p:cNvPicPr>
            <a:picLocks noChangeAspect="1"/>
          </p:cNvPicPr>
          <p:nvPr/>
        </p:nvPicPr>
        <p:blipFill>
          <a:blip r:embed="rId3"/>
          <a:stretch>
            <a:fillRect/>
          </a:stretch>
        </p:blipFill>
        <p:spPr>
          <a:xfrm>
            <a:off x="5541261" y="1846803"/>
            <a:ext cx="2986088" cy="1796177"/>
          </a:xfrm>
          <a:prstGeom prst="rect">
            <a:avLst/>
          </a:prstGeom>
        </p:spPr>
      </p:pic>
      <p:pic>
        <p:nvPicPr>
          <p:cNvPr id="10" name="Picture 9" title="Strategies for the hard clam aquaculture industry"/>
          <p:cNvPicPr>
            <a:picLocks noChangeAspect="1"/>
          </p:cNvPicPr>
          <p:nvPr/>
        </p:nvPicPr>
        <p:blipFill>
          <a:blip r:embed="rId4"/>
          <a:stretch>
            <a:fillRect/>
          </a:stretch>
        </p:blipFill>
        <p:spPr>
          <a:xfrm>
            <a:off x="4968837" y="4138560"/>
            <a:ext cx="3558512" cy="1746589"/>
          </a:xfrm>
          <a:prstGeom prst="rect">
            <a:avLst/>
          </a:prstGeom>
        </p:spPr>
      </p:pic>
      <p:pic>
        <p:nvPicPr>
          <p:cNvPr id="11" name="Picture 10" title="Introduction to harvesting and marketing aquacultured oysters. "/>
          <p:cNvPicPr>
            <a:picLocks noChangeAspect="1"/>
          </p:cNvPicPr>
          <p:nvPr/>
        </p:nvPicPr>
        <p:blipFill>
          <a:blip r:embed="rId5"/>
          <a:stretch>
            <a:fillRect/>
          </a:stretch>
        </p:blipFill>
        <p:spPr>
          <a:xfrm>
            <a:off x="4474844" y="2743200"/>
            <a:ext cx="3193184" cy="1645328"/>
          </a:xfrm>
          <a:prstGeom prst="rect">
            <a:avLst/>
          </a:prstGeom>
        </p:spPr>
      </p:pic>
      <p:pic>
        <p:nvPicPr>
          <p:cNvPr id="8" name="Picture 7" descr="Florida Department of Agriculture and Consumer Services Banner">
            <a:extLst>
              <a:ext uri="{FF2B5EF4-FFF2-40B4-BE49-F238E27FC236}">
                <a16:creationId xmlns:a16="http://schemas.microsoft.com/office/drawing/2014/main" id="{8FF10794-0BB5-4EFD-8D55-8EA2490121B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524902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96112"/>
          </a:xfrm>
        </p:spPr>
        <p:txBody>
          <a:bodyPr>
            <a:noAutofit/>
          </a:bodyPr>
          <a:lstStyle/>
          <a:p>
            <a:pPr algn="ctr"/>
            <a:r>
              <a:rPr lang="en-US" sz="3600" dirty="0">
                <a:latin typeface="+mn-lt"/>
              </a:rPr>
              <a:t>Aquaculture Marketing and Economics</a:t>
            </a:r>
          </a:p>
        </p:txBody>
      </p:sp>
      <p:sp>
        <p:nvSpPr>
          <p:cNvPr id="5" name="Rectangle 4"/>
          <p:cNvSpPr/>
          <p:nvPr/>
        </p:nvSpPr>
        <p:spPr>
          <a:xfrm>
            <a:off x="795461" y="1548490"/>
            <a:ext cx="7553093" cy="400110"/>
          </a:xfrm>
          <a:prstGeom prst="rect">
            <a:avLst/>
          </a:prstGeom>
        </p:spPr>
        <p:txBody>
          <a:bodyPr wrap="none">
            <a:spAutoFit/>
          </a:bodyPr>
          <a:lstStyle/>
          <a:p>
            <a:pPr algn="ctr"/>
            <a:r>
              <a:rPr lang="en-US" altLang="en-US" sz="2000" i="1" dirty="0">
                <a:solidFill>
                  <a:schemeClr val="accent1"/>
                </a:solidFill>
              </a:rPr>
              <a:t>What’s great about being in aquaculture marketing and economics?</a:t>
            </a:r>
          </a:p>
        </p:txBody>
      </p:sp>
      <p:sp>
        <p:nvSpPr>
          <p:cNvPr id="8" name="TextBox 7"/>
          <p:cNvSpPr txBox="1"/>
          <p:nvPr/>
        </p:nvSpPr>
        <p:spPr>
          <a:xfrm>
            <a:off x="766886" y="2640703"/>
            <a:ext cx="3886200" cy="2985433"/>
          </a:xfrm>
          <a:prstGeom prst="rect">
            <a:avLst/>
          </a:prstGeom>
          <a:noFill/>
        </p:spPr>
        <p:txBody>
          <a:bodyPr wrap="square" rtlCol="0">
            <a:spAutoFit/>
          </a:bodyPr>
          <a:lstStyle/>
          <a:p>
            <a:r>
              <a:rPr lang="en-US" dirty="0"/>
              <a:t>“I enjoy working with people who have an interest in aquaculture as a business and helping them understand whether or not aquaculture is a good way to invest their money. Helping people make good decisions about investing in aquaculture is very rewarding.”</a:t>
            </a:r>
          </a:p>
          <a:p>
            <a:pPr algn="ctr">
              <a:spcBef>
                <a:spcPts val="600"/>
              </a:spcBef>
            </a:pPr>
            <a:r>
              <a:rPr lang="en-US" i="1" dirty="0"/>
              <a:t>~ Dr. Charles Adams</a:t>
            </a:r>
          </a:p>
          <a:p>
            <a:pPr algn="ctr"/>
            <a:r>
              <a:rPr lang="en-US" sz="1600" i="1" dirty="0"/>
              <a:t>University of Florida: IFAS</a:t>
            </a:r>
          </a:p>
        </p:txBody>
      </p:sp>
      <p:pic>
        <p:nvPicPr>
          <p:cNvPr id="3" name="Picture 2" title="Economist discusses production methods with farmer.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1600" y="2462008"/>
            <a:ext cx="3962400" cy="3342825"/>
          </a:xfrm>
          <a:prstGeom prst="rect">
            <a:avLst/>
          </a:prstGeom>
        </p:spPr>
      </p:pic>
      <p:pic>
        <p:nvPicPr>
          <p:cNvPr id="7" name="Picture 6" descr="Florida Department of Agriculture and Consumer Services Banner">
            <a:extLst>
              <a:ext uri="{FF2B5EF4-FFF2-40B4-BE49-F238E27FC236}">
                <a16:creationId xmlns:a16="http://schemas.microsoft.com/office/drawing/2014/main" id="{4E215A2A-2786-4DDB-9C2F-A2866A09503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1853649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96112"/>
          </a:xfrm>
        </p:spPr>
        <p:txBody>
          <a:bodyPr>
            <a:noAutofit/>
          </a:bodyPr>
          <a:lstStyle/>
          <a:p>
            <a:pPr algn="ctr"/>
            <a:r>
              <a:rPr lang="en-US" sz="3600" dirty="0">
                <a:latin typeface="+mn-lt"/>
              </a:rPr>
              <a:t>Research Director</a:t>
            </a:r>
          </a:p>
        </p:txBody>
      </p:sp>
      <p:sp>
        <p:nvSpPr>
          <p:cNvPr id="4" name="Rectangle 3"/>
          <p:cNvSpPr/>
          <p:nvPr/>
        </p:nvSpPr>
        <p:spPr>
          <a:xfrm>
            <a:off x="468630" y="1353312"/>
            <a:ext cx="3200400" cy="1354217"/>
          </a:xfrm>
          <a:prstGeom prst="rect">
            <a:avLst/>
          </a:prstGeom>
        </p:spPr>
        <p:txBody>
          <a:bodyPr wrap="square">
            <a:spAutoFit/>
          </a:bodyPr>
          <a:lstStyle/>
          <a:p>
            <a:r>
              <a:rPr lang="en-US" altLang="en-US" sz="2400" b="1" dirty="0">
                <a:solidFill>
                  <a:schemeClr val="tx2"/>
                </a:solidFill>
              </a:rPr>
              <a:t>Typical Education:</a:t>
            </a:r>
          </a:p>
          <a:p>
            <a:r>
              <a:rPr lang="en-US" altLang="en-US" sz="2000" dirty="0">
                <a:solidFill>
                  <a:schemeClr val="tx2"/>
                </a:solidFill>
              </a:rPr>
              <a:t>M.S. or Ph.D. Aquaculture or Marine Sciences</a:t>
            </a:r>
          </a:p>
          <a:p>
            <a:endParaRPr lang="en-US" altLang="en-US" dirty="0"/>
          </a:p>
        </p:txBody>
      </p:sp>
      <p:pic>
        <p:nvPicPr>
          <p:cNvPr id="9" name="Picture 2" descr="megan in wa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0474" y="1489601"/>
            <a:ext cx="3571049" cy="267251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4"/>
          <p:cNvSpPr>
            <a:spLocks noChangeArrowheads="1"/>
          </p:cNvSpPr>
          <p:nvPr/>
        </p:nvSpPr>
        <p:spPr bwMode="auto">
          <a:xfrm>
            <a:off x="457200" y="2359125"/>
            <a:ext cx="3505200"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000" dirty="0"/>
              <a:t>Job Duties: </a:t>
            </a:r>
          </a:p>
          <a:p>
            <a:pPr marL="342900" indent="-342900">
              <a:buClr>
                <a:schemeClr val="accent3"/>
              </a:buClr>
              <a:buSzPct val="135000"/>
              <a:buFont typeface="Arial" panose="020B0604020202020204" pitchFamily="34" charset="0"/>
              <a:buChar char="•"/>
            </a:pPr>
            <a:r>
              <a:rPr lang="en-US" altLang="en-US" sz="1900" dirty="0"/>
              <a:t>Administration </a:t>
            </a:r>
          </a:p>
          <a:p>
            <a:pPr marL="342900" indent="-342900">
              <a:buClr>
                <a:schemeClr val="accent3"/>
              </a:buClr>
              <a:buSzPct val="135000"/>
              <a:buFont typeface="Arial" panose="020B0604020202020204" pitchFamily="34" charset="0"/>
              <a:buChar char="•"/>
            </a:pPr>
            <a:r>
              <a:rPr lang="en-US" altLang="en-US" sz="1900" dirty="0"/>
              <a:t>Project and Budget Development </a:t>
            </a:r>
          </a:p>
          <a:p>
            <a:pPr marL="342900" indent="-342900">
              <a:buClr>
                <a:schemeClr val="accent3"/>
              </a:buClr>
              <a:buSzPct val="135000"/>
              <a:buFont typeface="Arial" panose="020B0604020202020204" pitchFamily="34" charset="0"/>
              <a:buChar char="•"/>
            </a:pPr>
            <a:r>
              <a:rPr lang="en-US" altLang="en-US" sz="1900" dirty="0"/>
              <a:t>Project Start-ups </a:t>
            </a:r>
          </a:p>
          <a:p>
            <a:pPr marL="342900" indent="-342900">
              <a:buClr>
                <a:schemeClr val="accent3"/>
              </a:buClr>
              <a:buSzPct val="135000"/>
              <a:buFont typeface="Arial" panose="020B0604020202020204" pitchFamily="34" charset="0"/>
              <a:buChar char="•"/>
            </a:pPr>
            <a:r>
              <a:rPr lang="en-US" altLang="en-US" sz="1900" dirty="0"/>
              <a:t>Proposals </a:t>
            </a:r>
          </a:p>
          <a:p>
            <a:pPr marL="342900" indent="-342900">
              <a:buClr>
                <a:schemeClr val="accent3"/>
              </a:buClr>
              <a:buSzPct val="135000"/>
              <a:buFont typeface="Arial" panose="020B0604020202020204" pitchFamily="34" charset="0"/>
              <a:buChar char="•"/>
            </a:pPr>
            <a:r>
              <a:rPr lang="en-US" altLang="en-US" sz="1900" dirty="0"/>
              <a:t>Business Plans </a:t>
            </a:r>
          </a:p>
          <a:p>
            <a:pPr marL="342900" indent="-342900">
              <a:buClr>
                <a:schemeClr val="accent3"/>
              </a:buClr>
              <a:buSzPct val="135000"/>
              <a:buFont typeface="Arial" panose="020B0604020202020204" pitchFamily="34" charset="0"/>
              <a:buChar char="•"/>
            </a:pPr>
            <a:r>
              <a:rPr lang="en-US" altLang="en-US" sz="1900" dirty="0"/>
              <a:t>Reports </a:t>
            </a:r>
          </a:p>
          <a:p>
            <a:pPr marL="342900" indent="-342900">
              <a:buClr>
                <a:schemeClr val="accent3"/>
              </a:buClr>
              <a:buSzPct val="135000"/>
              <a:buFont typeface="Arial" panose="020B0604020202020204" pitchFamily="34" charset="0"/>
              <a:buChar char="•"/>
            </a:pPr>
            <a:r>
              <a:rPr lang="en-US" altLang="en-US" sz="1900" dirty="0"/>
              <a:t>Mentoring Graduate Students and Staff, </a:t>
            </a:r>
          </a:p>
          <a:p>
            <a:pPr marL="342900" indent="-342900">
              <a:buClr>
                <a:schemeClr val="accent3"/>
              </a:buClr>
              <a:buSzPct val="135000"/>
              <a:buFont typeface="Arial" panose="020B0604020202020204" pitchFamily="34" charset="0"/>
              <a:buChar char="•"/>
            </a:pPr>
            <a:r>
              <a:rPr lang="en-US" altLang="en-US" sz="1900" dirty="0"/>
              <a:t>Field or Lab work</a:t>
            </a:r>
          </a:p>
        </p:txBody>
      </p:sp>
      <p:pic>
        <p:nvPicPr>
          <p:cNvPr id="11" name="Picture 12" descr="bio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7934" y="3057216"/>
            <a:ext cx="2072540" cy="22098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7" descr="megan with fis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89148" y="4162116"/>
            <a:ext cx="2895600" cy="204200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Florida Department of Agriculture and Consumer Services Banner">
            <a:extLst>
              <a:ext uri="{FF2B5EF4-FFF2-40B4-BE49-F238E27FC236}">
                <a16:creationId xmlns:a16="http://schemas.microsoft.com/office/drawing/2014/main" id="{6625C60A-0201-4294-8DCA-1A98F457F2C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22355627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96112"/>
          </a:xfrm>
        </p:spPr>
        <p:txBody>
          <a:bodyPr>
            <a:noAutofit/>
          </a:bodyPr>
          <a:lstStyle/>
          <a:p>
            <a:pPr algn="ctr"/>
            <a:r>
              <a:rPr lang="en-US" sz="3600" dirty="0">
                <a:latin typeface="+mn-lt"/>
              </a:rPr>
              <a:t>Research Director</a:t>
            </a:r>
          </a:p>
        </p:txBody>
      </p:sp>
      <p:sp>
        <p:nvSpPr>
          <p:cNvPr id="5" name="Rectangle 4"/>
          <p:cNvSpPr/>
          <p:nvPr/>
        </p:nvSpPr>
        <p:spPr>
          <a:xfrm>
            <a:off x="1191724" y="1548490"/>
            <a:ext cx="6760569" cy="461665"/>
          </a:xfrm>
          <a:prstGeom prst="rect">
            <a:avLst/>
          </a:prstGeom>
        </p:spPr>
        <p:txBody>
          <a:bodyPr wrap="none">
            <a:spAutoFit/>
          </a:bodyPr>
          <a:lstStyle/>
          <a:p>
            <a:pPr algn="ctr"/>
            <a:r>
              <a:rPr lang="en-US" altLang="en-US" sz="2400" i="1" dirty="0">
                <a:solidFill>
                  <a:schemeClr val="accent1"/>
                </a:solidFill>
              </a:rPr>
              <a:t>What’s great about being in aquaculture research?</a:t>
            </a:r>
          </a:p>
        </p:txBody>
      </p:sp>
      <p:sp>
        <p:nvSpPr>
          <p:cNvPr id="6" name="Rectangle 3"/>
          <p:cNvSpPr>
            <a:spLocks noChangeArrowheads="1"/>
          </p:cNvSpPr>
          <p:nvPr/>
        </p:nvSpPr>
        <p:spPr bwMode="auto">
          <a:xfrm>
            <a:off x="833107" y="2286000"/>
            <a:ext cx="4381500" cy="3524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Aft>
                <a:spcPts val="600"/>
              </a:spcAft>
            </a:pPr>
            <a:r>
              <a:rPr lang="en-US" altLang="en-US" sz="2000" dirty="0"/>
              <a:t>“I enjoy my job because it is a challenge and one day is never the same as the next day. The best part of my job is working with people to help make projects a success. I am involved with a lot of administration duties, but on occasion I get to go to the Caribbean to work with conservation and aquaculture of the queen conch.”</a:t>
            </a:r>
            <a:r>
              <a:rPr lang="en-US" altLang="en-US" sz="1600" dirty="0"/>
              <a:t> </a:t>
            </a:r>
          </a:p>
          <a:p>
            <a:pPr algn="ctr"/>
            <a:r>
              <a:rPr lang="en-US" altLang="en-US" sz="2000" dirty="0"/>
              <a:t>~ Dr. </a:t>
            </a:r>
            <a:r>
              <a:rPr lang="en-US" altLang="en-US" sz="2000" i="1" dirty="0"/>
              <a:t>Megan Davis</a:t>
            </a:r>
            <a:r>
              <a:rPr lang="en-US" altLang="en-US" sz="2000" dirty="0"/>
              <a:t> </a:t>
            </a:r>
          </a:p>
          <a:p>
            <a:pPr algn="ctr"/>
            <a:r>
              <a:rPr lang="en-US" altLang="en-US" dirty="0"/>
              <a:t>Florida Atlantic University</a:t>
            </a:r>
          </a:p>
        </p:txBody>
      </p:sp>
      <p:pic>
        <p:nvPicPr>
          <p:cNvPr id="7" name="Picture 7" descr="megan"/>
          <p:cNvPicPr>
            <a:picLocks noChangeAspect="1" noChangeArrowheads="1"/>
          </p:cNvPicPr>
          <p:nvPr/>
        </p:nvPicPr>
        <p:blipFill rotWithShape="1">
          <a:blip r:embed="rId3">
            <a:extLst>
              <a:ext uri="{28A0092B-C50C-407E-A947-70E740481C1C}">
                <a14:useLocalDpi xmlns:a14="http://schemas.microsoft.com/office/drawing/2010/main" val="0"/>
              </a:ext>
            </a:extLst>
          </a:blip>
          <a:srcRect b="10869"/>
          <a:stretch/>
        </p:blipFill>
        <p:spPr bwMode="auto">
          <a:xfrm>
            <a:off x="6050191" y="2196312"/>
            <a:ext cx="3093809" cy="41550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Florida Department of Agriculture and Consumer Services Banner">
            <a:extLst>
              <a:ext uri="{FF2B5EF4-FFF2-40B4-BE49-F238E27FC236}">
                <a16:creationId xmlns:a16="http://schemas.microsoft.com/office/drawing/2014/main" id="{1227ABD7-45EA-450A-847D-3EB67DD7FD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1610483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96112"/>
          </a:xfrm>
        </p:spPr>
        <p:txBody>
          <a:bodyPr>
            <a:noAutofit/>
          </a:bodyPr>
          <a:lstStyle/>
          <a:p>
            <a:pPr algn="ctr"/>
            <a:r>
              <a:rPr lang="en-US" sz="4000" dirty="0">
                <a:latin typeface="+mn-lt"/>
              </a:rPr>
              <a:t>Aquaculture Researcher</a:t>
            </a:r>
          </a:p>
        </p:txBody>
      </p:sp>
      <p:sp>
        <p:nvSpPr>
          <p:cNvPr id="4" name="Rectangle 3"/>
          <p:cNvSpPr/>
          <p:nvPr/>
        </p:nvSpPr>
        <p:spPr>
          <a:xfrm>
            <a:off x="533852" y="1487522"/>
            <a:ext cx="3200400" cy="1354217"/>
          </a:xfrm>
          <a:prstGeom prst="rect">
            <a:avLst/>
          </a:prstGeom>
        </p:spPr>
        <p:txBody>
          <a:bodyPr wrap="square">
            <a:spAutoFit/>
          </a:bodyPr>
          <a:lstStyle/>
          <a:p>
            <a:r>
              <a:rPr lang="en-US" altLang="en-US" sz="2400" b="1" dirty="0">
                <a:solidFill>
                  <a:schemeClr val="tx2"/>
                </a:solidFill>
              </a:rPr>
              <a:t>Typical Education:</a:t>
            </a:r>
          </a:p>
          <a:p>
            <a:r>
              <a:rPr lang="en-US" altLang="en-US" sz="2000" dirty="0">
                <a:solidFill>
                  <a:schemeClr val="tx2"/>
                </a:solidFill>
              </a:rPr>
              <a:t>M.S. or Ph.D. Aquaculture or Marine Sciences</a:t>
            </a:r>
          </a:p>
          <a:p>
            <a:endParaRPr lang="en-US" altLang="en-US" dirty="0"/>
          </a:p>
        </p:txBody>
      </p:sp>
      <p:sp>
        <p:nvSpPr>
          <p:cNvPr id="10" name="Rectangle 4"/>
          <p:cNvSpPr>
            <a:spLocks noChangeArrowheads="1"/>
          </p:cNvSpPr>
          <p:nvPr/>
        </p:nvSpPr>
        <p:spPr bwMode="auto">
          <a:xfrm>
            <a:off x="5945410" y="3706079"/>
            <a:ext cx="381000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000" dirty="0"/>
              <a:t>Research Areas:</a:t>
            </a:r>
          </a:p>
          <a:p>
            <a:pPr marL="406400" lvl="1" indent="-342900">
              <a:buClr>
                <a:schemeClr val="accent3"/>
              </a:buClr>
              <a:buSzPct val="135000"/>
              <a:buFont typeface="Arial" panose="020B0604020202020204" pitchFamily="34" charset="0"/>
              <a:buChar char="•"/>
            </a:pPr>
            <a:r>
              <a:rPr lang="en-US" altLang="en-US" sz="2000" dirty="0"/>
              <a:t>Genetics</a:t>
            </a:r>
          </a:p>
          <a:p>
            <a:pPr marL="406400" lvl="1" indent="-342900">
              <a:buClr>
                <a:schemeClr val="accent3"/>
              </a:buClr>
              <a:buSzPct val="135000"/>
              <a:buFont typeface="Arial" panose="020B0604020202020204" pitchFamily="34" charset="0"/>
              <a:buChar char="•"/>
            </a:pPr>
            <a:r>
              <a:rPr lang="en-US" altLang="en-US" sz="2000" dirty="0"/>
              <a:t>Disease/Health Mgt.</a:t>
            </a:r>
          </a:p>
          <a:p>
            <a:pPr marL="406400" lvl="1" indent="-342900">
              <a:buClr>
                <a:schemeClr val="accent3"/>
              </a:buClr>
              <a:buSzPct val="135000"/>
              <a:buFont typeface="Arial" panose="020B0604020202020204" pitchFamily="34" charset="0"/>
              <a:buChar char="•"/>
            </a:pPr>
            <a:r>
              <a:rPr lang="en-US" altLang="en-US" sz="2000" dirty="0"/>
              <a:t>Feed/Nutrition</a:t>
            </a:r>
          </a:p>
          <a:p>
            <a:pPr marL="406400" lvl="1" indent="-342900">
              <a:buClr>
                <a:schemeClr val="accent3"/>
              </a:buClr>
              <a:buSzPct val="135000"/>
              <a:buFont typeface="Arial" panose="020B0604020202020204" pitchFamily="34" charset="0"/>
              <a:buChar char="•"/>
            </a:pPr>
            <a:r>
              <a:rPr lang="en-US" altLang="en-US" sz="2000" dirty="0"/>
              <a:t>Reproduction</a:t>
            </a:r>
          </a:p>
          <a:p>
            <a:pPr marL="406400" lvl="1" indent="-342900">
              <a:buClr>
                <a:schemeClr val="accent3"/>
              </a:buClr>
              <a:buSzPct val="135000"/>
              <a:buFont typeface="Arial" panose="020B0604020202020204" pitchFamily="34" charset="0"/>
              <a:buChar char="•"/>
            </a:pPr>
            <a:r>
              <a:rPr lang="en-US" altLang="en-US" sz="2000" dirty="0"/>
              <a:t>Production techniques</a:t>
            </a:r>
          </a:p>
          <a:p>
            <a:pPr marL="406400" lvl="1" indent="-342900">
              <a:buClr>
                <a:schemeClr val="accent3"/>
              </a:buClr>
              <a:buSzPct val="135000"/>
              <a:buFont typeface="Arial" panose="020B0604020202020204" pitchFamily="34" charset="0"/>
              <a:buChar char="•"/>
            </a:pPr>
            <a:r>
              <a:rPr lang="en-US" altLang="en-US" sz="2000" dirty="0"/>
              <a:t>Larval rearing</a:t>
            </a:r>
          </a:p>
          <a:p>
            <a:pPr marL="406400" lvl="1" indent="-342900">
              <a:buClr>
                <a:schemeClr val="accent3"/>
              </a:buClr>
              <a:buSzPct val="135000"/>
              <a:buFont typeface="Arial" panose="020B0604020202020204" pitchFamily="34" charset="0"/>
              <a:buChar char="•"/>
            </a:pPr>
            <a:r>
              <a:rPr lang="en-US" altLang="en-US" sz="2000" dirty="0"/>
              <a:t>And more!</a:t>
            </a:r>
          </a:p>
          <a:p>
            <a:pPr marL="342900" indent="-342900">
              <a:buFont typeface="Arial" panose="020B0604020202020204" pitchFamily="34" charset="0"/>
              <a:buChar char="•"/>
            </a:pPr>
            <a:endParaRPr lang="en-US" altLang="en-US" sz="2000" dirty="0"/>
          </a:p>
        </p:txBody>
      </p:sp>
      <p:sp>
        <p:nvSpPr>
          <p:cNvPr id="5" name="TextBox 4"/>
          <p:cNvSpPr txBox="1"/>
          <p:nvPr/>
        </p:nvSpPr>
        <p:spPr>
          <a:xfrm>
            <a:off x="533852" y="2514171"/>
            <a:ext cx="3733800" cy="2523768"/>
          </a:xfrm>
          <a:prstGeom prst="rect">
            <a:avLst/>
          </a:prstGeom>
          <a:noFill/>
        </p:spPr>
        <p:txBody>
          <a:bodyPr wrap="square" rtlCol="0">
            <a:spAutoFit/>
          </a:bodyPr>
          <a:lstStyle/>
          <a:p>
            <a:r>
              <a:rPr lang="en-US" sz="2000" dirty="0"/>
              <a:t>Job Duties: </a:t>
            </a:r>
          </a:p>
          <a:p>
            <a:pPr marL="285750" indent="-285750">
              <a:buClr>
                <a:schemeClr val="accent3"/>
              </a:buClr>
              <a:buSzPct val="135000"/>
              <a:buFont typeface="Arial" panose="020B0604020202020204" pitchFamily="34" charset="0"/>
              <a:buChar char="•"/>
            </a:pPr>
            <a:r>
              <a:rPr lang="en-US" sz="2000" dirty="0"/>
              <a:t>Project design</a:t>
            </a:r>
          </a:p>
          <a:p>
            <a:pPr marL="285750" indent="-285750">
              <a:buClr>
                <a:schemeClr val="accent3"/>
              </a:buClr>
              <a:buSzPct val="135000"/>
              <a:buFont typeface="Arial" panose="020B0604020202020204" pitchFamily="34" charset="0"/>
              <a:buChar char="•"/>
            </a:pPr>
            <a:r>
              <a:rPr lang="en-US" sz="2000" dirty="0"/>
              <a:t>Grant writing</a:t>
            </a:r>
          </a:p>
          <a:p>
            <a:pPr marL="285750" indent="-285750">
              <a:buClr>
                <a:schemeClr val="accent3"/>
              </a:buClr>
              <a:buSzPct val="135000"/>
              <a:buFont typeface="Arial" panose="020B0604020202020204" pitchFamily="34" charset="0"/>
              <a:buChar char="•"/>
            </a:pPr>
            <a:r>
              <a:rPr lang="en-US" sz="2000" dirty="0"/>
              <a:t>Budget management</a:t>
            </a:r>
          </a:p>
          <a:p>
            <a:pPr marL="285750" indent="-285750">
              <a:buClr>
                <a:schemeClr val="accent3"/>
              </a:buClr>
              <a:buSzPct val="135000"/>
              <a:buFont typeface="Arial" panose="020B0604020202020204" pitchFamily="34" charset="0"/>
              <a:buChar char="•"/>
            </a:pPr>
            <a:r>
              <a:rPr lang="en-US" sz="2000" dirty="0"/>
              <a:t>Data analysis</a:t>
            </a:r>
          </a:p>
          <a:p>
            <a:pPr marL="285750" indent="-285750">
              <a:buClr>
                <a:schemeClr val="accent3"/>
              </a:buClr>
              <a:buSzPct val="135000"/>
              <a:buFont typeface="Arial" panose="020B0604020202020204" pitchFamily="34" charset="0"/>
              <a:buChar char="•"/>
            </a:pPr>
            <a:r>
              <a:rPr lang="en-US" sz="2000" dirty="0"/>
              <a:t>Scientific publications</a:t>
            </a:r>
          </a:p>
          <a:p>
            <a:pPr marL="285750" indent="-285750">
              <a:buClr>
                <a:schemeClr val="accent3"/>
              </a:buClr>
              <a:buSzPct val="135000"/>
              <a:buFont typeface="Arial" panose="020B0604020202020204" pitchFamily="34" charset="0"/>
              <a:buChar char="•"/>
            </a:pPr>
            <a:r>
              <a:rPr lang="en-US" sz="2000" dirty="0"/>
              <a:t>Teaching/Training students</a:t>
            </a:r>
          </a:p>
          <a:p>
            <a:pPr marL="285750" indent="-285750">
              <a:buFont typeface="Arial" panose="020B0604020202020204" pitchFamily="34" charset="0"/>
              <a:buChar char="•"/>
            </a:pPr>
            <a:endParaRPr lang="en-US" dirty="0"/>
          </a:p>
        </p:txBody>
      </p:sp>
      <p:pic>
        <p:nvPicPr>
          <p:cNvPr id="12" name="Picture 11" descr="albe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9382" y="1566571"/>
            <a:ext cx="2284618" cy="19950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012507"/>
          <p:cNvPicPr>
            <a:picLocks noChangeAspect="1" noChangeArrowheads="1"/>
          </p:cNvPicPr>
          <p:nvPr/>
        </p:nvPicPr>
        <p:blipFill rotWithShape="1">
          <a:blip r:embed="rId4">
            <a:extLst>
              <a:ext uri="{28A0092B-C50C-407E-A947-70E740481C1C}">
                <a14:useLocalDpi xmlns:a14="http://schemas.microsoft.com/office/drawing/2010/main" val="0"/>
              </a:ext>
            </a:extLst>
          </a:blip>
          <a:srcRect l="10438" t="3442" r="10531" b="26596"/>
          <a:stretch/>
        </p:blipFill>
        <p:spPr bwMode="auto">
          <a:xfrm>
            <a:off x="1669406" y="4883381"/>
            <a:ext cx="2216794" cy="145188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P716004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4887468"/>
            <a:ext cx="1931326" cy="14478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Watson1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17073" y="1571699"/>
            <a:ext cx="2642309" cy="198994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Florida Department of Agriculture and Consumer Services Banner">
            <a:extLst>
              <a:ext uri="{FF2B5EF4-FFF2-40B4-BE49-F238E27FC236}">
                <a16:creationId xmlns:a16="http://schemas.microsoft.com/office/drawing/2014/main" id="{FC654C53-4B21-4620-A2C0-2263569969D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12816974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7846"/>
            <a:ext cx="8229600" cy="896112"/>
          </a:xfrm>
        </p:spPr>
        <p:txBody>
          <a:bodyPr>
            <a:noAutofit/>
          </a:bodyPr>
          <a:lstStyle/>
          <a:p>
            <a:pPr algn="ctr"/>
            <a:r>
              <a:rPr lang="en-US" sz="4000" dirty="0">
                <a:latin typeface="+mn-lt"/>
              </a:rPr>
              <a:t>Research Examples</a:t>
            </a:r>
          </a:p>
        </p:txBody>
      </p:sp>
      <p:pic>
        <p:nvPicPr>
          <p:cNvPr id="11" name="Picture 8" descr="glofish_024_std"/>
          <p:cNvPicPr>
            <a:picLocks noChangeAspect="1" noChangeArrowheads="1"/>
          </p:cNvPicPr>
          <p:nvPr/>
        </p:nvPicPr>
        <p:blipFill>
          <a:blip r:embed="rId3">
            <a:extLst>
              <a:ext uri="{28A0092B-C50C-407E-A947-70E740481C1C}">
                <a14:useLocalDpi xmlns:a14="http://schemas.microsoft.com/office/drawing/2010/main" val="0"/>
              </a:ext>
            </a:extLst>
          </a:blip>
          <a:srcRect t="20532" b="3423"/>
          <a:stretch>
            <a:fillRect/>
          </a:stretch>
        </p:blipFill>
        <p:spPr bwMode="auto">
          <a:xfrm>
            <a:off x="9524" y="1981201"/>
            <a:ext cx="4638676" cy="1382547"/>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4"/>
          <p:cNvSpPr>
            <a:spLocks noChangeArrowheads="1"/>
          </p:cNvSpPr>
          <p:nvPr/>
        </p:nvSpPr>
        <p:spPr bwMode="auto">
          <a:xfrm>
            <a:off x="485775" y="1242535"/>
            <a:ext cx="8458200"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sz="2400" dirty="0">
              <a:effectLst>
                <a:outerShdw blurRad="38100" dist="38100" dir="2700000" algn="tl">
                  <a:srgbClr val="000000"/>
                </a:outerShdw>
              </a:effectLst>
            </a:endParaRPr>
          </a:p>
          <a:p>
            <a:r>
              <a:rPr lang="en-US" altLang="en-US" dirty="0"/>
              <a:t>Developing glow-in-the-dark fish</a:t>
            </a:r>
          </a:p>
        </p:txBody>
      </p:sp>
      <p:sp>
        <p:nvSpPr>
          <p:cNvPr id="17" name="Rectangle 5"/>
          <p:cNvSpPr>
            <a:spLocks noChangeArrowheads="1"/>
          </p:cNvSpPr>
          <p:nvPr/>
        </p:nvSpPr>
        <p:spPr bwMode="auto">
          <a:xfrm>
            <a:off x="5019676" y="1611868"/>
            <a:ext cx="4953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dirty="0"/>
              <a:t>Culturing disease-resistant shrimp</a:t>
            </a:r>
          </a:p>
        </p:txBody>
      </p:sp>
      <p:pic>
        <p:nvPicPr>
          <p:cNvPr id="18" name="Picture 10" descr="art10"/>
          <p:cNvPicPr>
            <a:picLocks noChangeAspect="1" noChangeArrowheads="1"/>
          </p:cNvPicPr>
          <p:nvPr/>
        </p:nvPicPr>
        <p:blipFill rotWithShape="1">
          <a:blip r:embed="rId4">
            <a:extLst>
              <a:ext uri="{28A0092B-C50C-407E-A947-70E740481C1C}">
                <a14:useLocalDpi xmlns:a14="http://schemas.microsoft.com/office/drawing/2010/main" val="0"/>
              </a:ext>
            </a:extLst>
          </a:blip>
          <a:srcRect l="-13" t="27585" r="1754" b="17056"/>
          <a:stretch/>
        </p:blipFill>
        <p:spPr bwMode="auto">
          <a:xfrm>
            <a:off x="4572000" y="1981200"/>
            <a:ext cx="4572000" cy="138254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title="blue tang larvae"/>
          <p:cNvPicPr>
            <a:picLocks noChangeAspect="1"/>
          </p:cNvPicPr>
          <p:nvPr/>
        </p:nvPicPr>
        <p:blipFill rotWithShape="1">
          <a:blip r:embed="rId5">
            <a:extLst>
              <a:ext uri="{28A0092B-C50C-407E-A947-70E740481C1C}">
                <a14:useLocalDpi xmlns:a14="http://schemas.microsoft.com/office/drawing/2010/main" val="0"/>
              </a:ext>
            </a:extLst>
          </a:blip>
          <a:srcRect t="18591" b="11201"/>
          <a:stretch/>
        </p:blipFill>
        <p:spPr>
          <a:xfrm>
            <a:off x="-1" y="3363748"/>
            <a:ext cx="4572001" cy="1579583"/>
          </a:xfrm>
          <a:prstGeom prst="rect">
            <a:avLst/>
          </a:prstGeom>
        </p:spPr>
      </p:pic>
      <p:pic>
        <p:nvPicPr>
          <p:cNvPr id="6" name="Picture 5" title="Larval oysters under microscope"/>
          <p:cNvPicPr>
            <a:picLocks noChangeAspect="1"/>
          </p:cNvPicPr>
          <p:nvPr/>
        </p:nvPicPr>
        <p:blipFill rotWithShape="1">
          <a:blip r:embed="rId6">
            <a:extLst>
              <a:ext uri="{28A0092B-C50C-407E-A947-70E740481C1C}">
                <a14:useLocalDpi xmlns:a14="http://schemas.microsoft.com/office/drawing/2010/main" val="0"/>
              </a:ext>
            </a:extLst>
          </a:blip>
          <a:srcRect t="7912" b="28320"/>
          <a:stretch/>
        </p:blipFill>
        <p:spPr>
          <a:xfrm>
            <a:off x="4572000" y="3363748"/>
            <a:ext cx="4572000" cy="1579583"/>
          </a:xfrm>
          <a:prstGeom prst="rect">
            <a:avLst/>
          </a:prstGeom>
        </p:spPr>
      </p:pic>
      <p:sp>
        <p:nvSpPr>
          <p:cNvPr id="23" name="Rectangle 5"/>
          <p:cNvSpPr>
            <a:spLocks noChangeArrowheads="1"/>
          </p:cNvSpPr>
          <p:nvPr/>
        </p:nvSpPr>
        <p:spPr bwMode="auto">
          <a:xfrm>
            <a:off x="457200" y="4943331"/>
            <a:ext cx="4953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dirty="0"/>
              <a:t>Producing blue tangs in captivity</a:t>
            </a:r>
          </a:p>
        </p:txBody>
      </p:sp>
      <p:sp>
        <p:nvSpPr>
          <p:cNvPr id="24" name="Rectangle 5"/>
          <p:cNvSpPr>
            <a:spLocks noChangeArrowheads="1"/>
          </p:cNvSpPr>
          <p:nvPr/>
        </p:nvSpPr>
        <p:spPr bwMode="auto">
          <a:xfrm>
            <a:off x="5019676" y="4943331"/>
            <a:ext cx="4953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dirty="0"/>
              <a:t>Improving production of oyster larvae</a:t>
            </a:r>
          </a:p>
        </p:txBody>
      </p:sp>
      <p:sp>
        <p:nvSpPr>
          <p:cNvPr id="4" name="TextBox 3"/>
          <p:cNvSpPr txBox="1"/>
          <p:nvPr/>
        </p:nvSpPr>
        <p:spPr>
          <a:xfrm>
            <a:off x="-48769" y="4746295"/>
            <a:ext cx="4038600" cy="200055"/>
          </a:xfrm>
          <a:prstGeom prst="rect">
            <a:avLst/>
          </a:prstGeom>
          <a:noFill/>
        </p:spPr>
        <p:txBody>
          <a:bodyPr wrap="square" rtlCol="0">
            <a:spAutoFit/>
          </a:bodyPr>
          <a:lstStyle/>
          <a:p>
            <a:r>
              <a:rPr lang="en-US" sz="700" dirty="0"/>
              <a:t>Photo Credit: Tyler Jones, UF-TAL</a:t>
            </a:r>
          </a:p>
        </p:txBody>
      </p:sp>
      <p:pic>
        <p:nvPicPr>
          <p:cNvPr id="15" name="Picture 14" descr="Florida Department of Agriculture and Consumer Services Banner">
            <a:extLst>
              <a:ext uri="{FF2B5EF4-FFF2-40B4-BE49-F238E27FC236}">
                <a16:creationId xmlns:a16="http://schemas.microsoft.com/office/drawing/2014/main" id="{71835475-1B8B-421B-8958-BE5FB070D69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3930968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96112"/>
          </a:xfrm>
        </p:spPr>
        <p:txBody>
          <a:bodyPr>
            <a:noAutofit/>
          </a:bodyPr>
          <a:lstStyle/>
          <a:p>
            <a:pPr algn="ctr"/>
            <a:r>
              <a:rPr lang="en-US" sz="4000" dirty="0">
                <a:latin typeface="+mn-lt"/>
              </a:rPr>
              <a:t>Aquaculture Researcher</a:t>
            </a:r>
          </a:p>
        </p:txBody>
      </p:sp>
      <p:sp>
        <p:nvSpPr>
          <p:cNvPr id="5" name="TextBox 4"/>
          <p:cNvSpPr txBox="1"/>
          <p:nvPr/>
        </p:nvSpPr>
        <p:spPr>
          <a:xfrm>
            <a:off x="685800" y="2606338"/>
            <a:ext cx="4495800" cy="3062377"/>
          </a:xfrm>
          <a:prstGeom prst="rect">
            <a:avLst/>
          </a:prstGeom>
          <a:noFill/>
        </p:spPr>
        <p:txBody>
          <a:bodyPr wrap="square" rtlCol="0">
            <a:spAutoFit/>
          </a:bodyPr>
          <a:lstStyle/>
          <a:p>
            <a:pPr>
              <a:spcAft>
                <a:spcPts val="600"/>
              </a:spcAft>
            </a:pPr>
            <a:r>
              <a:rPr lang="en-US" altLang="en-US" sz="2200" dirty="0"/>
              <a:t>“I get to work with fish that I love, people that are fascinating, and solve problems. Working with a fish that no one has ever produced in a hatchery is extremely challenging and success is rewarding.” </a:t>
            </a:r>
          </a:p>
          <a:p>
            <a:pPr algn="ctr"/>
            <a:r>
              <a:rPr lang="en-US" altLang="en-US" sz="2000" dirty="0"/>
              <a:t>~ </a:t>
            </a:r>
            <a:r>
              <a:rPr lang="en-US" altLang="en-US" sz="2000" i="1" dirty="0"/>
              <a:t>Craig Watson</a:t>
            </a:r>
          </a:p>
          <a:p>
            <a:pPr algn="ctr"/>
            <a:r>
              <a:rPr lang="en-US" altLang="en-US" i="1" dirty="0"/>
              <a:t>University of Florida</a:t>
            </a:r>
          </a:p>
          <a:p>
            <a:pPr algn="ctr"/>
            <a:r>
              <a:rPr lang="en-US" altLang="en-US" i="1" dirty="0"/>
              <a:t>Tropical Aquaculture Laboratory</a:t>
            </a:r>
            <a:endParaRPr lang="en-US" altLang="en-US" dirty="0"/>
          </a:p>
        </p:txBody>
      </p:sp>
      <p:sp>
        <p:nvSpPr>
          <p:cNvPr id="11" name="Rectangle 10"/>
          <p:cNvSpPr/>
          <p:nvPr/>
        </p:nvSpPr>
        <p:spPr>
          <a:xfrm>
            <a:off x="1189238" y="1389858"/>
            <a:ext cx="6760569" cy="461665"/>
          </a:xfrm>
          <a:prstGeom prst="rect">
            <a:avLst/>
          </a:prstGeom>
        </p:spPr>
        <p:txBody>
          <a:bodyPr wrap="none">
            <a:spAutoFit/>
          </a:bodyPr>
          <a:lstStyle/>
          <a:p>
            <a:pPr algn="ctr"/>
            <a:r>
              <a:rPr lang="en-US" altLang="en-US" sz="2400" i="1" dirty="0">
                <a:solidFill>
                  <a:schemeClr val="accent1"/>
                </a:solidFill>
              </a:rPr>
              <a:t>What’s great about being in aquaculture research?</a:t>
            </a:r>
          </a:p>
        </p:txBody>
      </p:sp>
      <p:pic>
        <p:nvPicPr>
          <p:cNvPr id="13" name="Picture 9" descr="070315171139"/>
          <p:cNvPicPr>
            <a:picLocks noChangeAspect="1" noChangeArrowheads="1"/>
          </p:cNvPicPr>
          <p:nvPr/>
        </p:nvPicPr>
        <p:blipFill rotWithShape="1">
          <a:blip r:embed="rId3">
            <a:extLst>
              <a:ext uri="{28A0092B-C50C-407E-A947-70E740481C1C}">
                <a14:useLocalDpi xmlns:a14="http://schemas.microsoft.com/office/drawing/2010/main" val="0"/>
              </a:ext>
            </a:extLst>
          </a:blip>
          <a:srcRect b="7303"/>
          <a:stretch/>
        </p:blipFill>
        <p:spPr bwMode="auto">
          <a:xfrm>
            <a:off x="5638800" y="2026653"/>
            <a:ext cx="3276600" cy="422174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Florida Department of Agriculture and Consumer Services Banner">
            <a:extLst>
              <a:ext uri="{FF2B5EF4-FFF2-40B4-BE49-F238E27FC236}">
                <a16:creationId xmlns:a16="http://schemas.microsoft.com/office/drawing/2014/main" id="{31BC0504-E7EF-467D-88DC-735772DABA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36691627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024"/>
            <a:ext cx="8229600" cy="896112"/>
          </a:xfrm>
        </p:spPr>
        <p:txBody>
          <a:bodyPr>
            <a:noAutofit/>
          </a:bodyPr>
          <a:lstStyle/>
          <a:p>
            <a:pPr algn="ctr"/>
            <a:r>
              <a:rPr lang="en-US" sz="4000" dirty="0">
                <a:latin typeface="+mn-lt"/>
              </a:rPr>
              <a:t>Commercial Farmer</a:t>
            </a:r>
          </a:p>
        </p:txBody>
      </p:sp>
      <p:sp>
        <p:nvSpPr>
          <p:cNvPr id="4" name="Rectangle 3"/>
          <p:cNvSpPr/>
          <p:nvPr/>
        </p:nvSpPr>
        <p:spPr>
          <a:xfrm>
            <a:off x="457200" y="1307928"/>
            <a:ext cx="3995736" cy="1292662"/>
          </a:xfrm>
          <a:prstGeom prst="rect">
            <a:avLst/>
          </a:prstGeom>
        </p:spPr>
        <p:txBody>
          <a:bodyPr wrap="square">
            <a:spAutoFit/>
          </a:bodyPr>
          <a:lstStyle/>
          <a:p>
            <a:r>
              <a:rPr lang="en-US" altLang="en-US" sz="2000" b="1" dirty="0">
                <a:solidFill>
                  <a:schemeClr val="tx2"/>
                </a:solidFill>
              </a:rPr>
              <a:t>Typical Education:</a:t>
            </a:r>
          </a:p>
          <a:p>
            <a:r>
              <a:rPr lang="en-US" altLang="en-US" sz="2000" dirty="0">
                <a:solidFill>
                  <a:schemeClr val="tx2"/>
                </a:solidFill>
              </a:rPr>
              <a:t>A.S., B.S. or M.S. in Aquaculture </a:t>
            </a:r>
          </a:p>
          <a:p>
            <a:r>
              <a:rPr lang="en-US" altLang="en-US" sz="2000" dirty="0">
                <a:solidFill>
                  <a:schemeClr val="tx2"/>
                </a:solidFill>
              </a:rPr>
              <a:t>and/or technical, on-job training</a:t>
            </a:r>
          </a:p>
          <a:p>
            <a:endParaRPr lang="en-US" altLang="en-US" dirty="0"/>
          </a:p>
        </p:txBody>
      </p:sp>
      <p:sp>
        <p:nvSpPr>
          <p:cNvPr id="10" name="Rectangle 4"/>
          <p:cNvSpPr>
            <a:spLocks noChangeArrowheads="1"/>
          </p:cNvSpPr>
          <p:nvPr/>
        </p:nvSpPr>
        <p:spPr bwMode="auto">
          <a:xfrm>
            <a:off x="457200" y="2528326"/>
            <a:ext cx="3505200"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000" dirty="0"/>
              <a:t>Job Duties: </a:t>
            </a:r>
          </a:p>
          <a:p>
            <a:pPr marL="342900" indent="-342900">
              <a:buClr>
                <a:schemeClr val="accent3"/>
              </a:buClr>
              <a:buSzPct val="135000"/>
              <a:buFont typeface="Arial" panose="020B0604020202020204" pitchFamily="34" charset="0"/>
              <a:buChar char="•"/>
            </a:pPr>
            <a:r>
              <a:rPr lang="en-US" altLang="en-US" dirty="0"/>
              <a:t>Caring for fish</a:t>
            </a:r>
          </a:p>
          <a:p>
            <a:pPr marL="342900" indent="-342900">
              <a:buClr>
                <a:schemeClr val="accent3"/>
              </a:buClr>
              <a:buSzPct val="135000"/>
              <a:buFont typeface="Arial" panose="020B0604020202020204" pitchFamily="34" charset="0"/>
              <a:buChar char="•"/>
            </a:pPr>
            <a:r>
              <a:rPr lang="en-US" altLang="en-US" dirty="0"/>
              <a:t>Water quality mgt.</a:t>
            </a:r>
          </a:p>
          <a:p>
            <a:pPr marL="342900" indent="-342900">
              <a:buClr>
                <a:schemeClr val="accent3"/>
              </a:buClr>
              <a:buSzPct val="135000"/>
              <a:buFont typeface="Arial" panose="020B0604020202020204" pitchFamily="34" charset="0"/>
              <a:buChar char="•"/>
            </a:pPr>
            <a:r>
              <a:rPr lang="en-US" altLang="en-US" dirty="0"/>
              <a:t>Population mgt.</a:t>
            </a:r>
          </a:p>
          <a:p>
            <a:pPr marL="342900" indent="-342900">
              <a:buClr>
                <a:schemeClr val="accent3"/>
              </a:buClr>
              <a:buSzPct val="135000"/>
              <a:buFont typeface="Arial" panose="020B0604020202020204" pitchFamily="34" charset="0"/>
              <a:buChar char="•"/>
            </a:pPr>
            <a:r>
              <a:rPr lang="en-US" altLang="en-US" dirty="0"/>
              <a:t>Facility maintenance</a:t>
            </a:r>
          </a:p>
          <a:p>
            <a:pPr marL="342900" indent="-342900">
              <a:buClr>
                <a:schemeClr val="accent3"/>
              </a:buClr>
              <a:buSzPct val="135000"/>
              <a:buFont typeface="Arial" panose="020B0604020202020204" pitchFamily="34" charset="0"/>
              <a:buChar char="•"/>
            </a:pPr>
            <a:r>
              <a:rPr lang="en-US" altLang="en-US" dirty="0"/>
              <a:t>Biosecurity</a:t>
            </a:r>
          </a:p>
          <a:p>
            <a:pPr marL="342900" indent="-342900">
              <a:buClr>
                <a:schemeClr val="accent3"/>
              </a:buClr>
              <a:buSzPct val="135000"/>
              <a:buFont typeface="Arial" panose="020B0604020202020204" pitchFamily="34" charset="0"/>
              <a:buChar char="•"/>
            </a:pPr>
            <a:r>
              <a:rPr lang="en-US" altLang="en-US" dirty="0"/>
              <a:t>Feeding</a:t>
            </a:r>
          </a:p>
          <a:p>
            <a:pPr marL="342900" indent="-342900">
              <a:buClr>
                <a:schemeClr val="accent3"/>
              </a:buClr>
              <a:buSzPct val="135000"/>
              <a:buFont typeface="Arial" panose="020B0604020202020204" pitchFamily="34" charset="0"/>
              <a:buChar char="•"/>
            </a:pPr>
            <a:r>
              <a:rPr lang="en-US" altLang="en-US" dirty="0"/>
              <a:t>Harvesting</a:t>
            </a:r>
          </a:p>
          <a:p>
            <a:pPr marL="342900" indent="-342900">
              <a:buClr>
                <a:schemeClr val="accent3"/>
              </a:buClr>
              <a:buSzPct val="135000"/>
              <a:buFont typeface="Arial" panose="020B0604020202020204" pitchFamily="34" charset="0"/>
              <a:buChar char="•"/>
            </a:pPr>
            <a:r>
              <a:rPr lang="en-US" altLang="en-US" dirty="0"/>
              <a:t>Health Assessments</a:t>
            </a:r>
          </a:p>
          <a:p>
            <a:pPr marL="342900" indent="-342900">
              <a:buClr>
                <a:schemeClr val="accent3"/>
              </a:buClr>
              <a:buSzPct val="135000"/>
              <a:buFont typeface="Arial" panose="020B0604020202020204" pitchFamily="34" charset="0"/>
              <a:buChar char="•"/>
            </a:pPr>
            <a:r>
              <a:rPr lang="en-US" altLang="en-US" dirty="0"/>
              <a:t>Business mgt.</a:t>
            </a:r>
          </a:p>
          <a:p>
            <a:pPr marL="342900" indent="-342900">
              <a:buClr>
                <a:schemeClr val="accent3"/>
              </a:buClr>
              <a:buSzPct val="135000"/>
              <a:buFont typeface="Arial" panose="020B0604020202020204" pitchFamily="34" charset="0"/>
              <a:buChar char="•"/>
            </a:pPr>
            <a:r>
              <a:rPr lang="en-US" altLang="en-US" dirty="0"/>
              <a:t>Marketing</a:t>
            </a:r>
          </a:p>
        </p:txBody>
      </p:sp>
      <p:pic>
        <p:nvPicPr>
          <p:cNvPr id="12" name="Picture 4" descr="scan00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5242" y="4421964"/>
            <a:ext cx="3086582" cy="20574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descr="scan000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6092" y="4421964"/>
            <a:ext cx="3129208" cy="20574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5" descr="scan000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92749" y="2356745"/>
            <a:ext cx="3151251" cy="211072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7" descr="scan0004"/>
          <p:cNvPicPr>
            <a:picLocks noChangeAspect="1" noChangeArrowheads="1"/>
          </p:cNvPicPr>
          <p:nvPr/>
        </p:nvPicPr>
        <p:blipFill rotWithShape="1">
          <a:blip r:embed="rId6">
            <a:extLst>
              <a:ext uri="{28A0092B-C50C-407E-A947-70E740481C1C}">
                <a14:useLocalDpi xmlns:a14="http://schemas.microsoft.com/office/drawing/2010/main" val="0"/>
              </a:ext>
            </a:extLst>
          </a:blip>
          <a:srcRect l="9112"/>
          <a:stretch/>
        </p:blipFill>
        <p:spPr bwMode="auto">
          <a:xfrm>
            <a:off x="3659052" y="2356746"/>
            <a:ext cx="3064542" cy="209048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Florida Department of Agriculture and Consumer Services Banner">
            <a:extLst>
              <a:ext uri="{FF2B5EF4-FFF2-40B4-BE49-F238E27FC236}">
                <a16:creationId xmlns:a16="http://schemas.microsoft.com/office/drawing/2014/main" id="{43A71E8A-1965-4910-B5D4-324C8174A4A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3883838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96112"/>
          </a:xfrm>
        </p:spPr>
        <p:txBody>
          <a:bodyPr>
            <a:noAutofit/>
          </a:bodyPr>
          <a:lstStyle/>
          <a:p>
            <a:pPr algn="ctr"/>
            <a:r>
              <a:rPr lang="en-US" sz="4000" dirty="0">
                <a:latin typeface="+mn-lt"/>
              </a:rPr>
              <a:t>Commercial Farmer</a:t>
            </a:r>
          </a:p>
        </p:txBody>
      </p:sp>
      <p:pic>
        <p:nvPicPr>
          <p:cNvPr id="9" name="Picture 4" descr="scan0005"/>
          <p:cNvPicPr>
            <a:picLocks noChangeAspect="1" noChangeArrowheads="1"/>
          </p:cNvPicPr>
          <p:nvPr/>
        </p:nvPicPr>
        <p:blipFill rotWithShape="1">
          <a:blip r:embed="rId3">
            <a:extLst>
              <a:ext uri="{28A0092B-C50C-407E-A947-70E740481C1C}">
                <a14:useLocalDpi xmlns:a14="http://schemas.microsoft.com/office/drawing/2010/main" val="0"/>
              </a:ext>
            </a:extLst>
          </a:blip>
          <a:srcRect l="14849" t="20075" r="3011" b="9661"/>
          <a:stretch/>
        </p:blipFill>
        <p:spPr bwMode="auto">
          <a:xfrm>
            <a:off x="4352059" y="2514600"/>
            <a:ext cx="4810991" cy="27432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533400" y="2870537"/>
            <a:ext cx="3581400" cy="2031325"/>
          </a:xfrm>
          <a:prstGeom prst="rect">
            <a:avLst/>
          </a:prstGeom>
        </p:spPr>
        <p:txBody>
          <a:bodyPr wrap="square">
            <a:spAutoFit/>
          </a:bodyPr>
          <a:lstStyle/>
          <a:p>
            <a:r>
              <a:rPr lang="en-US" altLang="en-US" dirty="0"/>
              <a:t>Since the age of 7, this student has been helping with her family’s fish farm business. She enjoys working with the many varieties of fish and is happy that people will enjoy the tropical fish products the farm produces.</a:t>
            </a:r>
            <a:endParaRPr lang="en-US" dirty="0"/>
          </a:p>
        </p:txBody>
      </p:sp>
      <p:pic>
        <p:nvPicPr>
          <p:cNvPr id="6" name="Picture 5" descr="Florida Department of Agriculture and Consumer Services Banner">
            <a:extLst>
              <a:ext uri="{FF2B5EF4-FFF2-40B4-BE49-F238E27FC236}">
                <a16:creationId xmlns:a16="http://schemas.microsoft.com/office/drawing/2014/main" id="{30C8C2B9-E138-4BF3-82F6-B95251621D5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33134485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96112"/>
          </a:xfrm>
        </p:spPr>
        <p:txBody>
          <a:bodyPr>
            <a:noAutofit/>
          </a:bodyPr>
          <a:lstStyle/>
          <a:p>
            <a:pPr algn="ctr"/>
            <a:r>
              <a:rPr lang="en-US" sz="4000" dirty="0">
                <a:latin typeface="+mn-lt"/>
              </a:rPr>
              <a:t>State Inspector</a:t>
            </a:r>
          </a:p>
        </p:txBody>
      </p:sp>
      <p:sp>
        <p:nvSpPr>
          <p:cNvPr id="4" name="Rectangle 3"/>
          <p:cNvSpPr/>
          <p:nvPr/>
        </p:nvSpPr>
        <p:spPr>
          <a:xfrm>
            <a:off x="633414" y="1684758"/>
            <a:ext cx="3995736" cy="1107996"/>
          </a:xfrm>
          <a:prstGeom prst="rect">
            <a:avLst/>
          </a:prstGeom>
        </p:spPr>
        <p:txBody>
          <a:bodyPr wrap="square">
            <a:spAutoFit/>
          </a:bodyPr>
          <a:lstStyle/>
          <a:p>
            <a:r>
              <a:rPr lang="en-US" altLang="en-US" sz="2400" b="1" dirty="0">
                <a:solidFill>
                  <a:schemeClr val="tx2"/>
                </a:solidFill>
              </a:rPr>
              <a:t>Typical Education:</a:t>
            </a:r>
          </a:p>
          <a:p>
            <a:r>
              <a:rPr lang="en-US" altLang="en-US" sz="2400" dirty="0">
                <a:solidFill>
                  <a:schemeClr val="tx2"/>
                </a:solidFill>
              </a:rPr>
              <a:t>B.S. in Aquaculture/Biology</a:t>
            </a:r>
            <a:endParaRPr lang="en-US" altLang="en-US" sz="2000" dirty="0">
              <a:solidFill>
                <a:schemeClr val="tx2"/>
              </a:solidFill>
            </a:endParaRPr>
          </a:p>
          <a:p>
            <a:endParaRPr lang="en-US" altLang="en-US" dirty="0"/>
          </a:p>
        </p:txBody>
      </p:sp>
      <p:sp>
        <p:nvSpPr>
          <p:cNvPr id="10" name="Rectangle 4"/>
          <p:cNvSpPr>
            <a:spLocks noChangeArrowheads="1"/>
          </p:cNvSpPr>
          <p:nvPr/>
        </p:nvSpPr>
        <p:spPr bwMode="auto">
          <a:xfrm>
            <a:off x="633414" y="2792754"/>
            <a:ext cx="3505200" cy="232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000" dirty="0"/>
              <a:t>Job Duties: </a:t>
            </a:r>
          </a:p>
          <a:p>
            <a:pPr marL="342900" indent="-342900">
              <a:spcAft>
                <a:spcPts val="600"/>
              </a:spcAft>
              <a:buClr>
                <a:schemeClr val="accent3"/>
              </a:buClr>
              <a:buSzPct val="135000"/>
              <a:buFont typeface="Arial" panose="020B0604020202020204" pitchFamily="34" charset="0"/>
              <a:buChar char="•"/>
            </a:pPr>
            <a:r>
              <a:rPr lang="en-US" altLang="en-US" sz="2000" dirty="0"/>
              <a:t>Promote the growth of aquaculture through education and outreach.</a:t>
            </a:r>
          </a:p>
          <a:p>
            <a:pPr marL="342900" indent="-342900">
              <a:buClr>
                <a:schemeClr val="accent3"/>
              </a:buClr>
              <a:buSzPct val="135000"/>
              <a:buFont typeface="Arial" panose="020B0604020202020204" pitchFamily="34" charset="0"/>
              <a:buChar char="•"/>
            </a:pPr>
            <a:r>
              <a:rPr lang="en-US" altLang="en-US" sz="2000" dirty="0"/>
              <a:t>Inspect facilities to ensure compliance with Best Management Practices.</a:t>
            </a:r>
          </a:p>
        </p:txBody>
      </p:sp>
      <p:pic>
        <p:nvPicPr>
          <p:cNvPr id="9" name="Picture 4" descr="P60702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1558" y="1387354"/>
            <a:ext cx="2922442" cy="27892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P80806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0100" y="3523910"/>
            <a:ext cx="2921293" cy="278923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Florida Department of Agriculture and Consumer Services Banner">
            <a:extLst>
              <a:ext uri="{FF2B5EF4-FFF2-40B4-BE49-F238E27FC236}">
                <a16:creationId xmlns:a16="http://schemas.microsoft.com/office/drawing/2014/main" id="{599BC1D6-ECC4-4AE6-B40C-0F9B6427222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39302811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96112"/>
          </a:xfrm>
        </p:spPr>
        <p:txBody>
          <a:bodyPr>
            <a:noAutofit/>
          </a:bodyPr>
          <a:lstStyle/>
          <a:p>
            <a:pPr algn="ctr"/>
            <a:r>
              <a:rPr lang="en-US" sz="4000" dirty="0">
                <a:latin typeface="+mn-lt"/>
              </a:rPr>
              <a:t>Extension Agent</a:t>
            </a:r>
          </a:p>
        </p:txBody>
      </p:sp>
      <p:sp>
        <p:nvSpPr>
          <p:cNvPr id="4" name="Rectangle 3"/>
          <p:cNvSpPr/>
          <p:nvPr/>
        </p:nvSpPr>
        <p:spPr>
          <a:xfrm>
            <a:off x="593028" y="1665689"/>
            <a:ext cx="4424361" cy="984885"/>
          </a:xfrm>
          <a:prstGeom prst="rect">
            <a:avLst/>
          </a:prstGeom>
        </p:spPr>
        <p:txBody>
          <a:bodyPr wrap="square">
            <a:spAutoFit/>
          </a:bodyPr>
          <a:lstStyle/>
          <a:p>
            <a:r>
              <a:rPr lang="en-US" altLang="en-US" sz="2000" b="1" dirty="0">
                <a:solidFill>
                  <a:schemeClr val="tx2"/>
                </a:solidFill>
              </a:rPr>
              <a:t>Typical Education:</a:t>
            </a:r>
          </a:p>
          <a:p>
            <a:r>
              <a:rPr lang="en-US" altLang="en-US" sz="2000" dirty="0">
                <a:solidFill>
                  <a:schemeClr val="tx2"/>
                </a:solidFill>
              </a:rPr>
              <a:t>M.S. or Ph.D. in Aquaculture/Biology</a:t>
            </a:r>
            <a:endParaRPr lang="en-US" altLang="en-US" dirty="0">
              <a:solidFill>
                <a:schemeClr val="tx2"/>
              </a:solidFill>
            </a:endParaRPr>
          </a:p>
          <a:p>
            <a:endParaRPr lang="en-US" altLang="en-US" dirty="0"/>
          </a:p>
        </p:txBody>
      </p:sp>
      <p:sp>
        <p:nvSpPr>
          <p:cNvPr id="10" name="Rectangle 4"/>
          <p:cNvSpPr>
            <a:spLocks noChangeArrowheads="1"/>
          </p:cNvSpPr>
          <p:nvPr/>
        </p:nvSpPr>
        <p:spPr bwMode="auto">
          <a:xfrm>
            <a:off x="573978" y="2650574"/>
            <a:ext cx="350520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000" dirty="0"/>
              <a:t>Job Duties: </a:t>
            </a:r>
          </a:p>
          <a:p>
            <a:pPr marL="342900" indent="-342900">
              <a:buClr>
                <a:schemeClr val="accent3"/>
              </a:buClr>
              <a:buSzPct val="135000"/>
              <a:buFont typeface="Arial" panose="020B0604020202020204" pitchFamily="34" charset="0"/>
              <a:buChar char="•"/>
            </a:pPr>
            <a:r>
              <a:rPr lang="en-US" altLang="en-US" sz="2000" dirty="0"/>
              <a:t>Aids current and future aquaculturists with all aspects of production</a:t>
            </a:r>
          </a:p>
          <a:p>
            <a:pPr marL="342900" lvl="1" indent="-342900">
              <a:buClr>
                <a:schemeClr val="accent3"/>
              </a:buClr>
              <a:buSzPct val="135000"/>
              <a:buFont typeface="Arial" panose="020B0604020202020204" pitchFamily="34" charset="0"/>
              <a:buChar char="•"/>
            </a:pPr>
            <a:r>
              <a:rPr lang="en-US" altLang="en-US" sz="2000" dirty="0"/>
              <a:t>Facility design </a:t>
            </a:r>
          </a:p>
          <a:p>
            <a:pPr marL="342900" lvl="1" indent="-342900">
              <a:buClr>
                <a:schemeClr val="accent3"/>
              </a:buClr>
              <a:buSzPct val="135000"/>
              <a:buFont typeface="Arial" panose="020B0604020202020204" pitchFamily="34" charset="0"/>
              <a:buChar char="•"/>
            </a:pPr>
            <a:r>
              <a:rPr lang="en-US" altLang="en-US" sz="2000" dirty="0"/>
              <a:t>Disease identification and treatment</a:t>
            </a:r>
          </a:p>
          <a:p>
            <a:pPr marL="342900" lvl="1" indent="-342900">
              <a:buClr>
                <a:schemeClr val="accent3"/>
              </a:buClr>
              <a:buSzPct val="135000"/>
              <a:buFont typeface="Arial" panose="020B0604020202020204" pitchFamily="34" charset="0"/>
              <a:buChar char="•"/>
            </a:pPr>
            <a:r>
              <a:rPr lang="en-US" altLang="en-US" sz="2000" dirty="0"/>
              <a:t>Organism reproduction</a:t>
            </a:r>
          </a:p>
          <a:p>
            <a:pPr marL="342900" lvl="1" indent="-342900">
              <a:buClr>
                <a:schemeClr val="accent3"/>
              </a:buClr>
              <a:buSzPct val="135000"/>
              <a:buFont typeface="Arial" panose="020B0604020202020204" pitchFamily="34" charset="0"/>
              <a:buChar char="•"/>
            </a:pPr>
            <a:r>
              <a:rPr lang="en-US" altLang="en-US" sz="2000" dirty="0"/>
              <a:t>Marketing and sales </a:t>
            </a:r>
          </a:p>
        </p:txBody>
      </p:sp>
      <p:pic>
        <p:nvPicPr>
          <p:cNvPr id="7" name="Picture 8" descr="FDA-IFAS 0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0325" y="1295400"/>
            <a:ext cx="1823675" cy="243189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1" descr="P9260008"/>
          <p:cNvPicPr>
            <a:picLocks noChangeAspect="1" noChangeArrowheads="1"/>
          </p:cNvPicPr>
          <p:nvPr/>
        </p:nvPicPr>
        <p:blipFill rotWithShape="1">
          <a:blip r:embed="rId4">
            <a:extLst>
              <a:ext uri="{28A0092B-C50C-407E-A947-70E740481C1C}">
                <a14:useLocalDpi xmlns:a14="http://schemas.microsoft.com/office/drawing/2010/main" val="0"/>
              </a:ext>
            </a:extLst>
          </a:blip>
          <a:srcRect t="16918"/>
          <a:stretch/>
        </p:blipFill>
        <p:spPr bwMode="auto">
          <a:xfrm>
            <a:off x="4852308" y="3261795"/>
            <a:ext cx="3957639" cy="246607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title="University of Florida logo"/>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62600" y="5847774"/>
            <a:ext cx="2857500" cy="428625"/>
          </a:xfrm>
          <a:prstGeom prst="rect">
            <a:avLst/>
          </a:prstGeom>
        </p:spPr>
      </p:pic>
      <p:pic>
        <p:nvPicPr>
          <p:cNvPr id="11" name="Picture 10" descr="Florida Department of Agriculture and Consumer Services Banner">
            <a:extLst>
              <a:ext uri="{FF2B5EF4-FFF2-40B4-BE49-F238E27FC236}">
                <a16:creationId xmlns:a16="http://schemas.microsoft.com/office/drawing/2014/main" id="{B1CA199B-0CDD-4EB8-9D3E-D85337691E4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16695238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96112"/>
          </a:xfrm>
        </p:spPr>
        <p:txBody>
          <a:bodyPr>
            <a:noAutofit/>
          </a:bodyPr>
          <a:lstStyle/>
          <a:p>
            <a:pPr algn="ctr"/>
            <a:r>
              <a:rPr lang="en-US" sz="4400" dirty="0">
                <a:latin typeface="+mn-lt"/>
              </a:rPr>
              <a:t>Food Safety Inspector</a:t>
            </a:r>
          </a:p>
        </p:txBody>
      </p:sp>
      <p:sp>
        <p:nvSpPr>
          <p:cNvPr id="4" name="Rectangle 3"/>
          <p:cNvSpPr/>
          <p:nvPr/>
        </p:nvSpPr>
        <p:spPr>
          <a:xfrm>
            <a:off x="152400" y="1581732"/>
            <a:ext cx="5029200" cy="1107996"/>
          </a:xfrm>
          <a:prstGeom prst="rect">
            <a:avLst/>
          </a:prstGeom>
        </p:spPr>
        <p:txBody>
          <a:bodyPr wrap="square">
            <a:spAutoFit/>
          </a:bodyPr>
          <a:lstStyle/>
          <a:p>
            <a:r>
              <a:rPr lang="en-US" altLang="en-US" sz="2400" b="1" dirty="0">
                <a:solidFill>
                  <a:schemeClr val="tx2"/>
                </a:solidFill>
              </a:rPr>
              <a:t>Typical Education:</a:t>
            </a:r>
          </a:p>
          <a:p>
            <a:r>
              <a:rPr lang="en-US" altLang="en-US" sz="2400" dirty="0">
                <a:solidFill>
                  <a:schemeClr val="tx2"/>
                </a:solidFill>
              </a:rPr>
              <a:t>B.S. in Health and Human Services</a:t>
            </a:r>
            <a:endParaRPr lang="en-US" altLang="en-US" sz="2000" dirty="0">
              <a:solidFill>
                <a:schemeClr val="tx2"/>
              </a:solidFill>
            </a:endParaRPr>
          </a:p>
          <a:p>
            <a:endParaRPr lang="en-US" altLang="en-US" dirty="0"/>
          </a:p>
        </p:txBody>
      </p:sp>
      <p:sp>
        <p:nvSpPr>
          <p:cNvPr id="10" name="Rectangle 4"/>
          <p:cNvSpPr>
            <a:spLocks noChangeArrowheads="1"/>
          </p:cNvSpPr>
          <p:nvPr/>
        </p:nvSpPr>
        <p:spPr bwMode="auto">
          <a:xfrm>
            <a:off x="457200" y="2438400"/>
            <a:ext cx="3505200" cy="3016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000" dirty="0"/>
              <a:t>Job Duties: </a:t>
            </a:r>
          </a:p>
          <a:p>
            <a:pPr marL="342900" indent="-342900">
              <a:spcAft>
                <a:spcPts val="600"/>
              </a:spcAft>
              <a:buClr>
                <a:schemeClr val="accent3"/>
              </a:buClr>
              <a:buSzPct val="135000"/>
              <a:buFont typeface="Arial" panose="020B0604020202020204" pitchFamily="34" charset="0"/>
              <a:buChar char="•"/>
            </a:pPr>
            <a:r>
              <a:rPr lang="en-US" altLang="en-US" sz="2000" dirty="0"/>
              <a:t>Ensure safe handling and processing of seafood and aquaculture products through inspections </a:t>
            </a:r>
          </a:p>
          <a:p>
            <a:pPr marL="342900" indent="-342900">
              <a:spcAft>
                <a:spcPts val="600"/>
              </a:spcAft>
              <a:buClr>
                <a:schemeClr val="accent3"/>
              </a:buClr>
              <a:buSzPct val="135000"/>
              <a:buFont typeface="Arial" panose="020B0604020202020204" pitchFamily="34" charset="0"/>
              <a:buChar char="•"/>
            </a:pPr>
            <a:r>
              <a:rPr lang="en-US" altLang="en-US" sz="2000" dirty="0"/>
              <a:t>Training for processors</a:t>
            </a:r>
          </a:p>
          <a:p>
            <a:pPr marL="342900" indent="-342900">
              <a:buClr>
                <a:schemeClr val="accent3"/>
              </a:buClr>
              <a:buSzPct val="135000"/>
              <a:buFont typeface="Arial" panose="020B0604020202020204" pitchFamily="34" charset="0"/>
              <a:buChar char="•"/>
            </a:pPr>
            <a:r>
              <a:rPr lang="en-US" altLang="en-US" sz="2000" dirty="0"/>
              <a:t>DNA testing to verify labeling and selling of various aquatic products.</a:t>
            </a:r>
          </a:p>
        </p:txBody>
      </p:sp>
      <p:pic>
        <p:nvPicPr>
          <p:cNvPr id="6" name="Picture 5" title="Shellfish plant inspector looks at product in refridgerator. "/>
          <p:cNvPicPr>
            <a:picLocks noChangeAspect="1"/>
          </p:cNvPicPr>
          <p:nvPr/>
        </p:nvPicPr>
        <p:blipFill rotWithShape="1">
          <a:blip r:embed="rId3" cstate="print">
            <a:extLst>
              <a:ext uri="{28A0092B-C50C-407E-A947-70E740481C1C}">
                <a14:useLocalDpi xmlns:a14="http://schemas.microsoft.com/office/drawing/2010/main" val="0"/>
              </a:ext>
            </a:extLst>
          </a:blip>
          <a:srcRect l="6394" t="11712" r="31337"/>
          <a:stretch/>
        </p:blipFill>
        <p:spPr>
          <a:xfrm rot="5400000">
            <a:off x="4407152" y="3752858"/>
            <a:ext cx="2539496" cy="2514599"/>
          </a:xfrm>
          <a:prstGeom prst="rect">
            <a:avLst/>
          </a:prstGeom>
        </p:spPr>
      </p:pic>
      <p:pic>
        <p:nvPicPr>
          <p:cNvPr id="3" name="Picture 2" title="Shellfish processing inspector looks at tagged product. "/>
          <p:cNvPicPr>
            <a:picLocks noChangeAspect="1"/>
          </p:cNvPicPr>
          <p:nvPr/>
        </p:nvPicPr>
        <p:blipFill rotWithShape="1">
          <a:blip r:embed="rId4" cstate="print">
            <a:extLst>
              <a:ext uri="{28A0092B-C50C-407E-A947-70E740481C1C}">
                <a14:useLocalDpi xmlns:a14="http://schemas.microsoft.com/office/drawing/2010/main" val="0"/>
              </a:ext>
            </a:extLst>
          </a:blip>
          <a:srcRect t="18329"/>
          <a:stretch/>
        </p:blipFill>
        <p:spPr>
          <a:xfrm>
            <a:off x="6934200" y="3728581"/>
            <a:ext cx="2209800" cy="2548237"/>
          </a:xfrm>
          <a:prstGeom prst="rect">
            <a:avLst/>
          </a:prstGeom>
        </p:spPr>
      </p:pic>
      <p:pic>
        <p:nvPicPr>
          <p:cNvPr id="5" name="Picture 4" title="Shellfish processing inspector checks temperature logs on oyster product. "/>
          <p:cNvPicPr>
            <a:picLocks noChangeAspect="1"/>
          </p:cNvPicPr>
          <p:nvPr/>
        </p:nvPicPr>
        <p:blipFill rotWithShape="1">
          <a:blip r:embed="rId5" cstate="print">
            <a:extLst>
              <a:ext uri="{28A0092B-C50C-407E-A947-70E740481C1C}">
                <a14:useLocalDpi xmlns:a14="http://schemas.microsoft.com/office/drawing/2010/main" val="0"/>
              </a:ext>
            </a:extLst>
          </a:blip>
          <a:srcRect t="19230"/>
          <a:stretch/>
        </p:blipFill>
        <p:spPr>
          <a:xfrm>
            <a:off x="5703628" y="1639045"/>
            <a:ext cx="3437895" cy="2101365"/>
          </a:xfrm>
          <a:prstGeom prst="rect">
            <a:avLst/>
          </a:prstGeom>
        </p:spPr>
      </p:pic>
      <p:pic>
        <p:nvPicPr>
          <p:cNvPr id="9" name="Picture 8" descr="Florida Department of Agriculture and Consumer Services Banner">
            <a:extLst>
              <a:ext uri="{FF2B5EF4-FFF2-40B4-BE49-F238E27FC236}">
                <a16:creationId xmlns:a16="http://schemas.microsoft.com/office/drawing/2014/main" id="{86C83AA3-9E51-4D08-A8F2-0474C145EC8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5150873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98515"/>
            <a:ext cx="8229600" cy="896112"/>
          </a:xfrm>
        </p:spPr>
        <p:txBody>
          <a:bodyPr>
            <a:noAutofit/>
          </a:bodyPr>
          <a:lstStyle/>
          <a:p>
            <a:pPr algn="ctr"/>
            <a:r>
              <a:rPr lang="en-US" sz="3600" dirty="0">
                <a:latin typeface="+mn-lt"/>
              </a:rPr>
              <a:t>Law Enforcement</a:t>
            </a:r>
            <a:br>
              <a:rPr lang="en-US" sz="3600" dirty="0">
                <a:latin typeface="+mn-lt"/>
              </a:rPr>
            </a:br>
            <a:r>
              <a:rPr lang="en-US" sz="2400" dirty="0">
                <a:latin typeface="+mn-lt"/>
              </a:rPr>
              <a:t>Fish and Wildlife or Agriculture</a:t>
            </a:r>
            <a:endParaRPr lang="en-US" sz="3600" dirty="0">
              <a:latin typeface="+mn-lt"/>
            </a:endParaRPr>
          </a:p>
        </p:txBody>
      </p:sp>
      <p:sp>
        <p:nvSpPr>
          <p:cNvPr id="4" name="Rectangle 3"/>
          <p:cNvSpPr/>
          <p:nvPr/>
        </p:nvSpPr>
        <p:spPr>
          <a:xfrm>
            <a:off x="533400" y="1597587"/>
            <a:ext cx="4424361" cy="1292662"/>
          </a:xfrm>
          <a:prstGeom prst="rect">
            <a:avLst/>
          </a:prstGeom>
        </p:spPr>
        <p:txBody>
          <a:bodyPr wrap="square">
            <a:spAutoFit/>
          </a:bodyPr>
          <a:lstStyle/>
          <a:p>
            <a:r>
              <a:rPr lang="en-US" altLang="en-US" sz="2000" b="1" dirty="0">
                <a:solidFill>
                  <a:schemeClr val="tx2"/>
                </a:solidFill>
              </a:rPr>
              <a:t>Typical Education:</a:t>
            </a:r>
          </a:p>
          <a:p>
            <a:r>
              <a:rPr lang="en-US" altLang="en-US" sz="2000" dirty="0">
                <a:solidFill>
                  <a:schemeClr val="tx2"/>
                </a:solidFill>
              </a:rPr>
              <a:t>B.S. in Biology</a:t>
            </a:r>
          </a:p>
          <a:p>
            <a:r>
              <a:rPr lang="en-US" altLang="en-US" sz="2000" dirty="0">
                <a:solidFill>
                  <a:schemeClr val="tx2"/>
                </a:solidFill>
              </a:rPr>
              <a:t>Game warden training</a:t>
            </a:r>
            <a:endParaRPr lang="en-US" altLang="en-US" dirty="0">
              <a:solidFill>
                <a:schemeClr val="tx2"/>
              </a:solidFill>
            </a:endParaRPr>
          </a:p>
          <a:p>
            <a:endParaRPr lang="en-US" altLang="en-US" dirty="0"/>
          </a:p>
        </p:txBody>
      </p:sp>
      <p:sp>
        <p:nvSpPr>
          <p:cNvPr id="10" name="Rectangle 4"/>
          <p:cNvSpPr>
            <a:spLocks noChangeArrowheads="1"/>
          </p:cNvSpPr>
          <p:nvPr/>
        </p:nvSpPr>
        <p:spPr bwMode="auto">
          <a:xfrm>
            <a:off x="551638" y="2642889"/>
            <a:ext cx="3505200"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000" dirty="0"/>
              <a:t>Job Duties: </a:t>
            </a:r>
          </a:p>
          <a:p>
            <a:pPr marL="342900" indent="-342900">
              <a:buClr>
                <a:schemeClr val="accent3"/>
              </a:buClr>
              <a:buSzPct val="135000"/>
              <a:buFont typeface="Arial" panose="020B0604020202020204" pitchFamily="34" charset="0"/>
              <a:buChar char="•"/>
            </a:pPr>
            <a:r>
              <a:rPr lang="en-US" altLang="en-US" sz="2000" dirty="0"/>
              <a:t>Enforce fish and wildlife regulations including laws relating to harvest, possession, sale and transportation</a:t>
            </a:r>
          </a:p>
          <a:p>
            <a:pPr marL="342900" indent="-342900">
              <a:buClr>
                <a:schemeClr val="accent3"/>
              </a:buClr>
              <a:buSzPct val="135000"/>
              <a:buFont typeface="Arial" panose="020B0604020202020204" pitchFamily="34" charset="0"/>
              <a:buChar char="•"/>
            </a:pPr>
            <a:r>
              <a:rPr lang="en-US" altLang="en-US" sz="2000" dirty="0"/>
              <a:t>Educate public </a:t>
            </a:r>
          </a:p>
          <a:p>
            <a:pPr marL="342900" indent="-342900">
              <a:buClr>
                <a:schemeClr val="accent3"/>
              </a:buClr>
              <a:buSzPct val="135000"/>
              <a:buFont typeface="Arial" panose="020B0604020202020204" pitchFamily="34" charset="0"/>
              <a:buChar char="•"/>
            </a:pPr>
            <a:r>
              <a:rPr lang="en-US" altLang="en-US" sz="2000" dirty="0"/>
              <a:t>Patrol aquaculture submerged-land leases</a:t>
            </a:r>
          </a:p>
          <a:p>
            <a:pPr marL="342900" indent="-342900">
              <a:buClr>
                <a:schemeClr val="accent3"/>
              </a:buClr>
              <a:buSzPct val="135000"/>
              <a:buFont typeface="Arial" panose="020B0604020202020204" pitchFamily="34" charset="0"/>
              <a:buChar char="•"/>
            </a:pPr>
            <a:r>
              <a:rPr lang="en-US" altLang="en-US" sz="2000" dirty="0"/>
              <a:t>Seize illegal products</a:t>
            </a:r>
          </a:p>
        </p:txBody>
      </p:sp>
      <p:pic>
        <p:nvPicPr>
          <p:cNvPr id="11" name="Picture 6" descr="krenzsquidcheck"/>
          <p:cNvPicPr>
            <a:picLocks noChangeAspect="1" noChangeArrowheads="1"/>
          </p:cNvPicPr>
          <p:nvPr/>
        </p:nvPicPr>
        <p:blipFill rotWithShape="1">
          <a:blip r:embed="rId3">
            <a:extLst>
              <a:ext uri="{28A0092B-C50C-407E-A947-70E740481C1C}">
                <a14:useLocalDpi xmlns:a14="http://schemas.microsoft.com/office/drawing/2010/main" val="0"/>
              </a:ext>
            </a:extLst>
          </a:blip>
          <a:srcRect b="23833"/>
          <a:stretch/>
        </p:blipFill>
        <p:spPr bwMode="auto">
          <a:xfrm>
            <a:off x="4434551" y="2026772"/>
            <a:ext cx="2971800" cy="15478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title="Fish and wildlife law enforcement boat"/>
          <p:cNvPicPr>
            <a:picLocks noChangeAspect="1"/>
          </p:cNvPicPr>
          <p:nvPr/>
        </p:nvPicPr>
        <p:blipFill rotWithShape="1">
          <a:blip r:embed="rId4">
            <a:extLst>
              <a:ext uri="{28A0092B-C50C-407E-A947-70E740481C1C}">
                <a14:useLocalDpi xmlns:a14="http://schemas.microsoft.com/office/drawing/2010/main" val="0"/>
              </a:ext>
            </a:extLst>
          </a:blip>
          <a:srcRect t="13526" r="9040"/>
          <a:stretch/>
        </p:blipFill>
        <p:spPr>
          <a:xfrm>
            <a:off x="6019800" y="3227184"/>
            <a:ext cx="2969140" cy="1485875"/>
          </a:xfrm>
          <a:prstGeom prst="rect">
            <a:avLst/>
          </a:prstGeom>
        </p:spPr>
      </p:pic>
      <p:pic>
        <p:nvPicPr>
          <p:cNvPr id="9" name="Picture 5" descr="Checking Shrimp"/>
          <p:cNvPicPr>
            <a:picLocks noChangeAspect="1" noChangeArrowheads="1"/>
          </p:cNvPicPr>
          <p:nvPr/>
        </p:nvPicPr>
        <p:blipFill rotWithShape="1">
          <a:blip r:embed="rId5">
            <a:extLst>
              <a:ext uri="{28A0092B-C50C-407E-A947-70E740481C1C}">
                <a14:useLocalDpi xmlns:a14="http://schemas.microsoft.com/office/drawing/2010/main" val="0"/>
              </a:ext>
            </a:extLst>
          </a:blip>
          <a:srcRect t="19048"/>
          <a:stretch/>
        </p:blipFill>
        <p:spPr bwMode="auto">
          <a:xfrm>
            <a:off x="4391167" y="4572000"/>
            <a:ext cx="2627292" cy="126003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Florida Department of Agriculture and Consumer Services Banner">
            <a:extLst>
              <a:ext uri="{FF2B5EF4-FFF2-40B4-BE49-F238E27FC236}">
                <a16:creationId xmlns:a16="http://schemas.microsoft.com/office/drawing/2014/main" id="{B50394C5-E2AB-4BF7-BF91-99BE131BB56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27145368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351"/>
            <a:ext cx="8229600" cy="896112"/>
          </a:xfrm>
        </p:spPr>
        <p:txBody>
          <a:bodyPr>
            <a:noAutofit/>
          </a:bodyPr>
          <a:lstStyle/>
          <a:p>
            <a:pPr algn="ctr"/>
            <a:r>
              <a:rPr lang="en-US" sz="3600" dirty="0">
                <a:latin typeface="+mn-lt"/>
              </a:rPr>
              <a:t>Aquaculture Engineer</a:t>
            </a:r>
          </a:p>
        </p:txBody>
      </p:sp>
      <p:sp>
        <p:nvSpPr>
          <p:cNvPr id="4" name="Rectangle 3"/>
          <p:cNvSpPr/>
          <p:nvPr/>
        </p:nvSpPr>
        <p:spPr>
          <a:xfrm>
            <a:off x="614364" y="1319882"/>
            <a:ext cx="4424361" cy="1600438"/>
          </a:xfrm>
          <a:prstGeom prst="rect">
            <a:avLst/>
          </a:prstGeom>
        </p:spPr>
        <p:txBody>
          <a:bodyPr wrap="square">
            <a:spAutoFit/>
          </a:bodyPr>
          <a:lstStyle/>
          <a:p>
            <a:r>
              <a:rPr lang="en-US" altLang="en-US" sz="2000" b="1" dirty="0">
                <a:solidFill>
                  <a:schemeClr val="tx2"/>
                </a:solidFill>
              </a:rPr>
              <a:t>Typical Education:</a:t>
            </a:r>
          </a:p>
          <a:p>
            <a:r>
              <a:rPr lang="en-US" altLang="en-US" sz="2000" dirty="0">
                <a:solidFill>
                  <a:schemeClr val="tx2"/>
                </a:solidFill>
              </a:rPr>
              <a:t>B.S. or M.S. in Engineering</a:t>
            </a:r>
          </a:p>
          <a:p>
            <a:r>
              <a:rPr lang="en-US" altLang="en-US" sz="2000" dirty="0">
                <a:solidFill>
                  <a:schemeClr val="tx2"/>
                </a:solidFill>
              </a:rPr>
              <a:t>Experience in hydraulic, mechanical or civil engineering</a:t>
            </a:r>
          </a:p>
          <a:p>
            <a:endParaRPr lang="en-US" altLang="en-US" dirty="0"/>
          </a:p>
        </p:txBody>
      </p:sp>
      <p:sp>
        <p:nvSpPr>
          <p:cNvPr id="10" name="Rectangle 4"/>
          <p:cNvSpPr>
            <a:spLocks noChangeArrowheads="1"/>
          </p:cNvSpPr>
          <p:nvPr/>
        </p:nvSpPr>
        <p:spPr bwMode="auto">
          <a:xfrm>
            <a:off x="1219200" y="2776732"/>
            <a:ext cx="3505200"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2000" dirty="0"/>
              <a:t>Job Duties: </a:t>
            </a:r>
          </a:p>
          <a:p>
            <a:pPr marL="342900" indent="-342900">
              <a:buClr>
                <a:schemeClr val="accent3"/>
              </a:buClr>
              <a:buSzPct val="135000"/>
              <a:buFont typeface="Arial" panose="020B0604020202020204" pitchFamily="34" charset="0"/>
              <a:buChar char="•"/>
            </a:pPr>
            <a:r>
              <a:rPr lang="en-US" altLang="en-US" sz="2000" dirty="0"/>
              <a:t>Designing aquaculture systems for commercial production and research facilities</a:t>
            </a:r>
          </a:p>
          <a:p>
            <a:pPr marL="342900" indent="-342900">
              <a:buClr>
                <a:schemeClr val="accent3"/>
              </a:buClr>
              <a:buSzPct val="135000"/>
              <a:buFont typeface="Arial" panose="020B0604020202020204" pitchFamily="34" charset="0"/>
              <a:buChar char="•"/>
            </a:pPr>
            <a:r>
              <a:rPr lang="en-US" altLang="en-US" sz="2000" dirty="0"/>
              <a:t>Innovative design research </a:t>
            </a:r>
          </a:p>
          <a:p>
            <a:pPr marL="800077" lvl="1" indent="-342900">
              <a:buClr>
                <a:schemeClr val="accent1"/>
              </a:buClr>
              <a:buFont typeface="Arial" panose="020B0604020202020204" pitchFamily="34" charset="0"/>
              <a:buChar char="•"/>
            </a:pPr>
            <a:r>
              <a:rPr lang="en-US" altLang="en-US" sz="2000" dirty="0"/>
              <a:t>Feeder systems</a:t>
            </a:r>
          </a:p>
          <a:p>
            <a:pPr marL="800077" lvl="1" indent="-342900">
              <a:buClr>
                <a:schemeClr val="accent1"/>
              </a:buClr>
              <a:buFont typeface="Arial" panose="020B0604020202020204" pitchFamily="34" charset="0"/>
              <a:buChar char="•"/>
            </a:pPr>
            <a:r>
              <a:rPr lang="en-US" altLang="en-US" sz="2000" dirty="0"/>
              <a:t>Filtration systems</a:t>
            </a:r>
          </a:p>
          <a:p>
            <a:pPr marL="800077" lvl="1" indent="-342900">
              <a:buClr>
                <a:schemeClr val="accent1"/>
              </a:buClr>
              <a:buFont typeface="Arial" panose="020B0604020202020204" pitchFamily="34" charset="0"/>
              <a:buChar char="•"/>
            </a:pPr>
            <a:r>
              <a:rPr lang="en-US" altLang="en-US" sz="2000" dirty="0"/>
              <a:t>Mechanical systems</a:t>
            </a:r>
          </a:p>
          <a:p>
            <a:pPr marL="800077" lvl="1" indent="-342900">
              <a:buClr>
                <a:schemeClr val="accent1"/>
              </a:buClr>
              <a:buFont typeface="Arial" panose="020B0604020202020204" pitchFamily="34" charset="0"/>
              <a:buChar char="•"/>
            </a:pPr>
            <a:r>
              <a:rPr lang="en-US" altLang="en-US" sz="2000" dirty="0"/>
              <a:t>Harvest technologies</a:t>
            </a:r>
          </a:p>
          <a:p>
            <a:pPr marL="800077" lvl="1" indent="-342900">
              <a:buClr>
                <a:schemeClr val="accent1"/>
              </a:buClr>
              <a:buFont typeface="Arial" panose="020B0604020202020204" pitchFamily="34" charset="0"/>
              <a:buChar char="•"/>
            </a:pPr>
            <a:r>
              <a:rPr lang="en-US" altLang="en-US" sz="2000" dirty="0"/>
              <a:t>Biotechnologies</a:t>
            </a:r>
          </a:p>
          <a:p>
            <a:pPr marL="800077" lvl="1" indent="-342900">
              <a:buFont typeface="Arial" panose="020B0604020202020204" pitchFamily="34" charset="0"/>
              <a:buChar char="•"/>
            </a:pPr>
            <a:endParaRPr lang="en-US" altLang="en-US" sz="2000" dirty="0"/>
          </a:p>
          <a:p>
            <a:pPr marL="800077" lvl="1" indent="-342900">
              <a:buFont typeface="Arial" panose="020B0604020202020204" pitchFamily="34" charset="0"/>
              <a:buChar char="•"/>
            </a:pPr>
            <a:endParaRPr lang="en-US" altLang="en-US" sz="2000" dirty="0"/>
          </a:p>
        </p:txBody>
      </p:sp>
      <p:pic>
        <p:nvPicPr>
          <p:cNvPr id="7" name="Picture 6" title="Engineering scematic for recirculating tank system.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3657600"/>
            <a:ext cx="3734670" cy="2413172"/>
          </a:xfrm>
          <a:prstGeom prst="rect">
            <a:avLst/>
          </a:prstGeom>
        </p:spPr>
      </p:pic>
      <p:pic>
        <p:nvPicPr>
          <p:cNvPr id="8" name="Picture 7" title="Engineering scematic for reciculating tank system."/>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7010" y="1686735"/>
            <a:ext cx="3548650" cy="1718220"/>
          </a:xfrm>
          <a:prstGeom prst="rect">
            <a:avLst/>
          </a:prstGeom>
        </p:spPr>
      </p:pic>
      <p:pic>
        <p:nvPicPr>
          <p:cNvPr id="11" name="Picture 10" descr="Florida Department of Agriculture and Consumer Services Banner">
            <a:extLst>
              <a:ext uri="{FF2B5EF4-FFF2-40B4-BE49-F238E27FC236}">
                <a16:creationId xmlns:a16="http://schemas.microsoft.com/office/drawing/2014/main" id="{289EC5F1-B8FE-4F0B-ADAD-576BDA6AB12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38084303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99036" y="587514"/>
            <a:ext cx="2690288" cy="707886"/>
          </a:xfrm>
          <a:prstGeom prst="rect">
            <a:avLst/>
          </a:prstGeom>
          <a:noFill/>
        </p:spPr>
        <p:txBody>
          <a:bodyPr wrap="none" rtlCol="0">
            <a:spAutoFit/>
          </a:bodyPr>
          <a:lstStyle/>
          <a:p>
            <a:pPr algn="ctr"/>
            <a:r>
              <a:rPr lang="en-US" sz="4000" dirty="0">
                <a:solidFill>
                  <a:schemeClr val="tx2"/>
                </a:solidFill>
              </a:rPr>
              <a:t>Conclusion</a:t>
            </a:r>
          </a:p>
        </p:txBody>
      </p:sp>
      <p:sp>
        <p:nvSpPr>
          <p:cNvPr id="40" name="TextBox 39"/>
          <p:cNvSpPr txBox="1"/>
          <p:nvPr/>
        </p:nvSpPr>
        <p:spPr>
          <a:xfrm>
            <a:off x="113836" y="2192122"/>
            <a:ext cx="3358896" cy="1477328"/>
          </a:xfrm>
          <a:prstGeom prst="rect">
            <a:avLst/>
          </a:prstGeom>
          <a:noFill/>
        </p:spPr>
        <p:txBody>
          <a:bodyPr wrap="square" rtlCol="0">
            <a:spAutoFit/>
          </a:bodyPr>
          <a:lstStyle/>
          <a:p>
            <a:pPr marL="285750" indent="-285750">
              <a:buClr>
                <a:schemeClr val="accent3"/>
              </a:buClr>
              <a:buSzPct val="135000"/>
              <a:buFont typeface="Arial" panose="020B0604020202020204" pitchFamily="34" charset="0"/>
              <a:buChar char="•"/>
            </a:pPr>
            <a:endParaRPr lang="en-US" dirty="0"/>
          </a:p>
          <a:p>
            <a:pPr marL="342900" indent="-342900">
              <a:buClr>
                <a:schemeClr val="accent3"/>
              </a:buClr>
              <a:buSzPct val="135000"/>
              <a:buFont typeface="Arial" panose="020B0604020202020204" pitchFamily="34" charset="0"/>
              <a:buChar char="•"/>
            </a:pPr>
            <a:r>
              <a:rPr lang="en-US" dirty="0"/>
              <a:t>The Aquaculture industry supports a wide-range of skill sets and expertise</a:t>
            </a:r>
          </a:p>
          <a:p>
            <a:endParaRPr lang="en-US" dirty="0"/>
          </a:p>
        </p:txBody>
      </p:sp>
      <p:sp>
        <p:nvSpPr>
          <p:cNvPr id="2" name="Title 1" hidden="1"/>
          <p:cNvSpPr>
            <a:spLocks noGrp="1"/>
          </p:cNvSpPr>
          <p:nvPr>
            <p:ph type="title"/>
          </p:nvPr>
        </p:nvSpPr>
        <p:spPr/>
        <p:txBody>
          <a:bodyPr/>
          <a:lstStyle/>
          <a:p>
            <a:r>
              <a:rPr lang="en-US" dirty="0"/>
              <a:t>Conclusion</a:t>
            </a:r>
          </a:p>
        </p:txBody>
      </p:sp>
      <p:sp>
        <p:nvSpPr>
          <p:cNvPr id="41" name="Content Placeholder 2"/>
          <p:cNvSpPr>
            <a:spLocks noGrp="1"/>
          </p:cNvSpPr>
          <p:nvPr>
            <p:ph idx="4294967295"/>
          </p:nvPr>
        </p:nvSpPr>
        <p:spPr>
          <a:xfrm>
            <a:off x="914400" y="1285875"/>
            <a:ext cx="8229600" cy="1076325"/>
          </a:xfrm>
        </p:spPr>
        <p:txBody>
          <a:bodyPr>
            <a:noAutofit/>
          </a:bodyPr>
          <a:lstStyle/>
          <a:p>
            <a:pPr marL="0" indent="0" algn="ctr">
              <a:buNone/>
            </a:pPr>
            <a:r>
              <a:rPr lang="en-US" altLang="en-US" sz="1800" dirty="0"/>
              <a:t>Aquaculture is growing at a rapid pace, and a new generation of professionals are needed to promote the industry and meet the global demand for seafood.</a:t>
            </a:r>
            <a:endParaRPr lang="en-US" sz="1800" dirty="0"/>
          </a:p>
        </p:txBody>
      </p:sp>
      <p:pic>
        <p:nvPicPr>
          <p:cNvPr id="42" name="Picture 41" descr="Note aquaculture has increased dramatically in the past 50 years. " title="Aquaculture production growth from 1970 to current date.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6039" y="3585509"/>
            <a:ext cx="2441061" cy="1842273"/>
          </a:xfrm>
          <a:prstGeom prst="rect">
            <a:avLst/>
          </a:prstGeom>
        </p:spPr>
      </p:pic>
      <p:grpSp>
        <p:nvGrpSpPr>
          <p:cNvPr id="4" name="Group 3" title="An overview of aquaculture career fields. "/>
          <p:cNvGrpSpPr/>
          <p:nvPr/>
        </p:nvGrpSpPr>
        <p:grpSpPr>
          <a:xfrm>
            <a:off x="3570317" y="2192122"/>
            <a:ext cx="5421283" cy="3928308"/>
            <a:chOff x="1106221" y="1313441"/>
            <a:chExt cx="7372667" cy="4197389"/>
          </a:xfrm>
        </p:grpSpPr>
        <p:sp>
          <p:nvSpPr>
            <p:cNvPr id="44" name="Line 72"/>
            <p:cNvSpPr>
              <a:spLocks noChangeShapeType="1"/>
            </p:cNvSpPr>
            <p:nvPr/>
          </p:nvSpPr>
          <p:spPr bwMode="auto">
            <a:xfrm flipV="1">
              <a:off x="5353002" y="2587900"/>
              <a:ext cx="1128367" cy="374901"/>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solidFill>
                  <a:schemeClr val="tx2"/>
                </a:solidFill>
              </a:endParaRPr>
            </a:p>
          </p:txBody>
        </p:sp>
        <p:sp>
          <p:nvSpPr>
            <p:cNvPr id="45" name="Line 35"/>
            <p:cNvSpPr>
              <a:spLocks noChangeShapeType="1"/>
            </p:cNvSpPr>
            <p:nvPr/>
          </p:nvSpPr>
          <p:spPr bwMode="auto">
            <a:xfrm flipV="1">
              <a:off x="4847494" y="1643541"/>
              <a:ext cx="598649" cy="1130148"/>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solidFill>
                  <a:schemeClr val="tx2"/>
                </a:solidFill>
              </a:endParaRPr>
            </a:p>
          </p:txBody>
        </p:sp>
        <p:sp>
          <p:nvSpPr>
            <p:cNvPr id="46" name="Line 59"/>
            <p:cNvSpPr>
              <a:spLocks noChangeShapeType="1"/>
            </p:cNvSpPr>
            <p:nvPr/>
          </p:nvSpPr>
          <p:spPr bwMode="auto">
            <a:xfrm flipH="1" flipV="1">
              <a:off x="2460973" y="2640712"/>
              <a:ext cx="1293668" cy="300042"/>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solidFill>
                  <a:schemeClr val="tx2"/>
                </a:solidFill>
              </a:endParaRPr>
            </a:p>
          </p:txBody>
        </p:sp>
        <p:cxnSp>
          <p:nvCxnSpPr>
            <p:cNvPr id="47" name="AutoShape 7"/>
            <p:cNvCxnSpPr>
              <a:cxnSpLocks noChangeShapeType="1"/>
            </p:cNvCxnSpPr>
            <p:nvPr/>
          </p:nvCxnSpPr>
          <p:spPr bwMode="auto">
            <a:xfrm flipH="1" flipV="1">
              <a:off x="2598672" y="1931517"/>
              <a:ext cx="1660400" cy="1158553"/>
            </a:xfrm>
            <a:prstGeom prst="straightConnector1">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AutoShape 13"/>
            <p:cNvCxnSpPr>
              <a:cxnSpLocks noChangeShapeType="1"/>
              <a:stCxn id="57" idx="4"/>
              <a:endCxn id="62" idx="0"/>
            </p:cNvCxnSpPr>
            <p:nvPr/>
          </p:nvCxnSpPr>
          <p:spPr bwMode="auto">
            <a:xfrm>
              <a:off x="4511387" y="3479292"/>
              <a:ext cx="85487" cy="1379571"/>
            </a:xfrm>
            <a:prstGeom prst="straightConnector1">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AutoShape 12"/>
            <p:cNvCxnSpPr>
              <a:cxnSpLocks noChangeShapeType="1"/>
            </p:cNvCxnSpPr>
            <p:nvPr/>
          </p:nvCxnSpPr>
          <p:spPr bwMode="auto">
            <a:xfrm flipH="1">
              <a:off x="2081656" y="3313350"/>
              <a:ext cx="1969761" cy="1276140"/>
            </a:xfrm>
            <a:prstGeom prst="straightConnector1">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AutoShape 10"/>
            <p:cNvCxnSpPr>
              <a:cxnSpLocks noChangeShapeType="1"/>
            </p:cNvCxnSpPr>
            <p:nvPr/>
          </p:nvCxnSpPr>
          <p:spPr bwMode="auto">
            <a:xfrm flipH="1">
              <a:off x="2050066" y="3134972"/>
              <a:ext cx="1760096" cy="257706"/>
            </a:xfrm>
            <a:prstGeom prst="straightConnector1">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1" name="Line 69"/>
            <p:cNvSpPr>
              <a:spLocks noChangeShapeType="1"/>
            </p:cNvSpPr>
            <p:nvPr/>
          </p:nvSpPr>
          <p:spPr bwMode="auto">
            <a:xfrm>
              <a:off x="5488067" y="3077306"/>
              <a:ext cx="2108304" cy="49041"/>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solidFill>
                  <a:schemeClr val="tx2"/>
                </a:solidFill>
              </a:endParaRPr>
            </a:p>
          </p:txBody>
        </p:sp>
        <p:sp>
          <p:nvSpPr>
            <p:cNvPr id="52" name="Line 38"/>
            <p:cNvSpPr>
              <a:spLocks noChangeShapeType="1"/>
            </p:cNvSpPr>
            <p:nvPr/>
          </p:nvSpPr>
          <p:spPr bwMode="auto">
            <a:xfrm>
              <a:off x="5488068" y="3156017"/>
              <a:ext cx="1596686" cy="765847"/>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solidFill>
                  <a:schemeClr val="tx2"/>
                </a:solidFill>
              </a:endParaRPr>
            </a:p>
          </p:txBody>
        </p:sp>
        <p:sp>
          <p:nvSpPr>
            <p:cNvPr id="53" name="Line 64"/>
            <p:cNvSpPr>
              <a:spLocks noChangeShapeType="1"/>
            </p:cNvSpPr>
            <p:nvPr/>
          </p:nvSpPr>
          <p:spPr bwMode="auto">
            <a:xfrm>
              <a:off x="5353003" y="3253503"/>
              <a:ext cx="2210724" cy="1563499"/>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solidFill>
                  <a:schemeClr val="tx2"/>
                </a:solidFill>
              </a:endParaRPr>
            </a:p>
          </p:txBody>
        </p:sp>
        <p:sp>
          <p:nvSpPr>
            <p:cNvPr id="54" name="Line 37"/>
            <p:cNvSpPr>
              <a:spLocks noChangeShapeType="1"/>
            </p:cNvSpPr>
            <p:nvPr/>
          </p:nvSpPr>
          <p:spPr bwMode="auto">
            <a:xfrm>
              <a:off x="5035403" y="3325504"/>
              <a:ext cx="676032" cy="1200796"/>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solidFill>
                  <a:schemeClr val="tx2"/>
                </a:solidFill>
              </a:endParaRPr>
            </a:p>
          </p:txBody>
        </p:sp>
        <p:sp>
          <p:nvSpPr>
            <p:cNvPr id="55" name="Line 74"/>
            <p:cNvSpPr>
              <a:spLocks noChangeShapeType="1"/>
            </p:cNvSpPr>
            <p:nvPr/>
          </p:nvSpPr>
          <p:spPr bwMode="auto">
            <a:xfrm flipH="1">
              <a:off x="3124825" y="3392678"/>
              <a:ext cx="1105418" cy="1603826"/>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solidFill>
                  <a:schemeClr val="tx2"/>
                </a:solidFill>
              </a:endParaRPr>
            </a:p>
          </p:txBody>
        </p:sp>
        <p:sp>
          <p:nvSpPr>
            <p:cNvPr id="56" name="Line 58"/>
            <p:cNvSpPr>
              <a:spLocks noChangeShapeType="1"/>
            </p:cNvSpPr>
            <p:nvPr/>
          </p:nvSpPr>
          <p:spPr bwMode="auto">
            <a:xfrm flipH="1" flipV="1">
              <a:off x="3585310" y="1755401"/>
              <a:ext cx="951959" cy="1032434"/>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400">
                <a:solidFill>
                  <a:schemeClr val="tx2"/>
                </a:solidFill>
              </a:endParaRPr>
            </a:p>
          </p:txBody>
        </p:sp>
        <p:sp>
          <p:nvSpPr>
            <p:cNvPr id="57" name="Oval 4"/>
            <p:cNvSpPr>
              <a:spLocks noChangeArrowheads="1"/>
            </p:cNvSpPr>
            <p:nvPr/>
          </p:nvSpPr>
          <p:spPr bwMode="auto">
            <a:xfrm>
              <a:off x="3505200" y="2743200"/>
              <a:ext cx="2012373" cy="736092"/>
            </a:xfrm>
            <a:prstGeom prst="ellipse">
              <a:avLst/>
            </a:prstGeom>
            <a:solidFill>
              <a:schemeClr val="bg2">
                <a:lumMod val="90000"/>
              </a:schemeClr>
            </a:solidFill>
            <a:ln w="19050">
              <a:solidFill>
                <a:schemeClr val="tx1"/>
              </a:solidFill>
              <a:round/>
              <a:headEnd/>
              <a:tailEnd/>
            </a:ln>
            <a:effectLst/>
          </p:spPr>
          <p:txBody>
            <a:bodyPr wrap="none" anchor="ctr"/>
            <a:lstStyle/>
            <a:p>
              <a:pPr algn="ctr"/>
              <a:r>
                <a:rPr lang="en-US" altLang="en-US" sz="2000" dirty="0">
                  <a:solidFill>
                    <a:schemeClr val="tx2"/>
                  </a:solidFill>
                </a:rPr>
                <a:t>Aquaculture</a:t>
              </a:r>
              <a:endParaRPr lang="en-US" altLang="en-US" sz="2400" dirty="0">
                <a:solidFill>
                  <a:schemeClr val="tx2"/>
                </a:solidFill>
              </a:endParaRPr>
            </a:p>
          </p:txBody>
        </p:sp>
        <p:cxnSp>
          <p:nvCxnSpPr>
            <p:cNvPr id="58" name="AutoShape 9"/>
            <p:cNvCxnSpPr>
              <a:cxnSpLocks noChangeShapeType="1"/>
              <a:stCxn id="57" idx="7"/>
            </p:cNvCxnSpPr>
            <p:nvPr/>
          </p:nvCxnSpPr>
          <p:spPr bwMode="auto">
            <a:xfrm flipV="1">
              <a:off x="5222868" y="1789574"/>
              <a:ext cx="1271999" cy="1061424"/>
            </a:xfrm>
            <a:prstGeom prst="straightConnector1">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9" name="Oval 42"/>
            <p:cNvSpPr>
              <a:spLocks noChangeArrowheads="1"/>
            </p:cNvSpPr>
            <p:nvPr/>
          </p:nvSpPr>
          <p:spPr bwMode="auto">
            <a:xfrm>
              <a:off x="2886959" y="1313441"/>
              <a:ext cx="1581150" cy="630936"/>
            </a:xfrm>
            <a:prstGeom prst="ellipse">
              <a:avLst/>
            </a:prstGeom>
            <a:solidFill>
              <a:schemeClr val="bg2">
                <a:lumMod val="90000"/>
              </a:schemeClr>
            </a:solidFill>
            <a:ln w="9525">
              <a:solidFill>
                <a:schemeClr val="tx1"/>
              </a:solidFill>
              <a:round/>
              <a:headEnd/>
              <a:tailEnd/>
            </a:ln>
            <a:effectLst/>
          </p:spPr>
          <p:txBody>
            <a:bodyPr wrap="none" anchor="ctr"/>
            <a:lstStyle/>
            <a:p>
              <a:pPr algn="ctr"/>
              <a:r>
                <a:rPr lang="en-US" altLang="en-US" sz="1200" dirty="0">
                  <a:solidFill>
                    <a:schemeClr val="tx2"/>
                  </a:solidFill>
                </a:rPr>
                <a:t> Commercial</a:t>
              </a:r>
            </a:p>
            <a:p>
              <a:pPr algn="ctr"/>
              <a:r>
                <a:rPr lang="en-US" altLang="en-US" sz="1200" dirty="0">
                  <a:solidFill>
                    <a:schemeClr val="tx2"/>
                  </a:solidFill>
                </a:rPr>
                <a:t>Farmer</a:t>
              </a:r>
            </a:p>
          </p:txBody>
        </p:sp>
        <p:sp>
          <p:nvSpPr>
            <p:cNvPr id="60" name="Oval 44"/>
            <p:cNvSpPr>
              <a:spLocks noChangeArrowheads="1"/>
            </p:cNvSpPr>
            <p:nvPr/>
          </p:nvSpPr>
          <p:spPr bwMode="auto">
            <a:xfrm>
              <a:off x="1440371" y="4187190"/>
              <a:ext cx="1437409" cy="630936"/>
            </a:xfrm>
            <a:prstGeom prst="ellipse">
              <a:avLst/>
            </a:prstGeom>
            <a:solidFill>
              <a:schemeClr val="bg2">
                <a:lumMod val="90000"/>
              </a:schemeClr>
            </a:solidFill>
            <a:ln w="9525">
              <a:solidFill>
                <a:schemeClr val="tx1"/>
              </a:solidFill>
              <a:round/>
              <a:headEnd/>
              <a:tailEnd/>
            </a:ln>
            <a:effectLst/>
          </p:spPr>
          <p:txBody>
            <a:bodyPr wrap="none" anchor="ctr"/>
            <a:lstStyle/>
            <a:p>
              <a:pPr algn="ctr"/>
              <a:r>
                <a:rPr lang="en-US" altLang="en-US" sz="1100" dirty="0">
                  <a:solidFill>
                    <a:schemeClr val="tx2"/>
                  </a:solidFill>
                </a:rPr>
                <a:t>Veterinarian or</a:t>
              </a:r>
            </a:p>
            <a:p>
              <a:pPr algn="ctr"/>
              <a:r>
                <a:rPr lang="en-US" altLang="en-US" sz="1100" dirty="0">
                  <a:solidFill>
                    <a:schemeClr val="tx2"/>
                  </a:solidFill>
                </a:rPr>
                <a:t>Epidemiologist</a:t>
              </a:r>
            </a:p>
          </p:txBody>
        </p:sp>
        <p:sp>
          <p:nvSpPr>
            <p:cNvPr id="61" name="Oval 45"/>
            <p:cNvSpPr>
              <a:spLocks noChangeArrowheads="1"/>
            </p:cNvSpPr>
            <p:nvPr/>
          </p:nvSpPr>
          <p:spPr bwMode="auto">
            <a:xfrm>
              <a:off x="6504792" y="4388708"/>
              <a:ext cx="1839884" cy="525780"/>
            </a:xfrm>
            <a:prstGeom prst="ellipse">
              <a:avLst/>
            </a:prstGeom>
            <a:solidFill>
              <a:schemeClr val="bg2">
                <a:lumMod val="90000"/>
              </a:schemeClr>
            </a:solidFill>
            <a:ln w="9525">
              <a:solidFill>
                <a:schemeClr val="tx1"/>
              </a:solidFill>
              <a:round/>
              <a:headEnd/>
              <a:tailEnd/>
            </a:ln>
            <a:effectLst/>
          </p:spPr>
          <p:txBody>
            <a:bodyPr wrap="none" anchor="ctr"/>
            <a:lstStyle/>
            <a:p>
              <a:pPr algn="ctr"/>
              <a:r>
                <a:rPr lang="en-US" altLang="en-US" sz="1200" dirty="0">
                  <a:solidFill>
                    <a:schemeClr val="tx2"/>
                  </a:solidFill>
                </a:rPr>
                <a:t>Hatchery Manager</a:t>
              </a:r>
            </a:p>
          </p:txBody>
        </p:sp>
        <p:sp>
          <p:nvSpPr>
            <p:cNvPr id="62" name="Oval 46"/>
            <p:cNvSpPr>
              <a:spLocks noChangeArrowheads="1"/>
            </p:cNvSpPr>
            <p:nvPr/>
          </p:nvSpPr>
          <p:spPr bwMode="auto">
            <a:xfrm>
              <a:off x="3705680" y="4858863"/>
              <a:ext cx="1782387" cy="525780"/>
            </a:xfrm>
            <a:prstGeom prst="ellipse">
              <a:avLst/>
            </a:prstGeom>
            <a:solidFill>
              <a:schemeClr val="bg2">
                <a:lumMod val="90000"/>
              </a:schemeClr>
            </a:solidFill>
            <a:ln w="9525">
              <a:solidFill>
                <a:schemeClr val="tx1"/>
              </a:solidFill>
              <a:round/>
              <a:headEnd/>
              <a:tailEnd/>
            </a:ln>
            <a:effectLst/>
          </p:spPr>
          <p:txBody>
            <a:bodyPr wrap="none" anchor="ctr"/>
            <a:lstStyle/>
            <a:p>
              <a:pPr algn="ctr"/>
              <a:r>
                <a:rPr lang="en-US" altLang="en-US" sz="1200" dirty="0">
                  <a:solidFill>
                    <a:schemeClr val="tx2"/>
                  </a:solidFill>
                </a:rPr>
                <a:t>Aquarium Curator</a:t>
              </a:r>
            </a:p>
          </p:txBody>
        </p:sp>
        <p:sp>
          <p:nvSpPr>
            <p:cNvPr id="63" name="Oval 47"/>
            <p:cNvSpPr>
              <a:spLocks noChangeArrowheads="1"/>
            </p:cNvSpPr>
            <p:nvPr/>
          </p:nvSpPr>
          <p:spPr bwMode="auto">
            <a:xfrm>
              <a:off x="1106221" y="3229657"/>
              <a:ext cx="1092431" cy="525780"/>
            </a:xfrm>
            <a:prstGeom prst="ellipse">
              <a:avLst/>
            </a:prstGeom>
            <a:solidFill>
              <a:schemeClr val="bg2">
                <a:lumMod val="90000"/>
              </a:schemeClr>
            </a:solidFill>
            <a:ln w="9525">
              <a:solidFill>
                <a:schemeClr val="tx1"/>
              </a:solidFill>
              <a:round/>
              <a:headEnd/>
              <a:tailEnd/>
            </a:ln>
            <a:effectLst/>
          </p:spPr>
          <p:txBody>
            <a:bodyPr wrap="none" anchor="ctr"/>
            <a:lstStyle/>
            <a:p>
              <a:pPr algn="ctr"/>
              <a:r>
                <a:rPr lang="en-US" altLang="en-US" sz="1200" dirty="0">
                  <a:solidFill>
                    <a:schemeClr val="tx2"/>
                  </a:solidFill>
                </a:rPr>
                <a:t>Educator</a:t>
              </a:r>
            </a:p>
          </p:txBody>
        </p:sp>
        <p:sp>
          <p:nvSpPr>
            <p:cNvPr id="64" name="Oval 48"/>
            <p:cNvSpPr>
              <a:spLocks noChangeArrowheads="1"/>
            </p:cNvSpPr>
            <p:nvPr/>
          </p:nvSpPr>
          <p:spPr bwMode="auto">
            <a:xfrm>
              <a:off x="6158962" y="1692289"/>
              <a:ext cx="1437409" cy="525780"/>
            </a:xfrm>
            <a:prstGeom prst="ellipse">
              <a:avLst/>
            </a:prstGeom>
            <a:solidFill>
              <a:schemeClr val="bg2">
                <a:lumMod val="90000"/>
              </a:schemeClr>
            </a:solidFill>
            <a:ln w="9525">
              <a:solidFill>
                <a:schemeClr val="tx1"/>
              </a:solidFill>
              <a:round/>
              <a:headEnd/>
              <a:tailEnd/>
            </a:ln>
            <a:effectLst/>
          </p:spPr>
          <p:txBody>
            <a:bodyPr wrap="none" anchor="ctr"/>
            <a:lstStyle/>
            <a:p>
              <a:pPr algn="ctr"/>
              <a:r>
                <a:rPr lang="en-US" altLang="en-US" sz="1200" dirty="0">
                  <a:solidFill>
                    <a:schemeClr val="tx2"/>
                  </a:solidFill>
                </a:rPr>
                <a:t>Biotechnology</a:t>
              </a:r>
            </a:p>
          </p:txBody>
        </p:sp>
        <p:sp>
          <p:nvSpPr>
            <p:cNvPr id="65" name="Oval 49"/>
            <p:cNvSpPr>
              <a:spLocks noChangeArrowheads="1"/>
            </p:cNvSpPr>
            <p:nvPr/>
          </p:nvSpPr>
          <p:spPr bwMode="auto">
            <a:xfrm>
              <a:off x="6983983" y="2860862"/>
              <a:ext cx="1494905" cy="578358"/>
            </a:xfrm>
            <a:prstGeom prst="ellipse">
              <a:avLst/>
            </a:prstGeom>
            <a:solidFill>
              <a:schemeClr val="bg2">
                <a:lumMod val="90000"/>
              </a:schemeClr>
            </a:solidFill>
            <a:ln w="9525">
              <a:solidFill>
                <a:schemeClr val="tx1"/>
              </a:solidFill>
              <a:round/>
              <a:headEnd/>
              <a:tailEnd/>
            </a:ln>
            <a:effectLst/>
          </p:spPr>
          <p:txBody>
            <a:bodyPr wrap="none" anchor="ctr"/>
            <a:lstStyle/>
            <a:p>
              <a:pPr algn="ctr"/>
              <a:r>
                <a:rPr lang="en-US" altLang="en-US" sz="1200" dirty="0">
                  <a:solidFill>
                    <a:schemeClr val="tx2"/>
                  </a:solidFill>
                </a:rPr>
                <a:t>State Inspector</a:t>
              </a:r>
            </a:p>
          </p:txBody>
        </p:sp>
        <p:sp>
          <p:nvSpPr>
            <p:cNvPr id="66" name="Oval 51"/>
            <p:cNvSpPr>
              <a:spLocks noChangeArrowheads="1"/>
            </p:cNvSpPr>
            <p:nvPr/>
          </p:nvSpPr>
          <p:spPr bwMode="auto">
            <a:xfrm>
              <a:off x="6958012" y="3577824"/>
              <a:ext cx="1034934" cy="578358"/>
            </a:xfrm>
            <a:prstGeom prst="ellipse">
              <a:avLst/>
            </a:prstGeom>
            <a:solidFill>
              <a:schemeClr val="bg2">
                <a:lumMod val="90000"/>
              </a:schemeClr>
            </a:solidFill>
            <a:ln w="9525">
              <a:solidFill>
                <a:schemeClr val="tx1"/>
              </a:solidFill>
              <a:round/>
              <a:headEnd/>
              <a:tailEnd/>
            </a:ln>
            <a:effectLst/>
          </p:spPr>
          <p:txBody>
            <a:bodyPr wrap="none" anchor="ctr"/>
            <a:lstStyle/>
            <a:p>
              <a:pPr algn="ctr"/>
              <a:r>
                <a:rPr lang="en-US" altLang="en-US" sz="1200" dirty="0">
                  <a:solidFill>
                    <a:schemeClr val="tx2"/>
                  </a:solidFill>
                </a:rPr>
                <a:t>Marketing</a:t>
              </a:r>
            </a:p>
          </p:txBody>
        </p:sp>
        <p:sp>
          <p:nvSpPr>
            <p:cNvPr id="67" name="Oval 53"/>
            <p:cNvSpPr>
              <a:spLocks noChangeArrowheads="1"/>
            </p:cNvSpPr>
            <p:nvPr/>
          </p:nvSpPr>
          <p:spPr bwMode="auto">
            <a:xfrm>
              <a:off x="1501983" y="1794664"/>
              <a:ext cx="1494905" cy="473202"/>
            </a:xfrm>
            <a:prstGeom prst="ellipse">
              <a:avLst/>
            </a:prstGeom>
            <a:solidFill>
              <a:schemeClr val="bg2">
                <a:lumMod val="90000"/>
              </a:schemeClr>
            </a:solidFill>
            <a:ln w="9525">
              <a:solidFill>
                <a:schemeClr val="tx1"/>
              </a:solidFill>
              <a:round/>
              <a:headEnd/>
              <a:tailEnd/>
            </a:ln>
            <a:effectLst/>
          </p:spPr>
          <p:txBody>
            <a:bodyPr wrap="none" anchor="ctr"/>
            <a:lstStyle/>
            <a:p>
              <a:pPr algn="ctr"/>
              <a:r>
                <a:rPr lang="en-US" altLang="en-US" sz="1200" dirty="0">
                  <a:solidFill>
                    <a:schemeClr val="tx2"/>
                  </a:solidFill>
                </a:rPr>
                <a:t>Extension Agent</a:t>
              </a:r>
            </a:p>
          </p:txBody>
        </p:sp>
        <p:sp>
          <p:nvSpPr>
            <p:cNvPr id="68" name="Oval 54"/>
            <p:cNvSpPr>
              <a:spLocks noChangeArrowheads="1"/>
            </p:cNvSpPr>
            <p:nvPr/>
          </p:nvSpPr>
          <p:spPr bwMode="auto">
            <a:xfrm>
              <a:off x="4782541" y="4343800"/>
              <a:ext cx="1609898" cy="473202"/>
            </a:xfrm>
            <a:prstGeom prst="ellipse">
              <a:avLst/>
            </a:prstGeom>
            <a:solidFill>
              <a:schemeClr val="bg2">
                <a:lumMod val="90000"/>
              </a:schemeClr>
            </a:solidFill>
            <a:ln w="9525">
              <a:solidFill>
                <a:schemeClr val="tx1"/>
              </a:solidFill>
              <a:round/>
              <a:headEnd/>
              <a:tailEnd/>
            </a:ln>
            <a:effectLst/>
          </p:spPr>
          <p:txBody>
            <a:bodyPr wrap="none" anchor="ctr"/>
            <a:lstStyle/>
            <a:p>
              <a:pPr algn="ctr"/>
              <a:r>
                <a:rPr lang="en-US" altLang="en-US" sz="1200" dirty="0">
                  <a:solidFill>
                    <a:schemeClr val="tx2"/>
                  </a:solidFill>
                </a:rPr>
                <a:t>Food Safety</a:t>
              </a:r>
            </a:p>
          </p:txBody>
        </p:sp>
        <p:sp>
          <p:nvSpPr>
            <p:cNvPr id="69" name="Oval 56"/>
            <p:cNvSpPr>
              <a:spLocks noChangeArrowheads="1"/>
            </p:cNvSpPr>
            <p:nvPr/>
          </p:nvSpPr>
          <p:spPr bwMode="auto">
            <a:xfrm>
              <a:off x="1452708" y="2480156"/>
              <a:ext cx="1264920" cy="473202"/>
            </a:xfrm>
            <a:prstGeom prst="ellipse">
              <a:avLst/>
            </a:prstGeom>
            <a:solidFill>
              <a:schemeClr val="bg2">
                <a:lumMod val="90000"/>
              </a:schemeClr>
            </a:solidFill>
            <a:ln w="9525">
              <a:solidFill>
                <a:schemeClr val="tx1"/>
              </a:solidFill>
              <a:round/>
              <a:headEnd/>
              <a:tailEnd/>
            </a:ln>
            <a:effectLst/>
          </p:spPr>
          <p:txBody>
            <a:bodyPr wrap="none" anchor="ctr"/>
            <a:lstStyle/>
            <a:p>
              <a:pPr algn="ctr"/>
              <a:r>
                <a:rPr lang="en-US" altLang="en-US" sz="1200" dirty="0">
                  <a:solidFill>
                    <a:schemeClr val="tx2"/>
                  </a:solidFill>
                </a:rPr>
                <a:t>Researcher</a:t>
              </a:r>
            </a:p>
          </p:txBody>
        </p:sp>
        <p:sp>
          <p:nvSpPr>
            <p:cNvPr id="70" name="Oval 57"/>
            <p:cNvSpPr>
              <a:spLocks noChangeArrowheads="1"/>
            </p:cNvSpPr>
            <p:nvPr/>
          </p:nvSpPr>
          <p:spPr bwMode="auto">
            <a:xfrm>
              <a:off x="4497858" y="1478686"/>
              <a:ext cx="1609898" cy="473202"/>
            </a:xfrm>
            <a:prstGeom prst="ellipse">
              <a:avLst/>
            </a:prstGeom>
            <a:solidFill>
              <a:schemeClr val="bg2">
                <a:lumMod val="90000"/>
              </a:schemeClr>
            </a:solidFill>
            <a:ln w="9525">
              <a:solidFill>
                <a:schemeClr val="tx1"/>
              </a:solidFill>
              <a:round/>
              <a:headEnd/>
              <a:tailEnd/>
            </a:ln>
            <a:effectLst/>
          </p:spPr>
          <p:txBody>
            <a:bodyPr wrap="none" anchor="ctr"/>
            <a:lstStyle/>
            <a:p>
              <a:pPr algn="ctr"/>
              <a:r>
                <a:rPr lang="en-US" altLang="en-US" sz="1200" dirty="0">
                  <a:solidFill>
                    <a:schemeClr val="tx2"/>
                  </a:solidFill>
                </a:rPr>
                <a:t>Director</a:t>
              </a:r>
            </a:p>
          </p:txBody>
        </p:sp>
        <p:sp>
          <p:nvSpPr>
            <p:cNvPr id="71" name="Oval 68"/>
            <p:cNvSpPr>
              <a:spLocks noChangeArrowheads="1"/>
            </p:cNvSpPr>
            <p:nvPr/>
          </p:nvSpPr>
          <p:spPr bwMode="auto">
            <a:xfrm>
              <a:off x="5838836" y="2377796"/>
              <a:ext cx="1724891" cy="473202"/>
            </a:xfrm>
            <a:prstGeom prst="ellipse">
              <a:avLst/>
            </a:prstGeom>
            <a:solidFill>
              <a:schemeClr val="bg2">
                <a:lumMod val="90000"/>
              </a:schemeClr>
            </a:solidFill>
            <a:ln w="9525">
              <a:solidFill>
                <a:schemeClr val="tx1"/>
              </a:solidFill>
              <a:round/>
              <a:headEnd/>
              <a:tailEnd/>
            </a:ln>
            <a:effectLst/>
          </p:spPr>
          <p:txBody>
            <a:bodyPr wrap="none" anchor="ctr"/>
            <a:lstStyle/>
            <a:p>
              <a:pPr algn="ctr"/>
              <a:r>
                <a:rPr lang="en-US" altLang="en-US" sz="1200" dirty="0">
                  <a:solidFill>
                    <a:schemeClr val="tx2"/>
                  </a:solidFill>
                </a:rPr>
                <a:t>Law Enforcement</a:t>
              </a:r>
            </a:p>
          </p:txBody>
        </p:sp>
        <p:sp>
          <p:nvSpPr>
            <p:cNvPr id="72" name="Oval 44"/>
            <p:cNvSpPr>
              <a:spLocks noChangeArrowheads="1"/>
            </p:cNvSpPr>
            <p:nvPr/>
          </p:nvSpPr>
          <p:spPr bwMode="auto">
            <a:xfrm>
              <a:off x="2211409" y="4879894"/>
              <a:ext cx="1437409" cy="630936"/>
            </a:xfrm>
            <a:prstGeom prst="ellipse">
              <a:avLst/>
            </a:prstGeom>
            <a:solidFill>
              <a:schemeClr val="bg2">
                <a:lumMod val="90000"/>
              </a:schemeClr>
            </a:solidFill>
            <a:ln w="9525">
              <a:solidFill>
                <a:schemeClr val="tx1"/>
              </a:solidFill>
              <a:round/>
              <a:headEnd/>
              <a:tailEnd/>
            </a:ln>
            <a:effectLst/>
          </p:spPr>
          <p:txBody>
            <a:bodyPr wrap="none" anchor="ctr"/>
            <a:lstStyle/>
            <a:p>
              <a:pPr algn="ctr"/>
              <a:r>
                <a:rPr lang="en-US" altLang="en-US" sz="1200" dirty="0">
                  <a:solidFill>
                    <a:schemeClr val="tx2"/>
                  </a:solidFill>
                </a:rPr>
                <a:t>Engineering</a:t>
              </a:r>
              <a:r>
                <a:rPr lang="en-US" altLang="en-US" sz="1100" dirty="0">
                  <a:solidFill>
                    <a:schemeClr val="tx2"/>
                  </a:solidFill>
                </a:rPr>
                <a:t> </a:t>
              </a:r>
            </a:p>
          </p:txBody>
        </p:sp>
      </p:grpSp>
      <p:pic>
        <p:nvPicPr>
          <p:cNvPr id="38" name="Picture 37" descr="Florida Department of Agriculture and Consumer Services Banner">
            <a:extLst>
              <a:ext uri="{FF2B5EF4-FFF2-40B4-BE49-F238E27FC236}">
                <a16:creationId xmlns:a16="http://schemas.microsoft.com/office/drawing/2014/main" id="{8BF8312F-860E-4A1A-8F4A-B1F1A842EC0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32819282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609600" y="838200"/>
            <a:ext cx="8229600" cy="1143000"/>
          </a:xfrm>
          <a:prstGeom prst="rect">
            <a:avLst/>
          </a:prstGeom>
        </p:spPr>
        <p:txBody>
          <a:bodyPr vert="horz" lIns="0" tIns="45718"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defTabSz="914400"/>
            <a:r>
              <a:rPr lang="en-US" sz="4000" dirty="0">
                <a:latin typeface="Constantia" panose="02030602050306030303" pitchFamily="18" charset="0"/>
              </a:rPr>
              <a:t>Conclusion  </a:t>
            </a:r>
            <a:br>
              <a:rPr lang="en-US" sz="3600" dirty="0">
                <a:latin typeface="Constantia" panose="02030602050306030303" pitchFamily="18" charset="0"/>
              </a:rPr>
            </a:br>
            <a:endParaRPr lang="en-US" sz="3600" dirty="0">
              <a:latin typeface="Constantia" panose="02030602050306030303" pitchFamily="18" charset="0"/>
            </a:endParaRPr>
          </a:p>
        </p:txBody>
      </p:sp>
      <p:sp>
        <p:nvSpPr>
          <p:cNvPr id="9" name="TextBox 8"/>
          <p:cNvSpPr txBox="1"/>
          <p:nvPr/>
        </p:nvSpPr>
        <p:spPr>
          <a:xfrm>
            <a:off x="228600" y="1981200"/>
            <a:ext cx="8763000" cy="2954655"/>
          </a:xfrm>
          <a:prstGeom prst="rect">
            <a:avLst/>
          </a:prstGeom>
          <a:noFill/>
        </p:spPr>
        <p:txBody>
          <a:bodyPr wrap="square" rtlCol="0">
            <a:spAutoFit/>
          </a:bodyPr>
          <a:lstStyle/>
          <a:p>
            <a:pPr algn="ctr"/>
            <a:r>
              <a:rPr lang="en-US" sz="2400" dirty="0"/>
              <a:t>For questions about this presentation or aquaculture in Florida please contact the Division at: </a:t>
            </a:r>
          </a:p>
          <a:p>
            <a:pPr algn="ctr"/>
            <a:endParaRPr lang="en-US" sz="2400" dirty="0"/>
          </a:p>
          <a:p>
            <a:r>
              <a:rPr lang="en-US" dirty="0"/>
              <a:t> </a:t>
            </a:r>
          </a:p>
          <a:p>
            <a:pPr marL="2514600" indent="-971550"/>
            <a:r>
              <a:rPr lang="en-US" sz="2400" dirty="0"/>
              <a:t>Tallahassee Office: (850) 617-7600 </a:t>
            </a:r>
          </a:p>
          <a:p>
            <a:pPr marL="2514600" indent="-971550"/>
            <a:r>
              <a:rPr lang="en-US" sz="2400" dirty="0"/>
              <a:t>Bartow Office: (863) 578-1870 </a:t>
            </a:r>
          </a:p>
          <a:p>
            <a:pPr marL="2514600" indent="-971550"/>
            <a:r>
              <a:rPr lang="en-US" sz="2400" dirty="0"/>
              <a:t>Email: </a:t>
            </a:r>
            <a:r>
              <a:rPr lang="en-US" sz="2400" dirty="0">
                <a:solidFill>
                  <a:schemeClr val="accent1"/>
                </a:solidFill>
              </a:rPr>
              <a:t>aquaculture_web@FreshFromFlorida.com </a:t>
            </a:r>
          </a:p>
          <a:p>
            <a:pPr marL="2514600" indent="-971550"/>
            <a:r>
              <a:rPr lang="en-US" sz="2400" dirty="0"/>
              <a:t>Website: FreshFromFlorida.com </a:t>
            </a:r>
            <a:endParaRPr lang="en-US" sz="3200" dirty="0"/>
          </a:p>
        </p:txBody>
      </p:sp>
      <p:sp>
        <p:nvSpPr>
          <p:cNvPr id="2" name="Title 1" hidden="1"/>
          <p:cNvSpPr>
            <a:spLocks noGrp="1"/>
          </p:cNvSpPr>
          <p:nvPr>
            <p:ph type="title"/>
          </p:nvPr>
        </p:nvSpPr>
        <p:spPr/>
        <p:txBody>
          <a:bodyPr/>
          <a:lstStyle/>
          <a:p>
            <a:r>
              <a:rPr lang="en-US" sz="5400" dirty="0">
                <a:latin typeface="Constantia" panose="02030602050306030303" pitchFamily="18" charset="0"/>
              </a:rPr>
              <a:t>Conclusion</a:t>
            </a:r>
            <a:endParaRPr lang="en-US" dirty="0"/>
          </a:p>
        </p:txBody>
      </p:sp>
      <p:pic>
        <p:nvPicPr>
          <p:cNvPr id="8" name="Picture 7" descr="Florida Department of Agriculture and Consumer Services Banner">
            <a:extLst>
              <a:ext uri="{FF2B5EF4-FFF2-40B4-BE49-F238E27FC236}">
                <a16:creationId xmlns:a16="http://schemas.microsoft.com/office/drawing/2014/main" id="{26C15EBA-EFD6-4E2E-8A30-F502DE9A71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795639"/>
            <a:ext cx="9153592" cy="1066800"/>
          </a:xfrm>
          <a:prstGeom prst="rect">
            <a:avLst/>
          </a:prstGeom>
        </p:spPr>
      </p:pic>
    </p:spTree>
    <p:extLst>
      <p:ext uri="{BB962C8B-B14F-4D97-AF65-F5344CB8AC3E}">
        <p14:creationId xmlns:p14="http://schemas.microsoft.com/office/powerpoint/2010/main" val="34052184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12708</TotalTime>
  <Words>1340</Words>
  <Application>Microsoft Office PowerPoint</Application>
  <PresentationFormat>On-screen Show (4:3)</PresentationFormat>
  <Paragraphs>324</Paragraphs>
  <Slides>30</Slides>
  <Notes>29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Constantia</vt:lpstr>
      <vt:lpstr>Wingdings</vt:lpstr>
      <vt:lpstr>Wingdings 2</vt:lpstr>
      <vt:lpstr>Flow</vt:lpstr>
      <vt:lpstr>Careers in Aquaculture </vt:lpstr>
      <vt:lpstr>careers</vt:lpstr>
      <vt:lpstr>Veterinarian or Epidemiologist</vt:lpstr>
      <vt:lpstr>Veterinarian or Epidemiologist</vt:lpstr>
      <vt:lpstr>Veterinarian or Epidemiologist</vt:lpstr>
      <vt:lpstr>Hatchery Manager</vt:lpstr>
      <vt:lpstr>Hatchery Manager</vt:lpstr>
      <vt:lpstr>Hatchery Manager</vt:lpstr>
      <vt:lpstr>Teacher</vt:lpstr>
      <vt:lpstr>Teacher</vt:lpstr>
      <vt:lpstr>College Professor</vt:lpstr>
      <vt:lpstr>College Professor</vt:lpstr>
      <vt:lpstr>Aquarium Curator </vt:lpstr>
      <vt:lpstr>Aquarium Curator </vt:lpstr>
      <vt:lpstr>Seafood and Aquaculture Marketing</vt:lpstr>
      <vt:lpstr>Aquaculture Marketing and Economics</vt:lpstr>
      <vt:lpstr>Research Director</vt:lpstr>
      <vt:lpstr>Research Director</vt:lpstr>
      <vt:lpstr>Aquaculture Researcher</vt:lpstr>
      <vt:lpstr>Research Examples</vt:lpstr>
      <vt:lpstr>Aquaculture Researcher</vt:lpstr>
      <vt:lpstr>Commercial Farmer</vt:lpstr>
      <vt:lpstr>Commercial Farmer</vt:lpstr>
      <vt:lpstr>State Inspector</vt:lpstr>
      <vt:lpstr>Extension Agent</vt:lpstr>
      <vt:lpstr>Food Safety Inspector</vt:lpstr>
      <vt:lpstr>Law Enforcement Fish and Wildlife or Agriculture</vt:lpstr>
      <vt:lpstr>Aquaculture Engineer</vt:lpstr>
      <vt:lpstr>Conclusion</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Aquaculture  and  Related  Careers</dc:title>
  <dc:creator>Peter Allen</dc:creator>
  <cp:lastModifiedBy>Bayliss, Katrina</cp:lastModifiedBy>
  <cp:revision>242</cp:revision>
  <dcterms:created xsi:type="dcterms:W3CDTF">2013-10-22T12:44:55Z</dcterms:created>
  <dcterms:modified xsi:type="dcterms:W3CDTF">2019-01-18T13:48:20Z</dcterms:modified>
</cp:coreProperties>
</file>