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notesSlides/notesSlide10.xml" ContentType="application/vnd.openxmlformats-officedocument.presentationml.notesSlide+xml"/>
  <Override PartName="/ppt/tags/tag4.xml" ContentType="application/vnd.openxmlformats-officedocument.presentationml.tags+xml"/>
  <Override PartName="/ppt/notesSlides/notesSlide11.xml" ContentType="application/vnd.openxmlformats-officedocument.presentationml.notesSlide+xml"/>
  <Override PartName="/ppt/tags/tag5.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9" r:id="rId5"/>
  </p:sldMasterIdLst>
  <p:notesMasterIdLst>
    <p:notesMasterId r:id="rId50"/>
  </p:notesMasterIdLst>
  <p:sldIdLst>
    <p:sldId id="256" r:id="rId6"/>
    <p:sldId id="258" r:id="rId7"/>
    <p:sldId id="271" r:id="rId8"/>
    <p:sldId id="401" r:id="rId9"/>
    <p:sldId id="402" r:id="rId10"/>
    <p:sldId id="403" r:id="rId11"/>
    <p:sldId id="415" r:id="rId12"/>
    <p:sldId id="416" r:id="rId13"/>
    <p:sldId id="417" r:id="rId14"/>
    <p:sldId id="419" r:id="rId15"/>
    <p:sldId id="484" r:id="rId16"/>
    <p:sldId id="404" r:id="rId17"/>
    <p:sldId id="540" r:id="rId18"/>
    <p:sldId id="284" r:id="rId19"/>
    <p:sldId id="406" r:id="rId20"/>
    <p:sldId id="405" r:id="rId21"/>
    <p:sldId id="410" r:id="rId22"/>
    <p:sldId id="607" r:id="rId23"/>
    <p:sldId id="421" r:id="rId24"/>
    <p:sldId id="422" r:id="rId25"/>
    <p:sldId id="259" r:id="rId26"/>
    <p:sldId id="549" r:id="rId27"/>
    <p:sldId id="272" r:id="rId28"/>
    <p:sldId id="275" r:id="rId29"/>
    <p:sldId id="274" r:id="rId30"/>
    <p:sldId id="273" r:id="rId31"/>
    <p:sldId id="276" r:id="rId32"/>
    <p:sldId id="277" r:id="rId33"/>
    <p:sldId id="280" r:id="rId34"/>
    <p:sldId id="279" r:id="rId35"/>
    <p:sldId id="325" r:id="rId36"/>
    <p:sldId id="543" r:id="rId37"/>
    <p:sldId id="544" r:id="rId38"/>
    <p:sldId id="545" r:id="rId39"/>
    <p:sldId id="546" r:id="rId40"/>
    <p:sldId id="547" r:id="rId41"/>
    <p:sldId id="536" r:id="rId42"/>
    <p:sldId id="553" r:id="rId43"/>
    <p:sldId id="548" r:id="rId44"/>
    <p:sldId id="524" r:id="rId45"/>
    <p:sldId id="551" r:id="rId46"/>
    <p:sldId id="554" r:id="rId47"/>
    <p:sldId id="556" r:id="rId48"/>
    <p:sldId id="557" r:id="rId49"/>
  </p:sldIdLst>
  <p:sldSz cx="9144000" cy="6858000" type="screen4x3"/>
  <p:notesSz cx="6858000" cy="9144000"/>
  <p:defaultTextStyle>
    <a:defPPr>
      <a:defRPr lang="en-US"/>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118383EB-305C-4FCA-9D26-AA358F58FA51}">
          <p14:sldIdLst>
            <p14:sldId id="256"/>
            <p14:sldId id="258"/>
            <p14:sldId id="271"/>
            <p14:sldId id="401"/>
            <p14:sldId id="402"/>
            <p14:sldId id="403"/>
            <p14:sldId id="415"/>
            <p14:sldId id="416"/>
            <p14:sldId id="417"/>
            <p14:sldId id="419"/>
            <p14:sldId id="484"/>
            <p14:sldId id="404"/>
            <p14:sldId id="540"/>
            <p14:sldId id="284"/>
            <p14:sldId id="406"/>
            <p14:sldId id="405"/>
            <p14:sldId id="410"/>
            <p14:sldId id="607"/>
            <p14:sldId id="421"/>
            <p14:sldId id="422"/>
            <p14:sldId id="259"/>
            <p14:sldId id="549"/>
            <p14:sldId id="272"/>
            <p14:sldId id="275"/>
            <p14:sldId id="274"/>
            <p14:sldId id="273"/>
            <p14:sldId id="276"/>
            <p14:sldId id="277"/>
            <p14:sldId id="280"/>
            <p14:sldId id="279"/>
            <p14:sldId id="325"/>
            <p14:sldId id="543"/>
            <p14:sldId id="544"/>
            <p14:sldId id="545"/>
            <p14:sldId id="546"/>
            <p14:sldId id="547"/>
            <p14:sldId id="536"/>
            <p14:sldId id="553"/>
            <p14:sldId id="548"/>
            <p14:sldId id="524"/>
            <p14:sldId id="551"/>
            <p14:sldId id="554"/>
            <p14:sldId id="556"/>
            <p14:sldId id="55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AC1211-F785-4E02-8C42-A6794D3EDBDC}" v="4" dt="2020-08-11T16:06:18.4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015" autoAdjust="0"/>
    <p:restoredTop sz="88070" autoAdjust="0"/>
  </p:normalViewPr>
  <p:slideViewPr>
    <p:cSldViewPr>
      <p:cViewPr>
        <p:scale>
          <a:sx n="100" d="100"/>
          <a:sy n="100" d="100"/>
        </p:scale>
        <p:origin x="210" y="-1548"/>
      </p:cViewPr>
      <p:guideLst>
        <p:guide orient="horz" pos="2160"/>
        <p:guide pos="2880"/>
      </p:guideLst>
    </p:cSldViewPr>
  </p:slideViewPr>
  <p:outlineViewPr>
    <p:cViewPr>
      <p:scale>
        <a:sx n="33" d="100"/>
        <a:sy n="33" d="100"/>
      </p:scale>
      <p:origin x="0" y="21546"/>
    </p:cViewPr>
  </p:outlineViewPr>
  <p:notesTextViewPr>
    <p:cViewPr>
      <p:scale>
        <a:sx n="3" d="2"/>
        <a:sy n="3" d="2"/>
      </p:scale>
      <p:origin x="0" y="0"/>
    </p:cViewPr>
  </p:notesTextViewPr>
  <p:sorterViewPr>
    <p:cViewPr>
      <p:scale>
        <a:sx n="100" d="100"/>
        <a:sy n="100" d="100"/>
      </p:scale>
      <p:origin x="0" y="861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notesMaster" Target="notesMasters/notesMaster1.xml"/><Relationship Id="rId55"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presProps" Target="pres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yliss, Katrina" userId="a4d67df2-c71d-4367-83f7-f87ce98574ed" providerId="ADAL" clId="{63E5806D-6449-442C-A7DA-3D3FA78D6D78}"/>
    <pc:docChg chg="modSld">
      <pc:chgData name="Bayliss, Katrina" userId="a4d67df2-c71d-4367-83f7-f87ce98574ed" providerId="ADAL" clId="{63E5806D-6449-442C-A7DA-3D3FA78D6D78}" dt="2020-08-06T17:37:35.045" v="4" actId="164"/>
      <pc:docMkLst>
        <pc:docMk/>
      </pc:docMkLst>
      <pc:sldChg chg="addSp modSp">
        <pc:chgData name="Bayliss, Katrina" userId="a4d67df2-c71d-4367-83f7-f87ce98574ed" providerId="ADAL" clId="{63E5806D-6449-442C-A7DA-3D3FA78D6D78}" dt="2020-08-06T17:37:35.045" v="4" actId="164"/>
        <pc:sldMkLst>
          <pc:docMk/>
          <pc:sldMk cId="1678056660" sldId="405"/>
        </pc:sldMkLst>
        <pc:spChg chg="add mod">
          <ac:chgData name="Bayliss, Katrina" userId="a4d67df2-c71d-4367-83f7-f87ce98574ed" providerId="ADAL" clId="{63E5806D-6449-442C-A7DA-3D3FA78D6D78}" dt="2020-08-06T17:37:35.045" v="4" actId="164"/>
          <ac:spMkLst>
            <pc:docMk/>
            <pc:sldMk cId="1678056660" sldId="405"/>
            <ac:spMk id="2" creationId="{8B897AE5-30B9-4A9D-9E75-89FB79F376F9}"/>
          </ac:spMkLst>
        </pc:spChg>
        <pc:grpChg chg="add mod">
          <ac:chgData name="Bayliss, Katrina" userId="a4d67df2-c71d-4367-83f7-f87ce98574ed" providerId="ADAL" clId="{63E5806D-6449-442C-A7DA-3D3FA78D6D78}" dt="2020-08-06T17:37:35.045" v="4" actId="164"/>
          <ac:grpSpMkLst>
            <pc:docMk/>
            <pc:sldMk cId="1678056660" sldId="405"/>
            <ac:grpSpMk id="4" creationId="{9B14070E-55C2-4F66-9FD5-45B82EEC5D85}"/>
          </ac:grpSpMkLst>
        </pc:grpChg>
        <pc:picChg chg="mod">
          <ac:chgData name="Bayliss, Katrina" userId="a4d67df2-c71d-4367-83f7-f87ce98574ed" providerId="ADAL" clId="{63E5806D-6449-442C-A7DA-3D3FA78D6D78}" dt="2020-08-06T17:37:35.045" v="4" actId="164"/>
          <ac:picMkLst>
            <pc:docMk/>
            <pc:sldMk cId="1678056660" sldId="405"/>
            <ac:picMk id="16" creationId="{C50505A7-99CA-43F0-8B17-EF18F906DD26}"/>
          </ac:picMkLst>
        </pc:picChg>
      </pc:sldChg>
    </pc:docChg>
  </pc:docChgLst>
  <pc:docChgLst>
    <pc:chgData name="Culpepper, Charlie" userId="a701ad86-4d58-46df-a1d6-776938489938" providerId="ADAL" clId="{FFC0AF0D-09F3-444B-B074-39F361BC4297}"/>
    <pc:docChg chg="modSld">
      <pc:chgData name="Culpepper, Charlie" userId="a701ad86-4d58-46df-a1d6-776938489938" providerId="ADAL" clId="{FFC0AF0D-09F3-444B-B074-39F361BC4297}" dt="2020-08-10T12:33:46.200" v="26" actId="20577"/>
      <pc:docMkLst>
        <pc:docMk/>
      </pc:docMkLst>
      <pc:sldChg chg="modSp">
        <pc:chgData name="Culpepper, Charlie" userId="a701ad86-4d58-46df-a1d6-776938489938" providerId="ADAL" clId="{FFC0AF0D-09F3-444B-B074-39F361BC4297}" dt="2020-08-10T12:29:53.354" v="21" actId="1076"/>
        <pc:sldMkLst>
          <pc:docMk/>
          <pc:sldMk cId="1922270273" sldId="258"/>
        </pc:sldMkLst>
        <pc:spChg chg="mod">
          <ac:chgData name="Culpepper, Charlie" userId="a701ad86-4d58-46df-a1d6-776938489938" providerId="ADAL" clId="{FFC0AF0D-09F3-444B-B074-39F361BC4297}" dt="2020-08-10T12:29:53.354" v="21" actId="1076"/>
          <ac:spMkLst>
            <pc:docMk/>
            <pc:sldMk cId="1922270273" sldId="258"/>
            <ac:spMk id="5" creationId="{00000000-0000-0000-0000-000000000000}"/>
          </ac:spMkLst>
        </pc:spChg>
        <pc:picChg chg="mod">
          <ac:chgData name="Culpepper, Charlie" userId="a701ad86-4d58-46df-a1d6-776938489938" providerId="ADAL" clId="{FFC0AF0D-09F3-444B-B074-39F361BC4297}" dt="2020-08-10T12:29:45.096" v="20" actId="1076"/>
          <ac:picMkLst>
            <pc:docMk/>
            <pc:sldMk cId="1922270273" sldId="258"/>
            <ac:picMk id="10" creationId="{5920F34B-CB14-44A0-9E4F-C3D0573F8110}"/>
          </ac:picMkLst>
        </pc:picChg>
      </pc:sldChg>
      <pc:sldChg chg="addSp modSp">
        <pc:chgData name="Culpepper, Charlie" userId="a701ad86-4d58-46df-a1d6-776938489938" providerId="ADAL" clId="{FFC0AF0D-09F3-444B-B074-39F361BC4297}" dt="2020-08-10T12:28:44.084" v="1" actId="1076"/>
        <pc:sldMkLst>
          <pc:docMk/>
          <pc:sldMk cId="1601601948" sldId="410"/>
        </pc:sldMkLst>
        <pc:spChg chg="add mod">
          <ac:chgData name="Culpepper, Charlie" userId="a701ad86-4d58-46df-a1d6-776938489938" providerId="ADAL" clId="{FFC0AF0D-09F3-444B-B074-39F361BC4297}" dt="2020-08-10T12:28:44.084" v="1" actId="1076"/>
          <ac:spMkLst>
            <pc:docMk/>
            <pc:sldMk cId="1601601948" sldId="410"/>
            <ac:spMk id="9" creationId="{804C7AE9-934A-4798-8CF4-6901AF9D5710}"/>
          </ac:spMkLst>
        </pc:spChg>
      </pc:sldChg>
      <pc:sldChg chg="addSp modSp">
        <pc:chgData name="Culpepper, Charlie" userId="a701ad86-4d58-46df-a1d6-776938489938" providerId="ADAL" clId="{FFC0AF0D-09F3-444B-B074-39F361BC4297}" dt="2020-08-10T12:28:50.578" v="6" actId="1037"/>
        <pc:sldMkLst>
          <pc:docMk/>
          <pc:sldMk cId="1638133637" sldId="421"/>
        </pc:sldMkLst>
        <pc:spChg chg="add mod">
          <ac:chgData name="Culpepper, Charlie" userId="a701ad86-4d58-46df-a1d6-776938489938" providerId="ADAL" clId="{FFC0AF0D-09F3-444B-B074-39F361BC4297}" dt="2020-08-10T12:28:50.578" v="6" actId="1037"/>
          <ac:spMkLst>
            <pc:docMk/>
            <pc:sldMk cId="1638133637" sldId="421"/>
            <ac:spMk id="5" creationId="{EF7C7A42-9732-4A67-9D05-83A47732AD32}"/>
          </ac:spMkLst>
        </pc:spChg>
      </pc:sldChg>
      <pc:sldChg chg="modSp">
        <pc:chgData name="Culpepper, Charlie" userId="a701ad86-4d58-46df-a1d6-776938489938" providerId="ADAL" clId="{FFC0AF0D-09F3-444B-B074-39F361BC4297}" dt="2020-08-10T12:33:46.200" v="26" actId="20577"/>
        <pc:sldMkLst>
          <pc:docMk/>
          <pc:sldMk cId="4045628421" sldId="422"/>
        </pc:sldMkLst>
        <pc:spChg chg="mod">
          <ac:chgData name="Culpepper, Charlie" userId="a701ad86-4d58-46df-a1d6-776938489938" providerId="ADAL" clId="{FFC0AF0D-09F3-444B-B074-39F361BC4297}" dt="2020-08-10T12:33:46.200" v="26" actId="20577"/>
          <ac:spMkLst>
            <pc:docMk/>
            <pc:sldMk cId="4045628421" sldId="422"/>
            <ac:spMk id="12" creationId="{3342BC11-69B1-4A3C-B18B-02693172994B}"/>
          </ac:spMkLst>
        </pc:spChg>
      </pc:sldChg>
      <pc:sldChg chg="modSp">
        <pc:chgData name="Culpepper, Charlie" userId="a701ad86-4d58-46df-a1d6-776938489938" providerId="ADAL" clId="{FFC0AF0D-09F3-444B-B074-39F361BC4297}" dt="2020-08-10T12:29:28.795" v="17" actId="115"/>
        <pc:sldMkLst>
          <pc:docMk/>
          <pc:sldMk cId="4069089347" sldId="557"/>
        </pc:sldMkLst>
        <pc:spChg chg="mod">
          <ac:chgData name="Culpepper, Charlie" userId="a701ad86-4d58-46df-a1d6-776938489938" providerId="ADAL" clId="{FFC0AF0D-09F3-444B-B074-39F361BC4297}" dt="2020-08-10T12:29:28.795" v="17" actId="115"/>
          <ac:spMkLst>
            <pc:docMk/>
            <pc:sldMk cId="4069089347" sldId="557"/>
            <ac:spMk id="62" creationId="{DDDBE6C7-BE56-4A89-BE7E-09EF7FDE3769}"/>
          </ac:spMkLst>
        </pc:spChg>
      </pc:sldChg>
    </pc:docChg>
  </pc:docChgLst>
  <pc:docChgLst>
    <pc:chgData name="Sullivan, Leslie" userId="ecdc3a19-4084-42ca-b2b4-e07427dfa376" providerId="ADAL" clId="{B2AC1211-F785-4E02-8C42-A6794D3EDBDC}"/>
    <pc:docChg chg="undo custSel modSld">
      <pc:chgData name="Sullivan, Leslie" userId="ecdc3a19-4084-42ca-b2b4-e07427dfa376" providerId="ADAL" clId="{B2AC1211-F785-4E02-8C42-A6794D3EDBDC}" dt="2020-08-11T16:08:53.451" v="47" actId="1076"/>
      <pc:docMkLst>
        <pc:docMk/>
      </pc:docMkLst>
      <pc:sldChg chg="addSp delSp modSp">
        <pc:chgData name="Sullivan, Leslie" userId="ecdc3a19-4084-42ca-b2b4-e07427dfa376" providerId="ADAL" clId="{B2AC1211-F785-4E02-8C42-A6794D3EDBDC}" dt="2020-08-11T16:08:53.451" v="47" actId="1076"/>
        <pc:sldMkLst>
          <pc:docMk/>
          <pc:sldMk cId="4069089347" sldId="557"/>
        </pc:sldMkLst>
        <pc:spChg chg="add del mod">
          <ac:chgData name="Sullivan, Leslie" userId="ecdc3a19-4084-42ca-b2b4-e07427dfa376" providerId="ADAL" clId="{B2AC1211-F785-4E02-8C42-A6794D3EDBDC}" dt="2020-08-11T16:06:23.269" v="13"/>
          <ac:spMkLst>
            <pc:docMk/>
            <pc:sldMk cId="4069089347" sldId="557"/>
            <ac:spMk id="2" creationId="{DD437209-BCC3-4269-BE79-E3F57F6C1BE3}"/>
          </ac:spMkLst>
        </pc:spChg>
        <pc:spChg chg="add del mod">
          <ac:chgData name="Sullivan, Leslie" userId="ecdc3a19-4084-42ca-b2b4-e07427dfa376" providerId="ADAL" clId="{B2AC1211-F785-4E02-8C42-A6794D3EDBDC}" dt="2020-08-11T16:06:23.269" v="15"/>
          <ac:spMkLst>
            <pc:docMk/>
            <pc:sldMk cId="4069089347" sldId="557"/>
            <ac:spMk id="4" creationId="{A4F1D0A2-F1E6-4C3A-A21F-C0C92FDB9986}"/>
          </ac:spMkLst>
        </pc:spChg>
        <pc:spChg chg="add del mod">
          <ac:chgData name="Sullivan, Leslie" userId="ecdc3a19-4084-42ca-b2b4-e07427dfa376" providerId="ADAL" clId="{B2AC1211-F785-4E02-8C42-A6794D3EDBDC}" dt="2020-08-11T16:08:53.451" v="47" actId="1076"/>
          <ac:spMkLst>
            <pc:docMk/>
            <pc:sldMk cId="4069089347" sldId="557"/>
            <ac:spMk id="7" creationId="{1F1A8D9F-27C0-4746-AE9E-BDB75558AABC}"/>
          </ac:spMkLst>
        </pc:spChg>
        <pc:picChg chg="mod">
          <ac:chgData name="Sullivan, Leslie" userId="ecdc3a19-4084-42ca-b2b4-e07427dfa376" providerId="ADAL" clId="{B2AC1211-F785-4E02-8C42-A6794D3EDBDC}" dt="2020-08-11T16:06:30.228" v="19" actId="1076"/>
          <ac:picMkLst>
            <pc:docMk/>
            <pc:sldMk cId="4069089347" sldId="557"/>
            <ac:picMk id="42" creationId="{95F9AC71-374B-4050-9342-C412A44A466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985BCF-A00E-4D8F-8DCA-2F9D5CF6B85C}" type="datetimeFigureOut">
              <a:rPr lang="en-US" smtClean="0"/>
              <a:t>8/11/2020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910671-5736-4D88-B315-3625F5596A5B}" type="slidenum">
              <a:rPr lang="en-US" smtClean="0"/>
              <a:t>‹#›</a:t>
            </a:fld>
            <a:endParaRPr lang="en-US"/>
          </a:p>
        </p:txBody>
      </p:sp>
    </p:spTree>
    <p:extLst>
      <p:ext uri="{BB962C8B-B14F-4D97-AF65-F5344CB8AC3E}">
        <p14:creationId xmlns:p14="http://schemas.microsoft.com/office/powerpoint/2010/main" val="2042433920"/>
      </p:ext>
    </p:extLst>
  </p:cSld>
  <p:clrMap bg1="lt1" tx1="dk1" bg2="lt2" tx2="dk2" accent1="accent1" accent2="accent2" accent3="accent3" accent4="accent4" accent5="accent5" accent6="accent6" hlink="hlink" folHlink="folHlink"/>
  <p:notesStyle>
    <a:lvl1pPr marL="0" algn="l" defTabSz="914353" rtl="0" eaLnBrk="1" latinLnBrk="0" hangingPunct="1">
      <a:defRPr sz="1200" kern="1200">
        <a:solidFill>
          <a:schemeClr val="tx1"/>
        </a:solidFill>
        <a:latin typeface="+mn-lt"/>
        <a:ea typeface="+mn-ea"/>
        <a:cs typeface="+mn-cs"/>
      </a:defRPr>
    </a:lvl1pPr>
    <a:lvl2pPr marL="457177" algn="l" defTabSz="914353" rtl="0" eaLnBrk="1" latinLnBrk="0" hangingPunct="1">
      <a:defRPr sz="1200" kern="1200">
        <a:solidFill>
          <a:schemeClr val="tx1"/>
        </a:solidFill>
        <a:latin typeface="+mn-lt"/>
        <a:ea typeface="+mn-ea"/>
        <a:cs typeface="+mn-cs"/>
      </a:defRPr>
    </a:lvl2pPr>
    <a:lvl3pPr marL="914353" algn="l" defTabSz="914353" rtl="0" eaLnBrk="1" latinLnBrk="0" hangingPunct="1">
      <a:defRPr sz="1200" kern="1200">
        <a:solidFill>
          <a:schemeClr val="tx1"/>
        </a:solidFill>
        <a:latin typeface="+mn-lt"/>
        <a:ea typeface="+mn-ea"/>
        <a:cs typeface="+mn-cs"/>
      </a:defRPr>
    </a:lvl3pPr>
    <a:lvl4pPr marL="1371530" algn="l" defTabSz="914353" rtl="0" eaLnBrk="1" latinLnBrk="0" hangingPunct="1">
      <a:defRPr sz="1200" kern="1200">
        <a:solidFill>
          <a:schemeClr val="tx1"/>
        </a:solidFill>
        <a:latin typeface="+mn-lt"/>
        <a:ea typeface="+mn-ea"/>
        <a:cs typeface="+mn-cs"/>
      </a:defRPr>
    </a:lvl4pPr>
    <a:lvl5pPr marL="1828706" algn="l" defTabSz="914353" rtl="0" eaLnBrk="1" latinLnBrk="0" hangingPunct="1">
      <a:defRPr sz="1200" kern="1200">
        <a:solidFill>
          <a:schemeClr val="tx1"/>
        </a:solidFill>
        <a:latin typeface="+mn-lt"/>
        <a:ea typeface="+mn-ea"/>
        <a:cs typeface="+mn-cs"/>
      </a:defRPr>
    </a:lvl5pPr>
    <a:lvl6pPr marL="2285883" algn="l" defTabSz="914353" rtl="0" eaLnBrk="1" latinLnBrk="0" hangingPunct="1">
      <a:defRPr sz="1200" kern="1200">
        <a:solidFill>
          <a:schemeClr val="tx1"/>
        </a:solidFill>
        <a:latin typeface="+mn-lt"/>
        <a:ea typeface="+mn-ea"/>
        <a:cs typeface="+mn-cs"/>
      </a:defRPr>
    </a:lvl6pPr>
    <a:lvl7pPr marL="2743060" algn="l" defTabSz="914353" rtl="0" eaLnBrk="1" latinLnBrk="0" hangingPunct="1">
      <a:defRPr sz="1200" kern="1200">
        <a:solidFill>
          <a:schemeClr val="tx1"/>
        </a:solidFill>
        <a:latin typeface="+mn-lt"/>
        <a:ea typeface="+mn-ea"/>
        <a:cs typeface="+mn-cs"/>
      </a:defRPr>
    </a:lvl7pPr>
    <a:lvl8pPr marL="3200236" algn="l" defTabSz="914353" rtl="0" eaLnBrk="1" latinLnBrk="0" hangingPunct="1">
      <a:defRPr sz="1200" kern="1200">
        <a:solidFill>
          <a:schemeClr val="tx1"/>
        </a:solidFill>
        <a:latin typeface="+mn-lt"/>
        <a:ea typeface="+mn-ea"/>
        <a:cs typeface="+mn-cs"/>
      </a:defRPr>
    </a:lvl8pPr>
    <a:lvl9pPr marL="3657413" algn="l" defTabSz="91435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C575555C-D39D-453D-81DE-F865809A319E}" type="slidenum">
              <a:rPr kumimoji="0" lang="en-US" altLang="en-US"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42505458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C575555C-D39D-453D-81DE-F865809A319E}" type="slidenum">
              <a:rPr kumimoji="0" lang="en-US" altLang="en-US"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398621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90A19D85-57B1-4C7F-80AF-2F7F5DAD62C1}" type="slidenum">
              <a:rPr kumimoji="0" lang="en-US" altLang="en-US"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altLang="en-US"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940764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BBAE3EB-6CE9-4DEF-8240-72ADE6439ECB}" type="slidenum">
              <a:rPr kumimoji="0" lang="en-US" altLang="en-US"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2909240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6139B87F-646A-40F5-B06D-24838488E9F6}" type="slidenum">
              <a:rPr lang="en-US" altLang="en-US" smtClean="0">
                <a:latin typeface="Times New Roman" pitchFamily="18" charset="0"/>
              </a:rPr>
              <a:pPr/>
              <a:t>11</a:t>
            </a:fld>
            <a:endParaRPr lang="en-US" altLang="en-US">
              <a:latin typeface="Times New Roman" pitchFamily="18"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2303834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13</a:t>
            </a:fld>
            <a:endParaRPr lang="en-US"/>
          </a:p>
        </p:txBody>
      </p:sp>
    </p:spTree>
    <p:extLst>
      <p:ext uri="{BB962C8B-B14F-4D97-AF65-F5344CB8AC3E}">
        <p14:creationId xmlns:p14="http://schemas.microsoft.com/office/powerpoint/2010/main" val="2339735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14</a:t>
            </a:fld>
            <a:endParaRPr lang="en-US"/>
          </a:p>
        </p:txBody>
      </p:sp>
    </p:spTree>
    <p:extLst>
      <p:ext uri="{BB962C8B-B14F-4D97-AF65-F5344CB8AC3E}">
        <p14:creationId xmlns:p14="http://schemas.microsoft.com/office/powerpoint/2010/main" val="22620780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CD100C30-E42A-4971-9AFC-8D181811A93A}" type="slidenum">
              <a:rPr kumimoji="0" lang="en-US" altLang="en-US"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altLang="en-US"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54275" name="Slide Image Placeholder 1"/>
          <p:cNvSpPr>
            <a:spLocks noGrp="1" noRot="1" noChangeAspect="1" noTextEdit="1"/>
          </p:cNvSpPr>
          <p:nvPr>
            <p:ph type="sldImg"/>
          </p:nvPr>
        </p:nvSpPr>
        <p:spPr>
          <a:ln/>
        </p:spPr>
      </p:sp>
      <p:sp>
        <p:nvSpPr>
          <p:cNvPr id="54276" name="Notes Placeholder 2"/>
          <p:cNvSpPr>
            <a:spLocks noGrp="1"/>
          </p:cNvSpPr>
          <p:nvPr>
            <p:ph type="body" idx="1"/>
          </p:nvPr>
        </p:nvSpPr>
        <p:spPr>
          <a:noFill/>
        </p:spPr>
        <p:txBody>
          <a:bodyPr/>
          <a:lstStyle/>
          <a:p>
            <a:pPr>
              <a:spcBef>
                <a:spcPct val="0"/>
              </a:spcBef>
            </a:pPr>
            <a:r>
              <a:rPr lang="en-US" altLang="en-US" dirty="0"/>
              <a:t>The U.S. Census Bureau predicts that the world’s population will reach over 9 billion people by the year 2050. We would need 5 x 10^8 metric tons of lean protein per year to provide the world’s population their daily recommended amount of protein (ca. 1 x 10^8 more than today). Needless to say, that number is a bit troubling. We already know that few places on the planet are actually capable of consuming the USDA recommended levels of protein. If we want to feed the world, we have a long road ahead.</a:t>
            </a:r>
          </a:p>
        </p:txBody>
      </p:sp>
      <p:sp>
        <p:nvSpPr>
          <p:cNvPr id="54277"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779AFA9-064F-49BE-904B-1DF29E9EE086}" type="slidenum">
              <a:rPr kumimoji="0" lang="en-US" altLang="en-US" sz="1200" b="0" i="0" u="none" strike="noStrike" kern="1200" cap="none" spc="0" normalizeH="0" baseline="0" noProof="0">
                <a:ln>
                  <a:noFill/>
                </a:ln>
                <a:solidFill>
                  <a:prstClr val="black"/>
                </a:solidFill>
                <a:effectLst/>
                <a:uLnTx/>
                <a:uFillTx/>
                <a:latin typeface="Calibri"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altLang="en-US"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4459110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CD100C30-E42A-4971-9AFC-8D181811A93A}" type="slidenum">
              <a:rPr kumimoji="0" lang="en-US" altLang="en-US"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altLang="en-US"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54275" name="Slide Image Placeholder 1"/>
          <p:cNvSpPr>
            <a:spLocks noGrp="1" noRot="1" noChangeAspect="1" noTextEdit="1"/>
          </p:cNvSpPr>
          <p:nvPr>
            <p:ph type="sldImg"/>
          </p:nvPr>
        </p:nvSpPr>
        <p:spPr>
          <a:ln/>
        </p:spPr>
      </p:sp>
      <p:sp>
        <p:nvSpPr>
          <p:cNvPr id="54276" name="Notes Placeholder 2"/>
          <p:cNvSpPr>
            <a:spLocks noGrp="1"/>
          </p:cNvSpPr>
          <p:nvPr>
            <p:ph type="body" idx="1"/>
          </p:nvPr>
        </p:nvSpPr>
        <p:spPr>
          <a:noFill/>
        </p:spPr>
        <p:txBody>
          <a:bodyPr/>
          <a:lstStyle/>
          <a:p>
            <a:pPr>
              <a:spcBef>
                <a:spcPct val="0"/>
              </a:spcBef>
            </a:pPr>
            <a:r>
              <a:rPr lang="en-US" altLang="en-US" dirty="0"/>
              <a:t>The U.S. Census Bureau predicts that the world’s population will reach over 9 billion people by the year 2050. We would need 5 x 10^8 metric tons of lean protein per year to provide the world’s population their daily recommended amount of protein (ca. 1 x 10^8 more than today). Needless to say, that number is a bit troubling. We already know that few places on the planet are actually capable of consuming the USDA recommended levels of protein. If we want to feed the world, we have a long road ahead.</a:t>
            </a:r>
          </a:p>
        </p:txBody>
      </p:sp>
      <p:sp>
        <p:nvSpPr>
          <p:cNvPr id="54277"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779AFA9-064F-49BE-904B-1DF29E9EE086}" type="slidenum">
              <a:rPr kumimoji="0" lang="en-US" altLang="en-US" sz="1200" b="0" i="0" u="none" strike="noStrike" kern="1200" cap="none" spc="0" normalizeH="0" baseline="0" noProof="0">
                <a:ln>
                  <a:noFill/>
                </a:ln>
                <a:solidFill>
                  <a:prstClr val="black"/>
                </a:solidFill>
                <a:effectLst/>
                <a:uLnTx/>
                <a:uFillTx/>
                <a:latin typeface="Calibri"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altLang="en-US"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2203151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CD100C30-E42A-4971-9AFC-8D181811A93A}" type="slidenum">
              <a:rPr kumimoji="0" lang="en-US" altLang="en-US"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altLang="en-US"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54275" name="Slide Image Placeholder 1"/>
          <p:cNvSpPr>
            <a:spLocks noGrp="1" noRot="1" noChangeAspect="1" noTextEdit="1"/>
          </p:cNvSpPr>
          <p:nvPr>
            <p:ph type="sldImg"/>
          </p:nvPr>
        </p:nvSpPr>
        <p:spPr>
          <a:ln/>
        </p:spPr>
      </p:sp>
      <p:sp>
        <p:nvSpPr>
          <p:cNvPr id="54276" name="Notes Placeholder 2"/>
          <p:cNvSpPr>
            <a:spLocks noGrp="1"/>
          </p:cNvSpPr>
          <p:nvPr>
            <p:ph type="body" idx="1"/>
          </p:nvPr>
        </p:nvSpPr>
        <p:spPr>
          <a:noFill/>
        </p:spPr>
        <p:txBody>
          <a:bodyPr/>
          <a:lstStyle/>
          <a:p>
            <a:pPr>
              <a:spcBef>
                <a:spcPct val="0"/>
              </a:spcBef>
            </a:pPr>
            <a:r>
              <a:rPr lang="en-US" altLang="en-US" dirty="0"/>
              <a:t>The U.S. Census Bureau predicts that the world’s population will reach over 9 billion people by the year 2050. We would need 5 x 10^8 metric tons of lean protein per year to provide the world’s population their daily recommended amount of protein (ca. 1 x 10^8 more than today). Needless to say, that number is a bit troubling. We already know that few places on the planet are actually capable of consuming the USDA recommended levels of protein. If we want to feed the world, we have a long road ahead.</a:t>
            </a:r>
          </a:p>
        </p:txBody>
      </p:sp>
      <p:sp>
        <p:nvSpPr>
          <p:cNvPr id="54277" name="Slide Number Placeholder 3"/>
          <p:cNvSpPr txBox="1">
            <a:spLocks noGrp="1"/>
          </p:cNvSpPr>
          <p:nvPr/>
        </p:nvSpPr>
        <p:spPr bwMode="auto">
          <a:xfrm>
            <a:off x="3970938" y="8685213"/>
            <a:ext cx="303784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779AFA9-064F-49BE-904B-1DF29E9EE086}" type="slidenum">
              <a:rPr kumimoji="0" lang="en-US" altLang="en-US" sz="1200" b="0" i="0" u="none" strike="noStrike" kern="1200" cap="none" spc="0" normalizeH="0" baseline="0" noProof="0">
                <a:ln>
                  <a:noFill/>
                </a:ln>
                <a:solidFill>
                  <a:prstClr val="black"/>
                </a:solidFill>
                <a:effectLst/>
                <a:uLnTx/>
                <a:uFillTx/>
                <a:latin typeface="Calibri"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altLang="en-US"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36165337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CD100C30-E42A-4971-9AFC-8D181811A93A}" type="slidenum">
              <a:rPr kumimoji="0" lang="en-US" altLang="en-US"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altLang="en-US"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54275" name="Slide Image Placeholder 1"/>
          <p:cNvSpPr>
            <a:spLocks noGrp="1" noRot="1" noChangeAspect="1" noTextEdit="1"/>
          </p:cNvSpPr>
          <p:nvPr>
            <p:ph type="sldImg"/>
          </p:nvPr>
        </p:nvSpPr>
        <p:spPr>
          <a:ln/>
        </p:spPr>
      </p:sp>
      <p:sp>
        <p:nvSpPr>
          <p:cNvPr id="54276" name="Notes Placeholder 2"/>
          <p:cNvSpPr>
            <a:spLocks noGrp="1"/>
          </p:cNvSpPr>
          <p:nvPr>
            <p:ph type="body" idx="1"/>
          </p:nvPr>
        </p:nvSpPr>
        <p:spPr>
          <a:noFill/>
        </p:spPr>
        <p:txBody>
          <a:bodyPr/>
          <a:lstStyle/>
          <a:p>
            <a:pPr>
              <a:spcBef>
                <a:spcPct val="0"/>
              </a:spcBef>
            </a:pPr>
            <a:r>
              <a:rPr lang="en-US" altLang="en-US" dirty="0"/>
              <a:t>The U.S. Census Bureau predicts that the world’s population will reach over 9 billion people by the year 2050. We would need 5 x 10^8 metric tons of lean protein per year to provide the world’s population their daily recommended amount of protein (ca. 1 x 10^8 more than today). Needless to say, that number is a bit troubling. We already know that few places on the planet are actually capable of consuming the USDA recommended levels of protein. If we want to feed the world, we have a long road ahead.</a:t>
            </a:r>
          </a:p>
        </p:txBody>
      </p:sp>
      <p:sp>
        <p:nvSpPr>
          <p:cNvPr id="54277"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779AFA9-064F-49BE-904B-1DF29E9EE086}" type="slidenum">
              <a:rPr kumimoji="0" lang="en-US" altLang="en-US" sz="1200" b="0" i="0" u="none" strike="noStrike" kern="1200" cap="none" spc="0" normalizeH="0" baseline="0" noProof="0">
                <a:ln>
                  <a:noFill/>
                </a:ln>
                <a:solidFill>
                  <a:prstClr val="black"/>
                </a:solidFill>
                <a:effectLst/>
                <a:uLnTx/>
                <a:uFillTx/>
                <a:latin typeface="Calibri"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altLang="en-US"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11581160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CD100C30-E42A-4971-9AFC-8D181811A93A}" type="slidenum">
              <a:rPr kumimoji="0" lang="en-US" altLang="en-US"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altLang="en-US"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54275" name="Slide Image Placeholder 1"/>
          <p:cNvSpPr>
            <a:spLocks noGrp="1" noRot="1" noChangeAspect="1" noTextEdit="1"/>
          </p:cNvSpPr>
          <p:nvPr>
            <p:ph type="sldImg"/>
          </p:nvPr>
        </p:nvSpPr>
        <p:spPr>
          <a:ln/>
        </p:spPr>
      </p:sp>
      <p:sp>
        <p:nvSpPr>
          <p:cNvPr id="54276" name="Notes Placeholder 2"/>
          <p:cNvSpPr>
            <a:spLocks noGrp="1"/>
          </p:cNvSpPr>
          <p:nvPr>
            <p:ph type="body" idx="1"/>
          </p:nvPr>
        </p:nvSpPr>
        <p:spPr>
          <a:noFill/>
        </p:spPr>
        <p:txBody>
          <a:bodyPr/>
          <a:lstStyle/>
          <a:p>
            <a:pPr>
              <a:spcBef>
                <a:spcPct val="0"/>
              </a:spcBef>
            </a:pPr>
            <a:r>
              <a:rPr lang="en-US" altLang="en-US" dirty="0"/>
              <a:t>The U.S. Census Bureau predicts that the world’s population will reach over 9 billion people by the year 2050. We would need 5 x 10^8 metric tons of lean protein per year to provide the world’s population their daily recommended amount of protein (ca. 1 x 10^8 more than today). Needless to say, that number is a bit troubling. We already know that few places on the planet are actually capable of consuming the USDA recommended levels of protein. If we want to feed the world, we have a long road ahead.</a:t>
            </a:r>
          </a:p>
        </p:txBody>
      </p:sp>
      <p:sp>
        <p:nvSpPr>
          <p:cNvPr id="54277"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779AFA9-064F-49BE-904B-1DF29E9EE086}" type="slidenum">
              <a:rPr kumimoji="0" lang="en-US" altLang="en-US" sz="1200" b="0" i="0" u="none" strike="noStrike" kern="1200" cap="none" spc="0" normalizeH="0" baseline="0" noProof="0">
                <a:ln>
                  <a:noFill/>
                </a:ln>
                <a:solidFill>
                  <a:prstClr val="black"/>
                </a:solidFill>
                <a:effectLst/>
                <a:uLnTx/>
                <a:uFillTx/>
                <a:latin typeface="Calibri"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altLang="en-US"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15724593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22</a:t>
            </a:fld>
            <a:endParaRPr lang="en-US" dirty="0"/>
          </a:p>
        </p:txBody>
      </p:sp>
    </p:spTree>
    <p:extLst>
      <p:ext uri="{BB962C8B-B14F-4D97-AF65-F5344CB8AC3E}">
        <p14:creationId xmlns:p14="http://schemas.microsoft.com/office/powerpoint/2010/main" val="34523328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35</a:t>
            </a:fld>
            <a:endParaRPr lang="en-US"/>
          </a:p>
        </p:txBody>
      </p:sp>
    </p:spTree>
    <p:extLst>
      <p:ext uri="{BB962C8B-B14F-4D97-AF65-F5344CB8AC3E}">
        <p14:creationId xmlns:p14="http://schemas.microsoft.com/office/powerpoint/2010/main" val="32472569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36</a:t>
            </a:fld>
            <a:endParaRPr lang="en-US"/>
          </a:p>
        </p:txBody>
      </p:sp>
    </p:spTree>
    <p:extLst>
      <p:ext uri="{BB962C8B-B14F-4D97-AF65-F5344CB8AC3E}">
        <p14:creationId xmlns:p14="http://schemas.microsoft.com/office/powerpoint/2010/main" val="15825362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39</a:t>
            </a:fld>
            <a:endParaRPr lang="en-US"/>
          </a:p>
        </p:txBody>
      </p:sp>
    </p:spTree>
    <p:extLst>
      <p:ext uri="{BB962C8B-B14F-4D97-AF65-F5344CB8AC3E}">
        <p14:creationId xmlns:p14="http://schemas.microsoft.com/office/powerpoint/2010/main" val="15041541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44</a:t>
            </a:fld>
            <a:endParaRPr lang="en-US"/>
          </a:p>
        </p:txBody>
      </p:sp>
    </p:spTree>
    <p:extLst>
      <p:ext uri="{BB962C8B-B14F-4D97-AF65-F5344CB8AC3E}">
        <p14:creationId xmlns:p14="http://schemas.microsoft.com/office/powerpoint/2010/main" val="1877586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772400" y="6135089"/>
            <a:ext cx="766380" cy="370171"/>
          </a:xfrm>
          <a:prstGeom prst="rect">
            <a:avLst/>
          </a:prstGeom>
        </p:spPr>
        <p:txBody>
          <a:bodyPr/>
          <a:lstStyle/>
          <a:p>
            <a:fld id="{96DFF08F-DC6B-4601-B491-B0F83F6DD2DA}" type="datetimeFigureOut">
              <a:rPr lang="en-US" smtClean="0"/>
              <a:pPr/>
              <a:t>8/11/2020</a:t>
            </a:fld>
            <a:endParaRPr lang="en-US" dirty="0"/>
          </a:p>
        </p:txBody>
      </p:sp>
      <p:sp>
        <p:nvSpPr>
          <p:cNvPr id="5" name="Footer Placeholder 4"/>
          <p:cNvSpPr>
            <a:spLocks noGrp="1"/>
          </p:cNvSpPr>
          <p:nvPr>
            <p:ph type="ftr" sz="quarter" idx="11"/>
          </p:nvPr>
        </p:nvSpPr>
        <p:spPr>
          <a:xfrm>
            <a:off x="1942415" y="6135809"/>
            <a:ext cx="5716488" cy="365125"/>
          </a:xfrm>
          <a:prstGeom prst="rect">
            <a:avLst/>
          </a:prstGeom>
        </p:spPr>
        <p:txBody>
          <a:bodyPr/>
          <a:lstStyle/>
          <a:p>
            <a:endParaRPr lang="en-US" dirty="0"/>
          </a:p>
        </p:txBody>
      </p:sp>
    </p:spTree>
    <p:extLst>
      <p:ext uri="{BB962C8B-B14F-4D97-AF65-F5344CB8AC3E}">
        <p14:creationId xmlns:p14="http://schemas.microsoft.com/office/powerpoint/2010/main" val="1818599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772400" y="6135089"/>
            <a:ext cx="766380" cy="370171"/>
          </a:xfrm>
          <a:prstGeom prst="rect">
            <a:avLst/>
          </a:prstGeom>
        </p:spPr>
        <p:txBody>
          <a:bodyPr/>
          <a:lstStyle/>
          <a:p>
            <a:fld id="{7B2EE764-95AB-491F-9B2C-4836375DE5C6}" type="datetimeFigureOut">
              <a:rPr lang="en-US" smtClean="0"/>
              <a:t>8/11/2020</a:t>
            </a:fld>
            <a:endParaRPr lang="en-US"/>
          </a:p>
        </p:txBody>
      </p:sp>
      <p:sp>
        <p:nvSpPr>
          <p:cNvPr id="5" name="Footer Placeholder 4"/>
          <p:cNvSpPr>
            <a:spLocks noGrp="1"/>
          </p:cNvSpPr>
          <p:nvPr>
            <p:ph type="ftr" sz="quarter" idx="11"/>
          </p:nvPr>
        </p:nvSpPr>
        <p:spPr>
          <a:xfrm>
            <a:off x="1942415" y="6135809"/>
            <a:ext cx="5716488" cy="365125"/>
          </a:xfrm>
          <a:prstGeom prst="rect">
            <a:avLst/>
          </a:prstGeom>
        </p:spPr>
        <p:txBody>
          <a:bodyPr/>
          <a:lstStyle/>
          <a:p>
            <a:endParaRPr lang="en-US"/>
          </a:p>
        </p:txBody>
      </p:sp>
      <p:sp>
        <p:nvSpPr>
          <p:cNvPr id="10" name="Freeform 11"/>
          <p:cNvSpPr/>
          <p:nvPr userDrawn="1"/>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787783"/>
            <a:ext cx="584978" cy="365125"/>
          </a:xfrm>
          <a:prstGeom prst="rect">
            <a:avLst/>
          </a:prstGeom>
        </p:spPr>
        <p:txBody>
          <a:bodyPr/>
          <a:lstStyle/>
          <a:p>
            <a:fld id="{D9AC988F-3FFA-4C2F-AF8F-C18CB800B9F6}" type="slidenum">
              <a:rPr lang="en-US" smtClean="0"/>
              <a:t>‹#›</a:t>
            </a:fld>
            <a:endParaRPr lang="en-US"/>
          </a:p>
        </p:txBody>
      </p:sp>
    </p:spTree>
    <p:extLst>
      <p:ext uri="{BB962C8B-B14F-4D97-AF65-F5344CB8AC3E}">
        <p14:creationId xmlns:p14="http://schemas.microsoft.com/office/powerpoint/2010/main" val="38797635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772400" y="6135089"/>
            <a:ext cx="766380" cy="370171"/>
          </a:xfrm>
          <a:prstGeom prst="rect">
            <a:avLst/>
          </a:prstGeom>
        </p:spPr>
        <p:txBody>
          <a:bodyPr/>
          <a:lstStyle/>
          <a:p>
            <a:fld id="{7B2EE764-95AB-491F-9B2C-4836375DE5C6}" type="datetimeFigureOut">
              <a:rPr lang="en-US" smtClean="0"/>
              <a:t>8/11/2020</a:t>
            </a:fld>
            <a:endParaRPr lang="en-US"/>
          </a:p>
        </p:txBody>
      </p:sp>
      <p:sp>
        <p:nvSpPr>
          <p:cNvPr id="5" name="Footer Placeholder 4"/>
          <p:cNvSpPr>
            <a:spLocks noGrp="1"/>
          </p:cNvSpPr>
          <p:nvPr>
            <p:ph type="ftr" sz="quarter" idx="11"/>
          </p:nvPr>
        </p:nvSpPr>
        <p:spPr>
          <a:xfrm>
            <a:off x="1942415" y="6135809"/>
            <a:ext cx="5716488" cy="365125"/>
          </a:xfrm>
          <a:prstGeom prst="rect">
            <a:avLst/>
          </a:prstGeom>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a:prstGeom prst="rect">
            <a:avLst/>
          </a:prstGeom>
        </p:spPr>
        <p:txBody>
          <a:bodyPr/>
          <a:lstStyle/>
          <a:p>
            <a:fld id="{D9AC988F-3FFA-4C2F-AF8F-C18CB800B9F6}" type="slidenum">
              <a:rPr lang="en-US" smtClean="0"/>
              <a:t>‹#›</a:t>
            </a:fld>
            <a:endParaRPr lang="en-US"/>
          </a:p>
        </p:txBody>
      </p:sp>
    </p:spTree>
    <p:extLst>
      <p:ext uri="{BB962C8B-B14F-4D97-AF65-F5344CB8AC3E}">
        <p14:creationId xmlns:p14="http://schemas.microsoft.com/office/powerpoint/2010/main" val="3404956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7772400" y="6135089"/>
            <a:ext cx="766380" cy="370171"/>
          </a:xfrm>
          <a:prstGeom prst="rect">
            <a:avLst/>
          </a:prstGeom>
        </p:spPr>
        <p:txBody>
          <a:bodyPr/>
          <a:lstStyle/>
          <a:p>
            <a:fld id="{7B2EE764-95AB-491F-9B2C-4836375DE5C6}" type="datetimeFigureOut">
              <a:rPr lang="en-US" smtClean="0"/>
              <a:t>8/11/2020</a:t>
            </a:fld>
            <a:endParaRPr lang="en-US"/>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a:prstGeom prst="rect">
            <a:avLst/>
          </a:prstGeom>
        </p:spPr>
        <p:txBody>
          <a:bodyPr/>
          <a:lstStyle/>
          <a:p>
            <a:fld id="{D9AC988F-3FFA-4C2F-AF8F-C18CB800B9F6}" type="slidenum">
              <a:rPr lang="en-US" smtClean="0"/>
              <a:t>‹#›</a:t>
            </a:fld>
            <a:endParaRPr lang="en-US"/>
          </a:p>
        </p:txBody>
      </p:sp>
    </p:spTree>
    <p:extLst>
      <p:ext uri="{BB962C8B-B14F-4D97-AF65-F5344CB8AC3E}">
        <p14:creationId xmlns:p14="http://schemas.microsoft.com/office/powerpoint/2010/main" val="3864314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7772400" y="6135089"/>
            <a:ext cx="766380" cy="370171"/>
          </a:xfrm>
          <a:prstGeom prst="rect">
            <a:avLst/>
          </a:prstGeom>
        </p:spPr>
        <p:txBody>
          <a:bodyPr/>
          <a:lstStyle/>
          <a:p>
            <a:fld id="{7B2EE764-95AB-491F-9B2C-4836375DE5C6}" type="datetimeFigureOut">
              <a:rPr lang="en-US" smtClean="0"/>
              <a:t>8/11/2020</a:t>
            </a:fld>
            <a:endParaRPr lang="en-US"/>
          </a:p>
        </p:txBody>
      </p:sp>
      <p:sp>
        <p:nvSpPr>
          <p:cNvPr id="8" name="Footer Placeholder 7"/>
          <p:cNvSpPr>
            <a:spLocks noGrp="1"/>
          </p:cNvSpPr>
          <p:nvPr>
            <p:ph type="ftr" sz="quarter" idx="11"/>
          </p:nvPr>
        </p:nvSpPr>
        <p:spPr>
          <a:xfrm>
            <a:off x="1942415" y="6135809"/>
            <a:ext cx="5716488" cy="365125"/>
          </a:xfrm>
          <a:prstGeom prst="rect">
            <a:avLst/>
          </a:prstGeom>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a:prstGeom prst="rect">
            <a:avLst/>
          </a:prstGeom>
        </p:spPr>
        <p:txBody>
          <a:bodyPr/>
          <a:lstStyle/>
          <a:p>
            <a:fld id="{D9AC988F-3FFA-4C2F-AF8F-C18CB800B9F6}" type="slidenum">
              <a:rPr lang="en-US" smtClean="0"/>
              <a:t>‹#›</a:t>
            </a:fld>
            <a:endParaRPr lang="en-US"/>
          </a:p>
        </p:txBody>
      </p:sp>
    </p:spTree>
    <p:extLst>
      <p:ext uri="{BB962C8B-B14F-4D97-AF65-F5344CB8AC3E}">
        <p14:creationId xmlns:p14="http://schemas.microsoft.com/office/powerpoint/2010/main" val="2238108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a:xfrm>
            <a:off x="7772400" y="6135089"/>
            <a:ext cx="766380" cy="370171"/>
          </a:xfrm>
          <a:prstGeom prst="rect">
            <a:avLst/>
          </a:prstGeom>
        </p:spPr>
        <p:txBody>
          <a:bodyPr/>
          <a:lstStyle/>
          <a:p>
            <a:fld id="{7B2EE764-95AB-491F-9B2C-4836375DE5C6}" type="datetimeFigureOut">
              <a:rPr lang="en-US" smtClean="0"/>
              <a:t>8/11/2020</a:t>
            </a:fld>
            <a:endParaRPr lang="en-US"/>
          </a:p>
        </p:txBody>
      </p:sp>
      <p:sp>
        <p:nvSpPr>
          <p:cNvPr id="4" name="Footer Placeholder 3"/>
          <p:cNvSpPr>
            <a:spLocks noGrp="1"/>
          </p:cNvSpPr>
          <p:nvPr>
            <p:ph type="ftr" sz="quarter" idx="11"/>
          </p:nvPr>
        </p:nvSpPr>
        <p:spPr>
          <a:xfrm>
            <a:off x="1942415" y="6135809"/>
            <a:ext cx="5716488" cy="365125"/>
          </a:xfrm>
          <a:prstGeom prst="rect">
            <a:avLst/>
          </a:prstGeom>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a:xfrm>
            <a:off x="511228" y="787783"/>
            <a:ext cx="584978" cy="365125"/>
          </a:xfrm>
          <a:prstGeom prst="rect">
            <a:avLst/>
          </a:prstGeom>
        </p:spPr>
        <p:txBody>
          <a:bodyPr/>
          <a:lstStyle/>
          <a:p>
            <a:fld id="{D9AC988F-3FFA-4C2F-AF8F-C18CB800B9F6}" type="slidenum">
              <a:rPr lang="en-US" smtClean="0"/>
              <a:t>‹#›</a:t>
            </a:fld>
            <a:endParaRPr lang="en-US"/>
          </a:p>
        </p:txBody>
      </p:sp>
    </p:spTree>
    <p:extLst>
      <p:ext uri="{BB962C8B-B14F-4D97-AF65-F5344CB8AC3E}">
        <p14:creationId xmlns:p14="http://schemas.microsoft.com/office/powerpoint/2010/main" val="2831301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a:xfrm>
            <a:off x="511228" y="787783"/>
            <a:ext cx="584978" cy="365125"/>
          </a:xfrm>
          <a:prstGeom prst="rect">
            <a:avLst/>
          </a:prstGeom>
        </p:spPr>
        <p:txBody>
          <a:bodyPr/>
          <a:lstStyle/>
          <a:p>
            <a:fld id="{D9AC988F-3FFA-4C2F-AF8F-C18CB800B9F6}" type="slidenum">
              <a:rPr lang="en-US" smtClean="0"/>
              <a:t>‹#›</a:t>
            </a:fld>
            <a:endParaRPr lang="en-US"/>
          </a:p>
        </p:txBody>
      </p:sp>
    </p:spTree>
    <p:extLst>
      <p:ext uri="{BB962C8B-B14F-4D97-AF65-F5344CB8AC3E}">
        <p14:creationId xmlns:p14="http://schemas.microsoft.com/office/powerpoint/2010/main" val="496836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7772400" y="6135089"/>
            <a:ext cx="766380" cy="370171"/>
          </a:xfrm>
          <a:prstGeom prst="rect">
            <a:avLst/>
          </a:prstGeom>
        </p:spPr>
        <p:txBody>
          <a:bodyPr/>
          <a:lstStyle/>
          <a:p>
            <a:fld id="{7B2EE764-95AB-491F-9B2C-4836375DE5C6}" type="datetimeFigureOut">
              <a:rPr lang="en-US" smtClean="0"/>
              <a:t>8/11/2020</a:t>
            </a:fld>
            <a:endParaRPr lang="en-US"/>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787783"/>
            <a:ext cx="584978" cy="365125"/>
          </a:xfrm>
          <a:prstGeom prst="rect">
            <a:avLst/>
          </a:prstGeom>
        </p:spPr>
        <p:txBody>
          <a:bodyPr/>
          <a:lstStyle/>
          <a:p>
            <a:fld id="{D9AC988F-3FFA-4C2F-AF8F-C18CB800B9F6}" type="slidenum">
              <a:rPr lang="en-US" smtClean="0"/>
              <a:t>‹#›</a:t>
            </a:fld>
            <a:endParaRPr lang="en-US"/>
          </a:p>
        </p:txBody>
      </p:sp>
    </p:spTree>
    <p:extLst>
      <p:ext uri="{BB962C8B-B14F-4D97-AF65-F5344CB8AC3E}">
        <p14:creationId xmlns:p14="http://schemas.microsoft.com/office/powerpoint/2010/main" val="3751403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7772400" y="6135089"/>
            <a:ext cx="766380" cy="370171"/>
          </a:xfrm>
          <a:prstGeom prst="rect">
            <a:avLst/>
          </a:prstGeom>
        </p:spPr>
        <p:txBody>
          <a:bodyPr/>
          <a:lstStyle/>
          <a:p>
            <a:fld id="{7B2EE764-95AB-491F-9B2C-4836375DE5C6}" type="datetimeFigureOut">
              <a:rPr lang="en-US" smtClean="0"/>
              <a:t>8/11/2020</a:t>
            </a:fld>
            <a:endParaRPr lang="en-US"/>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a:prstGeom prst="rect">
            <a:avLst/>
          </a:prstGeom>
        </p:spPr>
        <p:txBody>
          <a:bodyPr/>
          <a:lstStyle/>
          <a:p>
            <a:fld id="{D9AC988F-3FFA-4C2F-AF8F-C18CB800B9F6}" type="slidenum">
              <a:rPr lang="en-US" smtClean="0"/>
              <a:t>‹#›</a:t>
            </a:fld>
            <a:endParaRPr lang="en-US"/>
          </a:p>
        </p:txBody>
      </p:sp>
    </p:spTree>
    <p:extLst>
      <p:ext uri="{BB962C8B-B14F-4D97-AF65-F5344CB8AC3E}">
        <p14:creationId xmlns:p14="http://schemas.microsoft.com/office/powerpoint/2010/main" val="1867895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772400" y="6135089"/>
            <a:ext cx="766380" cy="370171"/>
          </a:xfrm>
          <a:prstGeom prst="rect">
            <a:avLst/>
          </a:prstGeom>
        </p:spPr>
        <p:txBody>
          <a:bodyPr/>
          <a:lstStyle/>
          <a:p>
            <a:fld id="{96DFF08F-DC6B-4601-B491-B0F83F6DD2DA}" type="datetimeFigureOut">
              <a:rPr lang="en-US" smtClean="0"/>
              <a:pPr/>
              <a:t>8/11/2020</a:t>
            </a:fld>
            <a:endParaRPr lang="en-US" dirty="0"/>
          </a:p>
        </p:txBody>
      </p:sp>
      <p:sp>
        <p:nvSpPr>
          <p:cNvPr id="5" name="Footer Placeholder 4"/>
          <p:cNvSpPr>
            <a:spLocks noGrp="1"/>
          </p:cNvSpPr>
          <p:nvPr>
            <p:ph type="ftr" sz="quarter" idx="11"/>
          </p:nvPr>
        </p:nvSpPr>
        <p:spPr>
          <a:xfrm>
            <a:off x="1942415" y="6135809"/>
            <a:ext cx="5716488" cy="365125"/>
          </a:xfrm>
          <a:prstGeom prst="rect">
            <a:avLst/>
          </a:prstGeom>
        </p:spPr>
        <p:txBody>
          <a:bodyPr/>
          <a:lstStyle/>
          <a:p>
            <a:endParaRPr lang="en-US" dirty="0"/>
          </a:p>
        </p:txBody>
      </p:sp>
    </p:spTree>
    <p:extLst>
      <p:ext uri="{BB962C8B-B14F-4D97-AF65-F5344CB8AC3E}">
        <p14:creationId xmlns:p14="http://schemas.microsoft.com/office/powerpoint/2010/main" val="1775729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772400" y="6135089"/>
            <a:ext cx="766380" cy="370171"/>
          </a:xfrm>
          <a:prstGeom prst="rect">
            <a:avLst/>
          </a:prstGeom>
        </p:spPr>
        <p:txBody>
          <a:bodyPr/>
          <a:lstStyle/>
          <a:p>
            <a:fld id="{96DFF08F-DC6B-4601-B491-B0F83F6DD2DA}" type="datetimeFigureOut">
              <a:rPr lang="en-US" smtClean="0"/>
              <a:pPr/>
              <a:t>8/11/2020</a:t>
            </a:fld>
            <a:endParaRPr lang="en-US" dirty="0"/>
          </a:p>
        </p:txBody>
      </p:sp>
      <p:sp>
        <p:nvSpPr>
          <p:cNvPr id="5" name="Footer Placeholder 4"/>
          <p:cNvSpPr>
            <a:spLocks noGrp="1"/>
          </p:cNvSpPr>
          <p:nvPr>
            <p:ph type="ftr" sz="quarter" idx="11"/>
          </p:nvPr>
        </p:nvSpPr>
        <p:spPr>
          <a:xfrm>
            <a:off x="1942415" y="6135809"/>
            <a:ext cx="5716488" cy="365125"/>
          </a:xfrm>
          <a:prstGeom prst="rect">
            <a:avLst/>
          </a:prstGeom>
        </p:spPr>
        <p:txBody>
          <a:bodyPr/>
          <a:lstStyle/>
          <a:p>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190437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a:xfrm>
            <a:off x="7772400" y="6135089"/>
            <a:ext cx="766380" cy="370171"/>
          </a:xfrm>
          <a:prstGeom prst="rect">
            <a:avLst/>
          </a:prstGeom>
        </p:spPr>
        <p:txBody>
          <a:bodyPr/>
          <a:lstStyle/>
          <a:p>
            <a:fld id="{96DFF08F-DC6B-4601-B491-B0F83F6DD2DA}" type="datetimeFigureOut">
              <a:rPr lang="en-US" smtClean="0"/>
              <a:pPr/>
              <a:t>8/11/2020</a:t>
            </a:fld>
            <a:endParaRPr lang="en-US" dirty="0"/>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dirty="0"/>
          </a:p>
        </p:txBody>
      </p:sp>
    </p:spTree>
    <p:extLst>
      <p:ext uri="{BB962C8B-B14F-4D97-AF65-F5344CB8AC3E}">
        <p14:creationId xmlns:p14="http://schemas.microsoft.com/office/powerpoint/2010/main" val="2391701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a:xfrm>
            <a:off x="7772400" y="6135089"/>
            <a:ext cx="766380" cy="370171"/>
          </a:xfrm>
          <a:prstGeom prst="rect">
            <a:avLst/>
          </a:prstGeom>
        </p:spPr>
        <p:txBody>
          <a:bodyPr/>
          <a:lstStyle/>
          <a:p>
            <a:fld id="{96DFF08F-DC6B-4601-B491-B0F83F6DD2DA}" type="datetimeFigureOut">
              <a:rPr lang="en-US" smtClean="0"/>
              <a:pPr/>
              <a:t>8/11/2020</a:t>
            </a:fld>
            <a:endParaRPr lang="en-US" dirty="0"/>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093654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a:xfrm>
            <a:off x="7772400" y="6135089"/>
            <a:ext cx="766380" cy="370171"/>
          </a:xfrm>
          <a:prstGeom prst="rect">
            <a:avLst/>
          </a:prstGeom>
        </p:spPr>
        <p:txBody>
          <a:bodyPr/>
          <a:lstStyle/>
          <a:p>
            <a:fld id="{96DFF08F-DC6B-4601-B491-B0F83F6DD2DA}" type="datetimeFigureOut">
              <a:rPr lang="en-US" smtClean="0"/>
              <a:pPr/>
              <a:t>8/11/2020</a:t>
            </a:fld>
            <a:endParaRPr lang="en-US" dirty="0"/>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dirty="0"/>
          </a:p>
        </p:txBody>
      </p:sp>
    </p:spTree>
    <p:extLst>
      <p:ext uri="{BB962C8B-B14F-4D97-AF65-F5344CB8AC3E}">
        <p14:creationId xmlns:p14="http://schemas.microsoft.com/office/powerpoint/2010/main" val="1814353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772400" y="6135089"/>
            <a:ext cx="766380" cy="370171"/>
          </a:xfrm>
          <a:prstGeom prst="rect">
            <a:avLst/>
          </a:prstGeom>
        </p:spPr>
        <p:txBody>
          <a:bodyPr/>
          <a:lstStyle/>
          <a:p>
            <a:fld id="{7B2EE764-95AB-491F-9B2C-4836375DE5C6}" type="datetimeFigureOut">
              <a:rPr lang="en-US" smtClean="0"/>
              <a:t>8/11/2020</a:t>
            </a:fld>
            <a:endParaRPr lang="en-US"/>
          </a:p>
        </p:txBody>
      </p:sp>
      <p:sp>
        <p:nvSpPr>
          <p:cNvPr id="5" name="Footer Placeholder 4"/>
          <p:cNvSpPr>
            <a:spLocks noGrp="1"/>
          </p:cNvSpPr>
          <p:nvPr>
            <p:ph type="ftr" sz="quarter" idx="11"/>
          </p:nvPr>
        </p:nvSpPr>
        <p:spPr>
          <a:xfrm>
            <a:off x="1942415" y="6135809"/>
            <a:ext cx="5716488" cy="365125"/>
          </a:xfrm>
          <a:prstGeom prst="rect">
            <a:avLst/>
          </a:prstGeom>
        </p:spPr>
        <p:txBody>
          <a:bodyPr/>
          <a:lstStyle/>
          <a:p>
            <a:endParaRPr lang="en-US"/>
          </a:p>
        </p:txBody>
      </p:sp>
    </p:spTree>
    <p:extLst>
      <p:ext uri="{BB962C8B-B14F-4D97-AF65-F5344CB8AC3E}">
        <p14:creationId xmlns:p14="http://schemas.microsoft.com/office/powerpoint/2010/main" val="32026347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772400" y="6135089"/>
            <a:ext cx="766380" cy="370171"/>
          </a:xfrm>
          <a:prstGeom prst="rect">
            <a:avLst/>
          </a:prstGeom>
        </p:spPr>
        <p:txBody>
          <a:bodyPr/>
          <a:lstStyle/>
          <a:p>
            <a:fld id="{7B2EE764-95AB-491F-9B2C-4836375DE5C6}" type="datetimeFigureOut">
              <a:rPr lang="en-US" smtClean="0"/>
              <a:t>8/11/2020</a:t>
            </a:fld>
            <a:endParaRPr lang="en-US"/>
          </a:p>
        </p:txBody>
      </p:sp>
      <p:sp>
        <p:nvSpPr>
          <p:cNvPr id="5" name="Footer Placeholder 4"/>
          <p:cNvSpPr>
            <a:spLocks noGrp="1"/>
          </p:cNvSpPr>
          <p:nvPr>
            <p:ph type="ftr" sz="quarter" idx="11"/>
          </p:nvPr>
        </p:nvSpPr>
        <p:spPr>
          <a:xfrm>
            <a:off x="1942415" y="6135809"/>
            <a:ext cx="5716488" cy="365125"/>
          </a:xfrm>
          <a:prstGeom prst="rect">
            <a:avLst/>
          </a:prstGeom>
        </p:spPr>
        <p:txBody>
          <a:bodyPr/>
          <a:lstStyle/>
          <a:p>
            <a:endParaRPr lang="en-US"/>
          </a:p>
        </p:txBody>
      </p:sp>
    </p:spTree>
    <p:extLst>
      <p:ext uri="{BB962C8B-B14F-4D97-AF65-F5344CB8AC3E}">
        <p14:creationId xmlns:p14="http://schemas.microsoft.com/office/powerpoint/2010/main" val="2508622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772400" y="6135089"/>
            <a:ext cx="766380" cy="370171"/>
          </a:xfrm>
          <a:prstGeom prst="rect">
            <a:avLst/>
          </a:prstGeom>
        </p:spPr>
        <p:txBody>
          <a:bodyPr/>
          <a:lstStyle/>
          <a:p>
            <a:fld id="{96DFF08F-DC6B-4601-B491-B0F83F6DD2DA}" type="datetimeFigureOut">
              <a:rPr lang="en-US" smtClean="0"/>
              <a:pPr/>
              <a:t>8/11/2020</a:t>
            </a:fld>
            <a:endParaRPr lang="en-US" dirty="0"/>
          </a:p>
        </p:txBody>
      </p:sp>
      <p:sp>
        <p:nvSpPr>
          <p:cNvPr id="5" name="Footer Placeholder 4"/>
          <p:cNvSpPr>
            <a:spLocks noGrp="1"/>
          </p:cNvSpPr>
          <p:nvPr>
            <p:ph type="ftr" sz="quarter" idx="11"/>
          </p:nvPr>
        </p:nvSpPr>
        <p:spPr>
          <a:xfrm>
            <a:off x="1942415" y="6135809"/>
            <a:ext cx="5716488" cy="365125"/>
          </a:xfrm>
          <a:prstGeom prst="rect">
            <a:avLst/>
          </a:prstGeom>
        </p:spPr>
        <p:txBody>
          <a:bodyPr/>
          <a:lstStyle/>
          <a:p>
            <a:endParaRPr lang="en-US" dirty="0"/>
          </a:p>
        </p:txBody>
      </p:sp>
    </p:spTree>
    <p:extLst>
      <p:ext uri="{BB962C8B-B14F-4D97-AF65-F5344CB8AC3E}">
        <p14:creationId xmlns:p14="http://schemas.microsoft.com/office/powerpoint/2010/main" val="10890836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772400" y="6135089"/>
            <a:ext cx="766380" cy="370171"/>
          </a:xfrm>
          <a:prstGeom prst="rect">
            <a:avLst/>
          </a:prstGeom>
        </p:spPr>
        <p:txBody>
          <a:bodyPr/>
          <a:lstStyle/>
          <a:p>
            <a:fld id="{7B2EE764-95AB-491F-9B2C-4836375DE5C6}" type="datetimeFigureOut">
              <a:rPr lang="en-US" smtClean="0"/>
              <a:t>8/11/2020</a:t>
            </a:fld>
            <a:endParaRPr lang="en-US"/>
          </a:p>
        </p:txBody>
      </p:sp>
      <p:sp>
        <p:nvSpPr>
          <p:cNvPr id="5" name="Footer Placeholder 4"/>
          <p:cNvSpPr>
            <a:spLocks noGrp="1"/>
          </p:cNvSpPr>
          <p:nvPr>
            <p:ph type="ftr" sz="quarter" idx="11"/>
          </p:nvPr>
        </p:nvSpPr>
        <p:spPr>
          <a:xfrm>
            <a:off x="1942415" y="6135809"/>
            <a:ext cx="5716488" cy="365125"/>
          </a:xfrm>
          <a:prstGeom prst="rect">
            <a:avLst/>
          </a:prstGeom>
        </p:spPr>
        <p:txBody>
          <a:bodyPr/>
          <a:lstStyle/>
          <a:p>
            <a:endParaRPr lang="en-US"/>
          </a:p>
        </p:txBody>
      </p:sp>
      <p:sp>
        <p:nvSpPr>
          <p:cNvPr id="10" name="Freeform 11"/>
          <p:cNvSpPr/>
          <p:nvPr userDrawn="1"/>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787783"/>
            <a:ext cx="584978" cy="365125"/>
          </a:xfrm>
          <a:prstGeom prst="rect">
            <a:avLst/>
          </a:prstGeom>
        </p:spPr>
        <p:txBody>
          <a:bodyPr/>
          <a:lstStyle/>
          <a:p>
            <a:fld id="{D9AC988F-3FFA-4C2F-AF8F-C18CB800B9F6}" type="slidenum">
              <a:rPr lang="en-US" smtClean="0"/>
              <a:t>‹#›</a:t>
            </a:fld>
            <a:endParaRPr lang="en-US"/>
          </a:p>
        </p:txBody>
      </p:sp>
    </p:spTree>
    <p:extLst>
      <p:ext uri="{BB962C8B-B14F-4D97-AF65-F5344CB8AC3E}">
        <p14:creationId xmlns:p14="http://schemas.microsoft.com/office/powerpoint/2010/main" val="38737020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772400" y="6135089"/>
            <a:ext cx="766380" cy="370171"/>
          </a:xfrm>
          <a:prstGeom prst="rect">
            <a:avLst/>
          </a:prstGeom>
        </p:spPr>
        <p:txBody>
          <a:bodyPr/>
          <a:lstStyle/>
          <a:p>
            <a:fld id="{7B2EE764-95AB-491F-9B2C-4836375DE5C6}" type="datetimeFigureOut">
              <a:rPr lang="en-US" smtClean="0"/>
              <a:t>8/11/2020</a:t>
            </a:fld>
            <a:endParaRPr lang="en-US"/>
          </a:p>
        </p:txBody>
      </p:sp>
      <p:sp>
        <p:nvSpPr>
          <p:cNvPr id="5" name="Footer Placeholder 4"/>
          <p:cNvSpPr>
            <a:spLocks noGrp="1"/>
          </p:cNvSpPr>
          <p:nvPr>
            <p:ph type="ftr" sz="quarter" idx="11"/>
          </p:nvPr>
        </p:nvSpPr>
        <p:spPr>
          <a:xfrm>
            <a:off x="1942415" y="6135809"/>
            <a:ext cx="5716488" cy="365125"/>
          </a:xfrm>
          <a:prstGeom prst="rect">
            <a:avLst/>
          </a:prstGeom>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a:prstGeom prst="rect">
            <a:avLst/>
          </a:prstGeom>
        </p:spPr>
        <p:txBody>
          <a:bodyPr/>
          <a:lstStyle/>
          <a:p>
            <a:fld id="{D9AC988F-3FFA-4C2F-AF8F-C18CB800B9F6}" type="slidenum">
              <a:rPr lang="en-US" smtClean="0"/>
              <a:t>‹#›</a:t>
            </a:fld>
            <a:endParaRPr lang="en-US"/>
          </a:p>
        </p:txBody>
      </p:sp>
    </p:spTree>
    <p:extLst>
      <p:ext uri="{BB962C8B-B14F-4D97-AF65-F5344CB8AC3E}">
        <p14:creationId xmlns:p14="http://schemas.microsoft.com/office/powerpoint/2010/main" val="30228747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7772400" y="6135089"/>
            <a:ext cx="766380" cy="370171"/>
          </a:xfrm>
          <a:prstGeom prst="rect">
            <a:avLst/>
          </a:prstGeom>
        </p:spPr>
        <p:txBody>
          <a:bodyPr/>
          <a:lstStyle/>
          <a:p>
            <a:fld id="{7B2EE764-95AB-491F-9B2C-4836375DE5C6}" type="datetimeFigureOut">
              <a:rPr lang="en-US" smtClean="0"/>
              <a:t>8/11/2020</a:t>
            </a:fld>
            <a:endParaRPr lang="en-US"/>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a:prstGeom prst="rect">
            <a:avLst/>
          </a:prstGeom>
        </p:spPr>
        <p:txBody>
          <a:bodyPr/>
          <a:lstStyle/>
          <a:p>
            <a:fld id="{D9AC988F-3FFA-4C2F-AF8F-C18CB800B9F6}" type="slidenum">
              <a:rPr lang="en-US" smtClean="0"/>
              <a:t>‹#›</a:t>
            </a:fld>
            <a:endParaRPr lang="en-US"/>
          </a:p>
        </p:txBody>
      </p:sp>
    </p:spTree>
    <p:extLst>
      <p:ext uri="{BB962C8B-B14F-4D97-AF65-F5344CB8AC3E}">
        <p14:creationId xmlns:p14="http://schemas.microsoft.com/office/powerpoint/2010/main" val="30824977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7772400" y="6135089"/>
            <a:ext cx="766380" cy="370171"/>
          </a:xfrm>
          <a:prstGeom prst="rect">
            <a:avLst/>
          </a:prstGeom>
        </p:spPr>
        <p:txBody>
          <a:bodyPr/>
          <a:lstStyle/>
          <a:p>
            <a:fld id="{7B2EE764-95AB-491F-9B2C-4836375DE5C6}" type="datetimeFigureOut">
              <a:rPr lang="en-US" smtClean="0"/>
              <a:t>8/11/2020</a:t>
            </a:fld>
            <a:endParaRPr lang="en-US"/>
          </a:p>
        </p:txBody>
      </p:sp>
      <p:sp>
        <p:nvSpPr>
          <p:cNvPr id="8" name="Footer Placeholder 7"/>
          <p:cNvSpPr>
            <a:spLocks noGrp="1"/>
          </p:cNvSpPr>
          <p:nvPr>
            <p:ph type="ftr" sz="quarter" idx="11"/>
          </p:nvPr>
        </p:nvSpPr>
        <p:spPr>
          <a:xfrm>
            <a:off x="1942415" y="6135809"/>
            <a:ext cx="5716488" cy="365125"/>
          </a:xfrm>
          <a:prstGeom prst="rect">
            <a:avLst/>
          </a:prstGeom>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a:prstGeom prst="rect">
            <a:avLst/>
          </a:prstGeom>
        </p:spPr>
        <p:txBody>
          <a:bodyPr/>
          <a:lstStyle/>
          <a:p>
            <a:fld id="{D9AC988F-3FFA-4C2F-AF8F-C18CB800B9F6}" type="slidenum">
              <a:rPr lang="en-US" smtClean="0"/>
              <a:t>‹#›</a:t>
            </a:fld>
            <a:endParaRPr lang="en-US"/>
          </a:p>
        </p:txBody>
      </p:sp>
    </p:spTree>
    <p:extLst>
      <p:ext uri="{BB962C8B-B14F-4D97-AF65-F5344CB8AC3E}">
        <p14:creationId xmlns:p14="http://schemas.microsoft.com/office/powerpoint/2010/main" val="38779643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a:xfrm>
            <a:off x="7772400" y="6135089"/>
            <a:ext cx="766380" cy="370171"/>
          </a:xfrm>
          <a:prstGeom prst="rect">
            <a:avLst/>
          </a:prstGeom>
        </p:spPr>
        <p:txBody>
          <a:bodyPr/>
          <a:lstStyle/>
          <a:p>
            <a:fld id="{7B2EE764-95AB-491F-9B2C-4836375DE5C6}" type="datetimeFigureOut">
              <a:rPr lang="en-US" smtClean="0"/>
              <a:t>8/11/2020</a:t>
            </a:fld>
            <a:endParaRPr lang="en-US"/>
          </a:p>
        </p:txBody>
      </p:sp>
      <p:sp>
        <p:nvSpPr>
          <p:cNvPr id="4" name="Footer Placeholder 3"/>
          <p:cNvSpPr>
            <a:spLocks noGrp="1"/>
          </p:cNvSpPr>
          <p:nvPr>
            <p:ph type="ftr" sz="quarter" idx="11"/>
          </p:nvPr>
        </p:nvSpPr>
        <p:spPr>
          <a:xfrm>
            <a:off x="1942415" y="6135809"/>
            <a:ext cx="5716488" cy="365125"/>
          </a:xfrm>
          <a:prstGeom prst="rect">
            <a:avLst/>
          </a:prstGeom>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a:xfrm>
            <a:off x="511228" y="787783"/>
            <a:ext cx="584978" cy="365125"/>
          </a:xfrm>
          <a:prstGeom prst="rect">
            <a:avLst/>
          </a:prstGeom>
        </p:spPr>
        <p:txBody>
          <a:bodyPr/>
          <a:lstStyle/>
          <a:p>
            <a:fld id="{D9AC988F-3FFA-4C2F-AF8F-C18CB800B9F6}" type="slidenum">
              <a:rPr lang="en-US" smtClean="0"/>
              <a:t>‹#›</a:t>
            </a:fld>
            <a:endParaRPr lang="en-US"/>
          </a:p>
        </p:txBody>
      </p:sp>
    </p:spTree>
    <p:extLst>
      <p:ext uri="{BB962C8B-B14F-4D97-AF65-F5344CB8AC3E}">
        <p14:creationId xmlns:p14="http://schemas.microsoft.com/office/powerpoint/2010/main" val="14964597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a:xfrm>
            <a:off x="511228" y="787783"/>
            <a:ext cx="584978" cy="365125"/>
          </a:xfrm>
          <a:prstGeom prst="rect">
            <a:avLst/>
          </a:prstGeom>
        </p:spPr>
        <p:txBody>
          <a:bodyPr/>
          <a:lstStyle/>
          <a:p>
            <a:fld id="{D9AC988F-3FFA-4C2F-AF8F-C18CB800B9F6}" type="slidenum">
              <a:rPr lang="en-US" smtClean="0"/>
              <a:t>‹#›</a:t>
            </a:fld>
            <a:endParaRPr lang="en-US"/>
          </a:p>
        </p:txBody>
      </p:sp>
    </p:spTree>
    <p:extLst>
      <p:ext uri="{BB962C8B-B14F-4D97-AF65-F5344CB8AC3E}">
        <p14:creationId xmlns:p14="http://schemas.microsoft.com/office/powerpoint/2010/main" val="31925740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7772400" y="6135089"/>
            <a:ext cx="766380" cy="370171"/>
          </a:xfrm>
          <a:prstGeom prst="rect">
            <a:avLst/>
          </a:prstGeom>
        </p:spPr>
        <p:txBody>
          <a:bodyPr/>
          <a:lstStyle/>
          <a:p>
            <a:fld id="{7B2EE764-95AB-491F-9B2C-4836375DE5C6}" type="datetimeFigureOut">
              <a:rPr lang="en-US" smtClean="0"/>
              <a:t>8/11/2020</a:t>
            </a:fld>
            <a:endParaRPr lang="en-US"/>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787783"/>
            <a:ext cx="584978" cy="365125"/>
          </a:xfrm>
          <a:prstGeom prst="rect">
            <a:avLst/>
          </a:prstGeom>
        </p:spPr>
        <p:txBody>
          <a:bodyPr/>
          <a:lstStyle/>
          <a:p>
            <a:fld id="{D9AC988F-3FFA-4C2F-AF8F-C18CB800B9F6}" type="slidenum">
              <a:rPr lang="en-US" smtClean="0"/>
              <a:t>‹#›</a:t>
            </a:fld>
            <a:endParaRPr lang="en-US"/>
          </a:p>
        </p:txBody>
      </p:sp>
    </p:spTree>
    <p:extLst>
      <p:ext uri="{BB962C8B-B14F-4D97-AF65-F5344CB8AC3E}">
        <p14:creationId xmlns:p14="http://schemas.microsoft.com/office/powerpoint/2010/main" val="28706332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7772400" y="6135089"/>
            <a:ext cx="766380" cy="370171"/>
          </a:xfrm>
          <a:prstGeom prst="rect">
            <a:avLst/>
          </a:prstGeom>
        </p:spPr>
        <p:txBody>
          <a:bodyPr/>
          <a:lstStyle/>
          <a:p>
            <a:fld id="{7B2EE764-95AB-491F-9B2C-4836375DE5C6}" type="datetimeFigureOut">
              <a:rPr lang="en-US" smtClean="0"/>
              <a:t>8/11/2020</a:t>
            </a:fld>
            <a:endParaRPr lang="en-US"/>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a:prstGeom prst="rect">
            <a:avLst/>
          </a:prstGeom>
        </p:spPr>
        <p:txBody>
          <a:bodyPr/>
          <a:lstStyle/>
          <a:p>
            <a:fld id="{D9AC988F-3FFA-4C2F-AF8F-C18CB800B9F6}" type="slidenum">
              <a:rPr lang="en-US" smtClean="0"/>
              <a:t>‹#›</a:t>
            </a:fld>
            <a:endParaRPr lang="en-US"/>
          </a:p>
        </p:txBody>
      </p:sp>
    </p:spTree>
    <p:extLst>
      <p:ext uri="{BB962C8B-B14F-4D97-AF65-F5344CB8AC3E}">
        <p14:creationId xmlns:p14="http://schemas.microsoft.com/office/powerpoint/2010/main" val="21487683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772400" y="6135089"/>
            <a:ext cx="766380" cy="370171"/>
          </a:xfrm>
          <a:prstGeom prst="rect">
            <a:avLst/>
          </a:prstGeom>
        </p:spPr>
        <p:txBody>
          <a:bodyPr/>
          <a:lstStyle/>
          <a:p>
            <a:fld id="{96DFF08F-DC6B-4601-B491-B0F83F6DD2DA}" type="datetimeFigureOut">
              <a:rPr lang="en-US" smtClean="0"/>
              <a:pPr/>
              <a:t>8/11/2020</a:t>
            </a:fld>
            <a:endParaRPr lang="en-US" dirty="0"/>
          </a:p>
        </p:txBody>
      </p:sp>
      <p:sp>
        <p:nvSpPr>
          <p:cNvPr id="5" name="Footer Placeholder 4"/>
          <p:cNvSpPr>
            <a:spLocks noGrp="1"/>
          </p:cNvSpPr>
          <p:nvPr>
            <p:ph type="ftr" sz="quarter" idx="11"/>
          </p:nvPr>
        </p:nvSpPr>
        <p:spPr>
          <a:xfrm>
            <a:off x="1942415" y="6135809"/>
            <a:ext cx="5716488" cy="365125"/>
          </a:xfrm>
          <a:prstGeom prst="rect">
            <a:avLst/>
          </a:prstGeom>
        </p:spPr>
        <p:txBody>
          <a:bodyPr/>
          <a:lstStyle/>
          <a:p>
            <a:endParaRPr lang="en-US" dirty="0"/>
          </a:p>
        </p:txBody>
      </p:sp>
    </p:spTree>
    <p:extLst>
      <p:ext uri="{BB962C8B-B14F-4D97-AF65-F5344CB8AC3E}">
        <p14:creationId xmlns:p14="http://schemas.microsoft.com/office/powerpoint/2010/main" val="23791017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772400" y="6135089"/>
            <a:ext cx="766380" cy="370171"/>
          </a:xfrm>
          <a:prstGeom prst="rect">
            <a:avLst/>
          </a:prstGeom>
        </p:spPr>
        <p:txBody>
          <a:bodyPr/>
          <a:lstStyle/>
          <a:p>
            <a:fld id="{96DFF08F-DC6B-4601-B491-B0F83F6DD2DA}" type="datetimeFigureOut">
              <a:rPr lang="en-US" smtClean="0"/>
              <a:pPr/>
              <a:t>8/11/2020</a:t>
            </a:fld>
            <a:endParaRPr lang="en-US" dirty="0"/>
          </a:p>
        </p:txBody>
      </p:sp>
      <p:sp>
        <p:nvSpPr>
          <p:cNvPr id="5" name="Footer Placeholder 4"/>
          <p:cNvSpPr>
            <a:spLocks noGrp="1"/>
          </p:cNvSpPr>
          <p:nvPr>
            <p:ph type="ftr" sz="quarter" idx="11"/>
          </p:nvPr>
        </p:nvSpPr>
        <p:spPr>
          <a:xfrm>
            <a:off x="1942415" y="6135809"/>
            <a:ext cx="5716488" cy="365125"/>
          </a:xfrm>
          <a:prstGeom prst="rect">
            <a:avLst/>
          </a:prstGeom>
        </p:spPr>
        <p:txBody>
          <a:bodyPr/>
          <a:lstStyle/>
          <a:p>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677882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a:xfrm>
            <a:off x="7772400" y="6135089"/>
            <a:ext cx="766380" cy="370171"/>
          </a:xfrm>
          <a:prstGeom prst="rect">
            <a:avLst/>
          </a:prstGeom>
        </p:spPr>
        <p:txBody>
          <a:bodyPr/>
          <a:lstStyle/>
          <a:p>
            <a:fld id="{96DFF08F-DC6B-4601-B491-B0F83F6DD2DA}" type="datetimeFigureOut">
              <a:rPr lang="en-US" smtClean="0"/>
              <a:pPr/>
              <a:t>8/11/2020</a:t>
            </a:fld>
            <a:endParaRPr lang="en-US" dirty="0"/>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dirty="0"/>
          </a:p>
        </p:txBody>
      </p:sp>
    </p:spTree>
    <p:extLst>
      <p:ext uri="{BB962C8B-B14F-4D97-AF65-F5344CB8AC3E}">
        <p14:creationId xmlns:p14="http://schemas.microsoft.com/office/powerpoint/2010/main" val="28282787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a:xfrm>
            <a:off x="7772400" y="6135089"/>
            <a:ext cx="766380" cy="370171"/>
          </a:xfrm>
          <a:prstGeom prst="rect">
            <a:avLst/>
          </a:prstGeom>
        </p:spPr>
        <p:txBody>
          <a:bodyPr/>
          <a:lstStyle/>
          <a:p>
            <a:fld id="{96DFF08F-DC6B-4601-B491-B0F83F6DD2DA}" type="datetimeFigureOut">
              <a:rPr lang="en-US" smtClean="0"/>
              <a:pPr/>
              <a:t>8/11/2020</a:t>
            </a:fld>
            <a:endParaRPr lang="en-US" dirty="0"/>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995942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a:xfrm>
            <a:off x="7772400" y="6135089"/>
            <a:ext cx="766380" cy="370171"/>
          </a:xfrm>
          <a:prstGeom prst="rect">
            <a:avLst/>
          </a:prstGeom>
        </p:spPr>
        <p:txBody>
          <a:bodyPr/>
          <a:lstStyle/>
          <a:p>
            <a:fld id="{96DFF08F-DC6B-4601-B491-B0F83F6DD2DA}" type="datetimeFigureOut">
              <a:rPr lang="en-US" smtClean="0"/>
              <a:pPr/>
              <a:t>8/11/2020</a:t>
            </a:fld>
            <a:endParaRPr lang="en-US" dirty="0"/>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dirty="0"/>
          </a:p>
        </p:txBody>
      </p:sp>
    </p:spTree>
    <p:extLst>
      <p:ext uri="{BB962C8B-B14F-4D97-AF65-F5344CB8AC3E}">
        <p14:creationId xmlns:p14="http://schemas.microsoft.com/office/powerpoint/2010/main" val="32674292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772400" y="6135089"/>
            <a:ext cx="766380" cy="370171"/>
          </a:xfrm>
          <a:prstGeom prst="rect">
            <a:avLst/>
          </a:prstGeom>
        </p:spPr>
        <p:txBody>
          <a:bodyPr/>
          <a:lstStyle/>
          <a:p>
            <a:fld id="{7B2EE764-95AB-491F-9B2C-4836375DE5C6}" type="datetimeFigureOut">
              <a:rPr lang="en-US" smtClean="0"/>
              <a:t>8/11/2020</a:t>
            </a:fld>
            <a:endParaRPr lang="en-US"/>
          </a:p>
        </p:txBody>
      </p:sp>
      <p:sp>
        <p:nvSpPr>
          <p:cNvPr id="5" name="Footer Placeholder 4"/>
          <p:cNvSpPr>
            <a:spLocks noGrp="1"/>
          </p:cNvSpPr>
          <p:nvPr>
            <p:ph type="ftr" sz="quarter" idx="11"/>
          </p:nvPr>
        </p:nvSpPr>
        <p:spPr>
          <a:xfrm>
            <a:off x="1942415" y="6135809"/>
            <a:ext cx="5716488" cy="365125"/>
          </a:xfrm>
          <a:prstGeom prst="rect">
            <a:avLst/>
          </a:prstGeom>
        </p:spPr>
        <p:txBody>
          <a:bodyPr/>
          <a:lstStyle/>
          <a:p>
            <a:endParaRPr lang="en-US"/>
          </a:p>
        </p:txBody>
      </p:sp>
    </p:spTree>
    <p:extLst>
      <p:ext uri="{BB962C8B-B14F-4D97-AF65-F5344CB8AC3E}">
        <p14:creationId xmlns:p14="http://schemas.microsoft.com/office/powerpoint/2010/main" val="3831992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772400" y="6135089"/>
            <a:ext cx="766380" cy="370171"/>
          </a:xfrm>
          <a:prstGeom prst="rect">
            <a:avLst/>
          </a:prstGeom>
        </p:spPr>
        <p:txBody>
          <a:bodyPr/>
          <a:lstStyle/>
          <a:p>
            <a:fld id="{7B2EE764-95AB-491F-9B2C-4836375DE5C6}" type="datetimeFigureOut">
              <a:rPr lang="en-US" smtClean="0"/>
              <a:t>8/11/2020</a:t>
            </a:fld>
            <a:endParaRPr lang="en-US"/>
          </a:p>
        </p:txBody>
      </p:sp>
      <p:sp>
        <p:nvSpPr>
          <p:cNvPr id="5" name="Footer Placeholder 4"/>
          <p:cNvSpPr>
            <a:spLocks noGrp="1"/>
          </p:cNvSpPr>
          <p:nvPr>
            <p:ph type="ftr" sz="quarter" idx="11"/>
          </p:nvPr>
        </p:nvSpPr>
        <p:spPr>
          <a:xfrm>
            <a:off x="1942415" y="6135809"/>
            <a:ext cx="5716488" cy="365125"/>
          </a:xfrm>
          <a:prstGeom prst="rect">
            <a:avLst/>
          </a:prstGeom>
        </p:spPr>
        <p:txBody>
          <a:bodyPr/>
          <a:lstStyle/>
          <a:p>
            <a:endParaRPr lang="en-US"/>
          </a:p>
        </p:txBody>
      </p:sp>
    </p:spTree>
    <p:extLst>
      <p:ext uri="{BB962C8B-B14F-4D97-AF65-F5344CB8AC3E}">
        <p14:creationId xmlns:p14="http://schemas.microsoft.com/office/powerpoint/2010/main" val="2654220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image" Target="../media/image1.png"/><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8000">
              <a:schemeClr val="bg2">
                <a:tint val="90000"/>
                <a:satMod val="92000"/>
                <a:lumMod val="0"/>
                <a:lumOff val="100000"/>
              </a:schemeClr>
            </a:gs>
            <a:gs pos="100000">
              <a:srgbClr val="E8F5FC"/>
            </a:gs>
          </a:gsLst>
          <a:lin ang="10800000" scaled="1"/>
          <a:tileRect/>
        </a:gradFill>
        <a:effectLst/>
      </p:bgPr>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4" name="Picture 33"/>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0" y="5702466"/>
            <a:ext cx="9143998" cy="1163782"/>
          </a:xfrm>
          <a:prstGeom prst="rect">
            <a:avLst/>
          </a:prstGeom>
        </p:spPr>
      </p:pic>
    </p:spTree>
    <p:extLst>
      <p:ext uri="{BB962C8B-B14F-4D97-AF65-F5344CB8AC3E}">
        <p14:creationId xmlns:p14="http://schemas.microsoft.com/office/powerpoint/2010/main" val="58283588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8000">
              <a:schemeClr val="bg2">
                <a:tint val="90000"/>
                <a:satMod val="92000"/>
                <a:lumMod val="0"/>
                <a:lumOff val="100000"/>
              </a:schemeClr>
            </a:gs>
            <a:gs pos="100000">
              <a:srgbClr val="E8F5FC"/>
            </a:gs>
          </a:gsLst>
          <a:lin ang="10800000" scaled="1"/>
          <a:tileRect/>
        </a:gradFill>
        <a:effectLst/>
      </p:bgPr>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2" name="Picture 31">
            <a:extLst>
              <a:ext uri="{FF2B5EF4-FFF2-40B4-BE49-F238E27FC236}">
                <a16:creationId xmlns:a16="http://schemas.microsoft.com/office/drawing/2014/main" id="{3A42D17B-460F-4A62-91D8-BCCA18011248}"/>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 y="5705451"/>
            <a:ext cx="9143998" cy="1163782"/>
          </a:xfrm>
          <a:prstGeom prst="rect">
            <a:avLst/>
          </a:prstGeom>
        </p:spPr>
      </p:pic>
    </p:spTree>
    <p:extLst>
      <p:ext uri="{BB962C8B-B14F-4D97-AF65-F5344CB8AC3E}">
        <p14:creationId xmlns:p14="http://schemas.microsoft.com/office/powerpoint/2010/main" val="302240833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 Id="rId9" Type="http://schemas.openxmlformats.org/officeDocument/2006/relationships/image" Target="../media/image20.jpeg"/></Relationships>
</file>

<file path=ppt/slides/_rels/slide8.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21.jpeg"/><Relationship Id="rId7" Type="http://schemas.openxmlformats.org/officeDocument/2006/relationships/image" Target="../media/image22.jp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4.jpg"/></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5.jpeg"/><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27.jpg"/><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8.jp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31.jpg"/><Relationship Id="rId5" Type="http://schemas.openxmlformats.org/officeDocument/2006/relationships/image" Target="../media/image30.jpeg"/><Relationship Id="rId4" Type="http://schemas.openxmlformats.org/officeDocument/2006/relationships/image" Target="../media/image29.jpeg"/><Relationship Id="rId9"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2.jp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 Id="rId9"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8.jpg"/><Relationship Id="rId4" Type="http://schemas.openxmlformats.org/officeDocument/2006/relationships/image" Target="../media/image37.jpeg"/></Relationships>
</file>

<file path=ppt/slides/_rels/slide1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2.jpg"/><Relationship Id="rId5" Type="http://schemas.openxmlformats.org/officeDocument/2006/relationships/image" Target="../media/image41.jpeg"/><Relationship Id="rId4" Type="http://schemas.openxmlformats.org/officeDocument/2006/relationships/image" Target="../media/image40.jpe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3.jpe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44.png"/><Relationship Id="rId2" Type="http://schemas.openxmlformats.org/officeDocument/2006/relationships/slideLayout" Target="../slideLayouts/slideLayout6.xml"/><Relationship Id="rId1" Type="http://schemas.openxmlformats.org/officeDocument/2006/relationships/tags" Target="../tags/tag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2.xml"/><Relationship Id="rId4" Type="http://schemas.openxmlformats.org/officeDocument/2006/relationships/image" Target="../media/image45.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2.xml"/><Relationship Id="rId1" Type="http://schemas.openxmlformats.org/officeDocument/2006/relationships/tags" Target="../tags/tag3.xml"/><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4.xml"/><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tags" Target="../tags/tag5.xml"/><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jpg"/></Relationships>
</file>

<file path=ppt/slides/_rels/slide2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eg"/><Relationship Id="rId1" Type="http://schemas.openxmlformats.org/officeDocument/2006/relationships/slideLayout" Target="../slideLayouts/slideLayout2.xml"/><Relationship Id="rId5" Type="http://schemas.openxmlformats.org/officeDocument/2006/relationships/image" Target="../media/image57.jpeg"/><Relationship Id="rId4" Type="http://schemas.openxmlformats.org/officeDocument/2006/relationships/image" Target="../media/image56.jpeg"/></Relationships>
</file>

<file path=ppt/slides/_rels/slide2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g"/><Relationship Id="rId1" Type="http://schemas.openxmlformats.org/officeDocument/2006/relationships/slideLayout" Target="../slideLayouts/slideLayout2.xml"/><Relationship Id="rId5" Type="http://schemas.openxmlformats.org/officeDocument/2006/relationships/image" Target="../media/image61.jpg"/><Relationship Id="rId4" Type="http://schemas.openxmlformats.org/officeDocument/2006/relationships/image" Target="../media/image60.jpg"/></Relationships>
</file>

<file path=ppt/slides/_rels/slide2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eg"/><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2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G"/><Relationship Id="rId1" Type="http://schemas.openxmlformats.org/officeDocument/2006/relationships/slideLayout" Target="../slideLayouts/slideLayout2.xml"/><Relationship Id="rId4" Type="http://schemas.openxmlformats.org/officeDocument/2006/relationships/image" Target="../media/image67.jpeg"/></Relationships>
</file>

<file path=ppt/slides/_rels/slide2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 Id="rId5" Type="http://schemas.openxmlformats.org/officeDocument/2006/relationships/image" Target="../media/image71.jpeg"/><Relationship Id="rId4" Type="http://schemas.openxmlformats.org/officeDocument/2006/relationships/image" Target="../media/image70.jpeg"/></Relationships>
</file>

<file path=ppt/slides/_rels/slide2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5.jpeg"/><Relationship Id="rId7" Type="http://schemas.openxmlformats.org/officeDocument/2006/relationships/image" Target="../media/image77.jpeg"/><Relationship Id="rId2" Type="http://schemas.openxmlformats.org/officeDocument/2006/relationships/image" Target="../media/image74.jpeg"/><Relationship Id="rId1" Type="http://schemas.openxmlformats.org/officeDocument/2006/relationships/slideLayout" Target="../slideLayouts/slideLayout2.xml"/><Relationship Id="rId6" Type="http://schemas.openxmlformats.org/officeDocument/2006/relationships/hyperlink" Target="http://www.google.com/url?sa=i&amp;rct=j&amp;q=&amp;esrc=s&amp;source=images&amp;cd=&amp;cad=rja&amp;uact=8&amp;ved=0CAcQjRxqFQoTCIPGjP_Fg8kCFUV4Pgod944HNQ&amp;url=http://reefcentral.com/forums/showthread.php?t%3D2469889&amp;psig=AFQjCNGljI9hJxF7LlsHrogxCIzUsXjJSQ&amp;ust=1447165506463237" TargetMode="External"/><Relationship Id="rId5" Type="http://schemas.openxmlformats.org/officeDocument/2006/relationships/image" Target="../media/image76.jpeg"/><Relationship Id="rId4" Type="http://schemas.openxmlformats.org/officeDocument/2006/relationships/hyperlink" Target="http://www.google.com/url?sa=i&amp;rct=j&amp;q=&amp;esrc=s&amp;source=images&amp;cd=&amp;cad=rja&amp;uact=8&amp;ved=0CAcQjRxqFQoTCL21-cXFg8kCFclVPgodfBcKwQ&amp;url=http://www.flaquaculture.com/sustainable-seafood&amp;bvm=bv.106923889,d.cWw&amp;psig=AFQjCNGBB7UHMfaDKgAEYlcg24qSv97_Pg&amp;ust=1447165423941572"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2.xml"/><Relationship Id="rId4" Type="http://schemas.openxmlformats.org/officeDocument/2006/relationships/image" Target="../media/image80.jpeg"/></Relationships>
</file>

<file path=ppt/slides/_rels/slide3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3.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9.png"/><Relationship Id="rId2" Type="http://schemas.openxmlformats.org/officeDocument/2006/relationships/image" Target="../media/image84.jpg"/><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wmf"/></Relationships>
</file>

<file path=ppt/slides/_rels/slide3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2.gif"/><Relationship Id="rId7" Type="http://schemas.openxmlformats.org/officeDocument/2006/relationships/image" Target="../media/image96.gif"/><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36.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98.png"/><Relationship Id="rId4" Type="http://schemas.openxmlformats.org/officeDocument/2006/relationships/image" Target="../media/image95.png"/></Relationships>
</file>

<file path=ppt/slides/_rels/slide3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image" Target="../media/image99.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02.emf"/><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103.jpeg"/></Relationships>
</file>

<file path=ppt/slides/_rels/slide4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6.xml"/><Relationship Id="rId5" Type="http://schemas.openxmlformats.org/officeDocument/2006/relationships/image" Target="../media/image1.png"/><Relationship Id="rId4" Type="http://schemas.openxmlformats.org/officeDocument/2006/relationships/image" Target="../media/image106.png"/></Relationships>
</file>

<file path=ppt/slides/_rels/slide4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4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8" Type="http://schemas.openxmlformats.org/officeDocument/2006/relationships/image" Target="../media/image116.emf"/><Relationship Id="rId3" Type="http://schemas.openxmlformats.org/officeDocument/2006/relationships/image" Target="../media/image112.jpeg"/><Relationship Id="rId7" Type="http://schemas.openxmlformats.org/officeDocument/2006/relationships/image" Target="../media/image115.png"/><Relationship Id="rId2" Type="http://schemas.openxmlformats.org/officeDocument/2006/relationships/image" Target="../media/image111.jpeg"/><Relationship Id="rId1" Type="http://schemas.openxmlformats.org/officeDocument/2006/relationships/slideLayout" Target="../slideLayouts/slideLayout7.xml"/><Relationship Id="rId6" Type="http://schemas.openxmlformats.org/officeDocument/2006/relationships/image" Target="../media/image102.emf"/><Relationship Id="rId11" Type="http://schemas.openxmlformats.org/officeDocument/2006/relationships/image" Target="../media/image1.png"/><Relationship Id="rId5" Type="http://schemas.openxmlformats.org/officeDocument/2006/relationships/image" Target="../media/image114.jpeg"/><Relationship Id="rId10" Type="http://schemas.openxmlformats.org/officeDocument/2006/relationships/image" Target="../media/image118.emf"/><Relationship Id="rId4" Type="http://schemas.openxmlformats.org/officeDocument/2006/relationships/image" Target="../media/image113.jpeg"/><Relationship Id="rId9" Type="http://schemas.openxmlformats.org/officeDocument/2006/relationships/image" Target="../media/image117.png"/></Relationships>
</file>

<file path=ppt/slides/_rels/slide44.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hyperlink" Target="http://www.fdacs.gov/" TargetMode="External"/><Relationship Id="rId4" Type="http://schemas.openxmlformats.org/officeDocument/2006/relationships/hyperlink" Target="mailto:Aquaculture_Web@FDACS.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93130B17-5595-4EF4-8F47-2D703EFC649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11625" r="16636"/>
          <a:stretch/>
        </p:blipFill>
        <p:spPr>
          <a:xfrm>
            <a:off x="2495550" y="10"/>
            <a:ext cx="6648450" cy="685799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 y="0"/>
            <a:ext cx="7156430" cy="6553200"/>
          </a:xfrm>
          <a:custGeom>
            <a:avLst/>
            <a:gdLst>
              <a:gd name="connsiteX0" fmla="*/ 4598617 w 9541934"/>
              <a:gd name="connsiteY0" fmla="*/ 0 h 6858000"/>
              <a:gd name="connsiteX1" fmla="*/ 4999980 w 9541934"/>
              <a:gd name="connsiteY1" fmla="*/ 0 h 6858000"/>
              <a:gd name="connsiteX2" fmla="*/ 5085915 w 9541934"/>
              <a:gd name="connsiteY2" fmla="*/ 85955 h 6858000"/>
              <a:gd name="connsiteX3" fmla="*/ 9420344 w 9541934"/>
              <a:gd name="connsiteY3" fmla="*/ 4421346 h 6858000"/>
              <a:gd name="connsiteX4" fmla="*/ 9420344 w 9541934"/>
              <a:gd name="connsiteY4" fmla="*/ 5013574 h 6858000"/>
              <a:gd name="connsiteX5" fmla="*/ 7643228 w 9541934"/>
              <a:gd name="connsiteY5" fmla="*/ 6791085 h 6858000"/>
              <a:gd name="connsiteX6" fmla="*/ 7576328 w 9541934"/>
              <a:gd name="connsiteY6" fmla="*/ 6858000 h 6858000"/>
              <a:gd name="connsiteX7" fmla="*/ 7174964 w 9541934"/>
              <a:gd name="connsiteY7" fmla="*/ 6858000 h 6858000"/>
              <a:gd name="connsiteX8" fmla="*/ 7241864 w 9541934"/>
              <a:gd name="connsiteY8" fmla="*/ 6791085 h 6858000"/>
              <a:gd name="connsiteX9" fmla="*/ 9018980 w 9541934"/>
              <a:gd name="connsiteY9" fmla="*/ 5013574 h 6858000"/>
              <a:gd name="connsiteX10" fmla="*/ 9018980 w 9541934"/>
              <a:gd name="connsiteY10" fmla="*/ 4421346 h 6858000"/>
              <a:gd name="connsiteX11" fmla="*/ 4684552 w 9541934"/>
              <a:gd name="connsiteY11" fmla="*/ 85955 h 6858000"/>
              <a:gd name="connsiteX12" fmla="*/ 3617205 w 9541934"/>
              <a:gd name="connsiteY12" fmla="*/ 0 h 6858000"/>
              <a:gd name="connsiteX13" fmla="*/ 3761444 w 9541934"/>
              <a:gd name="connsiteY13" fmla="*/ 0 h 6858000"/>
              <a:gd name="connsiteX14" fmla="*/ 3847380 w 9541934"/>
              <a:gd name="connsiteY14" fmla="*/ 85955 h 6858000"/>
              <a:gd name="connsiteX15" fmla="*/ 8181809 w 9541934"/>
              <a:gd name="connsiteY15" fmla="*/ 4421346 h 6858000"/>
              <a:gd name="connsiteX16" fmla="*/ 8181809 w 9541934"/>
              <a:gd name="connsiteY16" fmla="*/ 5013574 h 6858000"/>
              <a:gd name="connsiteX17" fmla="*/ 6404693 w 9541934"/>
              <a:gd name="connsiteY17" fmla="*/ 6791085 h 6858000"/>
              <a:gd name="connsiteX18" fmla="*/ 6337793 w 9541934"/>
              <a:gd name="connsiteY18" fmla="*/ 6858000 h 6858000"/>
              <a:gd name="connsiteX19" fmla="*/ 6193554 w 9541934"/>
              <a:gd name="connsiteY19" fmla="*/ 6858000 h 6858000"/>
              <a:gd name="connsiteX20" fmla="*/ 6260454 w 9541934"/>
              <a:gd name="connsiteY20" fmla="*/ 6791085 h 6858000"/>
              <a:gd name="connsiteX21" fmla="*/ 8037570 w 9541934"/>
              <a:gd name="connsiteY21" fmla="*/ 5013574 h 6858000"/>
              <a:gd name="connsiteX22" fmla="*/ 8037570 w 9541934"/>
              <a:gd name="connsiteY22" fmla="*/ 4421346 h 6858000"/>
              <a:gd name="connsiteX23" fmla="*/ 3703141 w 9541934"/>
              <a:gd name="connsiteY23" fmla="*/ 85955 h 6858000"/>
              <a:gd name="connsiteX24" fmla="*/ 0 w 9541934"/>
              <a:gd name="connsiteY24" fmla="*/ 0 h 6858000"/>
              <a:gd name="connsiteX25" fmla="*/ 3352114 w 9541934"/>
              <a:gd name="connsiteY25" fmla="*/ 0 h 6858000"/>
              <a:gd name="connsiteX26" fmla="*/ 3438050 w 9541934"/>
              <a:gd name="connsiteY26" fmla="*/ 85955 h 6858000"/>
              <a:gd name="connsiteX27" fmla="*/ 7772480 w 9541934"/>
              <a:gd name="connsiteY27" fmla="*/ 4421346 h 6858000"/>
              <a:gd name="connsiteX28" fmla="*/ 7772480 w 9541934"/>
              <a:gd name="connsiteY28" fmla="*/ 5013574 h 6858000"/>
              <a:gd name="connsiteX29" fmla="*/ 5995364 w 9541934"/>
              <a:gd name="connsiteY29" fmla="*/ 6791085 h 6858000"/>
              <a:gd name="connsiteX30" fmla="*/ 5928464 w 9541934"/>
              <a:gd name="connsiteY30" fmla="*/ 6858000 h 6858000"/>
              <a:gd name="connsiteX31" fmla="*/ 0 w 9541934"/>
              <a:gd name="connsiteY3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541934" h="6858000">
                <a:moveTo>
                  <a:pt x="4598617" y="0"/>
                </a:moveTo>
                <a:lnTo>
                  <a:pt x="4999980" y="0"/>
                </a:lnTo>
                <a:lnTo>
                  <a:pt x="5085915" y="85955"/>
                </a:lnTo>
                <a:cubicBezTo>
                  <a:pt x="5622534" y="622694"/>
                  <a:pt x="6806798" y="1807220"/>
                  <a:pt x="9420344" y="4421346"/>
                </a:cubicBezTo>
                <a:cubicBezTo>
                  <a:pt x="9582464" y="4583504"/>
                  <a:pt x="9582464" y="4851416"/>
                  <a:pt x="9420344" y="5013574"/>
                </a:cubicBezTo>
                <a:cubicBezTo>
                  <a:pt x="9420344" y="5013574"/>
                  <a:pt x="9420344" y="5013574"/>
                  <a:pt x="7643228" y="6791085"/>
                </a:cubicBezTo>
                <a:lnTo>
                  <a:pt x="7576328" y="6858000"/>
                </a:lnTo>
                <a:lnTo>
                  <a:pt x="7174964" y="6858000"/>
                </a:lnTo>
                <a:lnTo>
                  <a:pt x="7241864" y="6791085"/>
                </a:lnTo>
                <a:cubicBezTo>
                  <a:pt x="9018980" y="5013574"/>
                  <a:pt x="9018980" y="5013574"/>
                  <a:pt x="9018980" y="5013574"/>
                </a:cubicBezTo>
                <a:cubicBezTo>
                  <a:pt x="9181101" y="4851416"/>
                  <a:pt x="9181101" y="4583504"/>
                  <a:pt x="9018980" y="4421346"/>
                </a:cubicBezTo>
                <a:cubicBezTo>
                  <a:pt x="6405434" y="1807220"/>
                  <a:pt x="5221171" y="622694"/>
                  <a:pt x="4684552" y="85955"/>
                </a:cubicBezTo>
                <a:close/>
                <a:moveTo>
                  <a:pt x="3617205" y="0"/>
                </a:moveTo>
                <a:lnTo>
                  <a:pt x="3761444" y="0"/>
                </a:lnTo>
                <a:lnTo>
                  <a:pt x="3847380" y="85955"/>
                </a:lnTo>
                <a:cubicBezTo>
                  <a:pt x="4384000" y="622694"/>
                  <a:pt x="5568263" y="1807220"/>
                  <a:pt x="8181809" y="4421346"/>
                </a:cubicBezTo>
                <a:cubicBezTo>
                  <a:pt x="8343930" y="4583504"/>
                  <a:pt x="8343930" y="4851416"/>
                  <a:pt x="8181809" y="5013574"/>
                </a:cubicBezTo>
                <a:cubicBezTo>
                  <a:pt x="8181809" y="5013574"/>
                  <a:pt x="8181809" y="5013574"/>
                  <a:pt x="6404693" y="6791085"/>
                </a:cubicBezTo>
                <a:lnTo>
                  <a:pt x="6337793" y="6858000"/>
                </a:lnTo>
                <a:lnTo>
                  <a:pt x="6193554" y="6858000"/>
                </a:lnTo>
                <a:lnTo>
                  <a:pt x="6260454" y="6791085"/>
                </a:lnTo>
                <a:cubicBezTo>
                  <a:pt x="8037570" y="5013574"/>
                  <a:pt x="8037570" y="5013574"/>
                  <a:pt x="8037570" y="5013574"/>
                </a:cubicBezTo>
                <a:cubicBezTo>
                  <a:pt x="8199691" y="4851416"/>
                  <a:pt x="8199691" y="4583504"/>
                  <a:pt x="8037570" y="4421346"/>
                </a:cubicBezTo>
                <a:cubicBezTo>
                  <a:pt x="5424024" y="1807220"/>
                  <a:pt x="4239760" y="622694"/>
                  <a:pt x="3703141" y="85955"/>
                </a:cubicBezTo>
                <a:close/>
                <a:moveTo>
                  <a:pt x="0" y="0"/>
                </a:moveTo>
                <a:lnTo>
                  <a:pt x="3352114" y="0"/>
                </a:lnTo>
                <a:lnTo>
                  <a:pt x="3438050" y="85955"/>
                </a:lnTo>
                <a:cubicBezTo>
                  <a:pt x="3974669" y="622694"/>
                  <a:pt x="5158933" y="1807220"/>
                  <a:pt x="7772480" y="4421346"/>
                </a:cubicBezTo>
                <a:cubicBezTo>
                  <a:pt x="7934601" y="4583504"/>
                  <a:pt x="7934601" y="4851416"/>
                  <a:pt x="7772480" y="5013574"/>
                </a:cubicBezTo>
                <a:cubicBezTo>
                  <a:pt x="7772480" y="5013574"/>
                  <a:pt x="7772480" y="5013574"/>
                  <a:pt x="5995364" y="6791085"/>
                </a:cubicBezTo>
                <a:lnTo>
                  <a:pt x="5928464" y="6858000"/>
                </a:lnTo>
                <a:lnTo>
                  <a:pt x="0" y="6858000"/>
                </a:lnTo>
                <a:close/>
              </a:path>
            </a:pathLst>
          </a:custGeom>
          <a:ln>
            <a:solidFill>
              <a:schemeClr val="accent1"/>
            </a:solidFill>
          </a:ln>
        </p:spPr>
      </p:pic>
      <p:sp>
        <p:nvSpPr>
          <p:cNvPr id="24" name="Freeform 5">
            <a:extLst>
              <a:ext uri="{FF2B5EF4-FFF2-40B4-BE49-F238E27FC236}">
                <a16:creationId xmlns:a16="http://schemas.microsoft.com/office/drawing/2014/main" id="{19007322-666B-4734-B15B-4069E3D8B57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3632297"/>
            <a:ext cx="7951572" cy="2170389"/>
          </a:xfrm>
          <a:custGeom>
            <a:avLst/>
            <a:gdLst>
              <a:gd name="T0" fmla="*/ 2253 w 2259"/>
              <a:gd name="T1" fmla="*/ 195 h 413"/>
              <a:gd name="T2" fmla="*/ 2064 w 2259"/>
              <a:gd name="T3" fmla="*/ 7 h 413"/>
              <a:gd name="T4" fmla="*/ 2062 w 2259"/>
              <a:gd name="T5" fmla="*/ 5 h 413"/>
              <a:gd name="T6" fmla="*/ 2048 w 2259"/>
              <a:gd name="T7" fmla="*/ 0 h 413"/>
              <a:gd name="T8" fmla="*/ 891 w 2259"/>
              <a:gd name="T9" fmla="*/ 0 h 413"/>
              <a:gd name="T10" fmla="*/ 851 w 2259"/>
              <a:gd name="T11" fmla="*/ 0 h 413"/>
              <a:gd name="T12" fmla="*/ 541 w 2259"/>
              <a:gd name="T13" fmla="*/ 0 h 413"/>
              <a:gd name="T14" fmla="*/ 54 w 2259"/>
              <a:gd name="T15" fmla="*/ 0 h 413"/>
              <a:gd name="T16" fmla="*/ 0 w 2259"/>
              <a:gd name="T17" fmla="*/ 0 h 413"/>
              <a:gd name="T18" fmla="*/ 0 w 2259"/>
              <a:gd name="T19" fmla="*/ 413 h 413"/>
              <a:gd name="T20" fmla="*/ 54 w 2259"/>
              <a:gd name="T21" fmla="*/ 413 h 413"/>
              <a:gd name="T22" fmla="*/ 541 w 2259"/>
              <a:gd name="T23" fmla="*/ 413 h 413"/>
              <a:gd name="T24" fmla="*/ 851 w 2259"/>
              <a:gd name="T25" fmla="*/ 413 h 413"/>
              <a:gd name="T26" fmla="*/ 891 w 2259"/>
              <a:gd name="T27" fmla="*/ 413 h 413"/>
              <a:gd name="T28" fmla="*/ 2048 w 2259"/>
              <a:gd name="T29" fmla="*/ 413 h 413"/>
              <a:gd name="T30" fmla="*/ 2062 w 2259"/>
              <a:gd name="T31" fmla="*/ 408 h 413"/>
              <a:gd name="T32" fmla="*/ 2064 w 2259"/>
              <a:gd name="T33" fmla="*/ 406 h 413"/>
              <a:gd name="T34" fmla="*/ 2253 w 2259"/>
              <a:gd name="T35" fmla="*/ 217 h 413"/>
              <a:gd name="T36" fmla="*/ 2253 w 2259"/>
              <a:gd name="T37" fmla="*/ 1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59" h="413">
                <a:moveTo>
                  <a:pt x="2253" y="195"/>
                </a:moveTo>
                <a:cubicBezTo>
                  <a:pt x="2064" y="7"/>
                  <a:pt x="2064" y="7"/>
                  <a:pt x="2064" y="7"/>
                </a:cubicBezTo>
                <a:cubicBezTo>
                  <a:pt x="2064" y="6"/>
                  <a:pt x="2063" y="5"/>
                  <a:pt x="2062" y="5"/>
                </a:cubicBezTo>
                <a:cubicBezTo>
                  <a:pt x="2058" y="2"/>
                  <a:pt x="2053" y="0"/>
                  <a:pt x="2048" y="0"/>
                </a:cubicBezTo>
                <a:cubicBezTo>
                  <a:pt x="891" y="0"/>
                  <a:pt x="891" y="0"/>
                  <a:pt x="891" y="0"/>
                </a:cubicBezTo>
                <a:cubicBezTo>
                  <a:pt x="851" y="0"/>
                  <a:pt x="851" y="0"/>
                  <a:pt x="851" y="0"/>
                </a:cubicBezTo>
                <a:cubicBezTo>
                  <a:pt x="541" y="0"/>
                  <a:pt x="541" y="0"/>
                  <a:pt x="541" y="0"/>
                </a:cubicBezTo>
                <a:cubicBezTo>
                  <a:pt x="54" y="0"/>
                  <a:pt x="54" y="0"/>
                  <a:pt x="54" y="0"/>
                </a:cubicBezTo>
                <a:cubicBezTo>
                  <a:pt x="0" y="0"/>
                  <a:pt x="0" y="0"/>
                  <a:pt x="0" y="0"/>
                </a:cubicBezTo>
                <a:cubicBezTo>
                  <a:pt x="0" y="413"/>
                  <a:pt x="0" y="413"/>
                  <a:pt x="0" y="413"/>
                </a:cubicBezTo>
                <a:cubicBezTo>
                  <a:pt x="54" y="413"/>
                  <a:pt x="54" y="413"/>
                  <a:pt x="54" y="413"/>
                </a:cubicBezTo>
                <a:cubicBezTo>
                  <a:pt x="541" y="413"/>
                  <a:pt x="541" y="413"/>
                  <a:pt x="541" y="413"/>
                </a:cubicBezTo>
                <a:cubicBezTo>
                  <a:pt x="851" y="413"/>
                  <a:pt x="851" y="413"/>
                  <a:pt x="851" y="413"/>
                </a:cubicBezTo>
                <a:cubicBezTo>
                  <a:pt x="891" y="413"/>
                  <a:pt x="891" y="413"/>
                  <a:pt x="891" y="413"/>
                </a:cubicBezTo>
                <a:cubicBezTo>
                  <a:pt x="2048" y="413"/>
                  <a:pt x="2048" y="413"/>
                  <a:pt x="2048" y="413"/>
                </a:cubicBezTo>
                <a:cubicBezTo>
                  <a:pt x="2053" y="413"/>
                  <a:pt x="2058" y="411"/>
                  <a:pt x="2062" y="408"/>
                </a:cubicBezTo>
                <a:cubicBezTo>
                  <a:pt x="2063" y="407"/>
                  <a:pt x="2064" y="406"/>
                  <a:pt x="2064" y="406"/>
                </a:cubicBezTo>
                <a:cubicBezTo>
                  <a:pt x="2253" y="217"/>
                  <a:pt x="2253" y="217"/>
                  <a:pt x="2253" y="217"/>
                </a:cubicBezTo>
                <a:cubicBezTo>
                  <a:pt x="2259" y="211"/>
                  <a:pt x="2259" y="201"/>
                  <a:pt x="2253" y="195"/>
                </a:cubicBezTo>
                <a:close/>
              </a:path>
            </a:pathLst>
          </a:custGeom>
          <a:solidFill>
            <a:schemeClr val="accent1">
              <a:alpha val="90000"/>
            </a:schemeClr>
          </a:solidFill>
          <a:ln>
            <a:noFill/>
          </a:ln>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1"/>
          <p:cNvSpPr>
            <a:spLocks noGrp="1"/>
          </p:cNvSpPr>
          <p:nvPr>
            <p:ph type="ctrTitle"/>
          </p:nvPr>
        </p:nvSpPr>
        <p:spPr>
          <a:xfrm>
            <a:off x="213421" y="3791533"/>
            <a:ext cx="7524730" cy="1163781"/>
          </a:xfrm>
        </p:spPr>
        <p:txBody>
          <a:bodyPr>
            <a:normAutofit/>
          </a:bodyPr>
          <a:lstStyle/>
          <a:p>
            <a:r>
              <a:rPr lang="en-US" sz="4000" dirty="0">
                <a:solidFill>
                  <a:srgbClr val="FEFFFF"/>
                </a:solidFill>
              </a:rPr>
              <a:t>Aquaculture in the Classroom</a:t>
            </a:r>
          </a:p>
        </p:txBody>
      </p:sp>
      <p:sp>
        <p:nvSpPr>
          <p:cNvPr id="3" name="Subtitle 2"/>
          <p:cNvSpPr>
            <a:spLocks noGrp="1"/>
          </p:cNvSpPr>
          <p:nvPr>
            <p:ph type="subTitle" idx="1"/>
          </p:nvPr>
        </p:nvSpPr>
        <p:spPr>
          <a:xfrm>
            <a:off x="247670" y="4944531"/>
            <a:ext cx="6930295" cy="524935"/>
          </a:xfrm>
        </p:spPr>
        <p:txBody>
          <a:bodyPr>
            <a:normAutofit/>
          </a:bodyPr>
          <a:lstStyle/>
          <a:p>
            <a:pPr>
              <a:lnSpc>
                <a:spcPct val="90000"/>
              </a:lnSpc>
              <a:spcBef>
                <a:spcPts val="600"/>
              </a:spcBef>
            </a:pPr>
            <a:endParaRPr lang="en-US" sz="1100" dirty="0">
              <a:solidFill>
                <a:srgbClr val="FEFFFF"/>
              </a:solidFill>
            </a:endParaRPr>
          </a:p>
          <a:p>
            <a:pPr>
              <a:lnSpc>
                <a:spcPct val="90000"/>
              </a:lnSpc>
              <a:spcBef>
                <a:spcPts val="600"/>
              </a:spcBef>
            </a:pPr>
            <a:r>
              <a:rPr lang="en-US" sz="1100" dirty="0">
                <a:solidFill>
                  <a:srgbClr val="FEFFFF"/>
                </a:solidFill>
              </a:rPr>
              <a:t>Produced by the Division of Aquaculture - 2019</a:t>
            </a:r>
          </a:p>
        </p:txBody>
      </p:sp>
      <p:pic>
        <p:nvPicPr>
          <p:cNvPr id="5" name="Picture 4">
            <a:extLst>
              <a:ext uri="{FF2B5EF4-FFF2-40B4-BE49-F238E27FC236}">
                <a16:creationId xmlns:a16="http://schemas.microsoft.com/office/drawing/2014/main" id="{6EED163D-D47D-43BC-AAD6-A4317A6CAB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5" y="5705828"/>
            <a:ext cx="9143998" cy="1163782"/>
          </a:xfrm>
          <a:prstGeom prst="rect">
            <a:avLst/>
          </a:prstGeom>
        </p:spPr>
      </p:pic>
    </p:spTree>
    <p:extLst>
      <p:ext uri="{BB962C8B-B14F-4D97-AF65-F5344CB8AC3E}">
        <p14:creationId xmlns:p14="http://schemas.microsoft.com/office/powerpoint/2010/main" val="3664431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9EE869B-085D-43B3-AED8-9B065561249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5" y="-1"/>
            <a:ext cx="915543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3179" r="19638"/>
          <a:stretch/>
        </p:blipFill>
        <p:spPr>
          <a:xfrm>
            <a:off x="6172198" y="10"/>
            <a:ext cx="2971801" cy="6857990"/>
          </a:xfrm>
          <a:prstGeom prst="rect">
            <a:avLst/>
          </a:prstGeom>
        </p:spPr>
      </p:pic>
      <p:sp>
        <p:nvSpPr>
          <p:cNvPr id="11" name="Rectangle 10">
            <a:extLst>
              <a:ext uri="{FF2B5EF4-FFF2-40B4-BE49-F238E27FC236}">
                <a16:creationId xmlns:a16="http://schemas.microsoft.com/office/drawing/2014/main" id="{C54E744A-A072-47AF-981A-37186176C2C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6172199"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5">
            <a:extLst>
              <a:ext uri="{FF2B5EF4-FFF2-40B4-BE49-F238E27FC236}">
                <a16:creationId xmlns:a16="http://schemas.microsoft.com/office/drawing/2014/main" id="{F0254341-1068-4FB7-8AEF-220C6EB4101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59027"/>
            <a:ext cx="6782018"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1"/>
          <p:cNvSpPr>
            <a:spLocks noGrp="1"/>
          </p:cNvSpPr>
          <p:nvPr>
            <p:ph type="title"/>
          </p:nvPr>
        </p:nvSpPr>
        <p:spPr>
          <a:xfrm>
            <a:off x="406400" y="787400"/>
            <a:ext cx="5359399" cy="778933"/>
          </a:xfrm>
        </p:spPr>
        <p:txBody>
          <a:bodyPr anchor="ctr">
            <a:normAutofit/>
          </a:bodyPr>
          <a:lstStyle/>
          <a:p>
            <a:r>
              <a:rPr lang="en-US" sz="2800" dirty="0">
                <a:solidFill>
                  <a:srgbClr val="FEFFFF"/>
                </a:solidFill>
              </a:rPr>
              <a:t>Overview </a:t>
            </a:r>
          </a:p>
        </p:txBody>
      </p:sp>
      <p:sp>
        <p:nvSpPr>
          <p:cNvPr id="3" name="Content Placeholder 2"/>
          <p:cNvSpPr>
            <a:spLocks noGrp="1"/>
          </p:cNvSpPr>
          <p:nvPr>
            <p:ph idx="1"/>
          </p:nvPr>
        </p:nvSpPr>
        <p:spPr>
          <a:xfrm>
            <a:off x="533400" y="1915352"/>
            <a:ext cx="5537309" cy="4372367"/>
          </a:xfrm>
        </p:spPr>
        <p:txBody>
          <a:bodyPr>
            <a:normAutofit/>
          </a:bodyPr>
          <a:lstStyle/>
          <a:p>
            <a:pPr marL="741363" lvl="1">
              <a:spcBef>
                <a:spcPts val="1200"/>
              </a:spcBef>
              <a:spcAft>
                <a:spcPts val="600"/>
              </a:spcAft>
              <a:buSzPct val="135000"/>
              <a:buFont typeface="Arial" panose="020B0604020202020204" pitchFamily="34" charset="0"/>
              <a:buChar char="•"/>
            </a:pPr>
            <a:r>
              <a:rPr lang="en-US" sz="2400" dirty="0">
                <a:solidFill>
                  <a:schemeClr val="bg1"/>
                </a:solidFill>
              </a:rPr>
              <a:t>Aquaculture 101</a:t>
            </a:r>
          </a:p>
          <a:p>
            <a:pPr marL="741363" lvl="1">
              <a:spcBef>
                <a:spcPts val="1200"/>
              </a:spcBef>
              <a:spcAft>
                <a:spcPts val="600"/>
              </a:spcAft>
              <a:buSzPct val="135000"/>
              <a:buFont typeface="Arial" panose="020B0604020202020204" pitchFamily="34" charset="0"/>
              <a:buChar char="•"/>
            </a:pPr>
            <a:r>
              <a:rPr lang="en-US" sz="2400" dirty="0">
                <a:solidFill>
                  <a:schemeClr val="bg1"/>
                </a:solidFill>
              </a:rPr>
              <a:t>Why is aquaculture needed?</a:t>
            </a:r>
          </a:p>
          <a:p>
            <a:pPr marL="741363" lvl="1">
              <a:spcBef>
                <a:spcPts val="1200"/>
              </a:spcBef>
              <a:spcAft>
                <a:spcPts val="600"/>
              </a:spcAft>
              <a:buSzPct val="135000"/>
              <a:buFont typeface="Arial" panose="020B0604020202020204" pitchFamily="34" charset="0"/>
              <a:buChar char="•"/>
            </a:pPr>
            <a:r>
              <a:rPr lang="en-US" sz="2400" dirty="0">
                <a:solidFill>
                  <a:schemeClr val="bg1"/>
                </a:solidFill>
              </a:rPr>
              <a:t>Overview of Florida's Industry</a:t>
            </a:r>
          </a:p>
          <a:p>
            <a:pPr marL="741363" lvl="1">
              <a:spcBef>
                <a:spcPts val="1200"/>
              </a:spcBef>
              <a:spcAft>
                <a:spcPts val="600"/>
              </a:spcAft>
              <a:buSzPct val="135000"/>
              <a:buFont typeface="Arial" panose="020B0604020202020204" pitchFamily="34" charset="0"/>
              <a:buChar char="•"/>
            </a:pPr>
            <a:r>
              <a:rPr lang="en-US" sz="2400" dirty="0">
                <a:solidFill>
                  <a:schemeClr val="bg1"/>
                </a:solidFill>
              </a:rPr>
              <a:t>Aquaculture in the Classroom</a:t>
            </a:r>
          </a:p>
          <a:p>
            <a:pPr marL="741363" lvl="1">
              <a:spcBef>
                <a:spcPts val="1200"/>
              </a:spcBef>
              <a:spcAft>
                <a:spcPts val="600"/>
              </a:spcAft>
              <a:buSzPct val="135000"/>
              <a:buFont typeface="Arial" panose="020B0604020202020204" pitchFamily="34" charset="0"/>
              <a:buChar char="•"/>
            </a:pPr>
            <a:r>
              <a:rPr lang="en-US" sz="2400" dirty="0">
                <a:solidFill>
                  <a:schemeClr val="bg1"/>
                </a:solidFill>
              </a:rPr>
              <a:t>Educator Resources</a:t>
            </a:r>
          </a:p>
        </p:txBody>
      </p:sp>
      <p:sp>
        <p:nvSpPr>
          <p:cNvPr id="5" name="TextBox 4"/>
          <p:cNvSpPr txBox="1"/>
          <p:nvPr/>
        </p:nvSpPr>
        <p:spPr>
          <a:xfrm>
            <a:off x="7460725" y="6287719"/>
            <a:ext cx="1993900"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white"/>
                </a:solidFill>
                <a:effectLst/>
                <a:uLnTx/>
                <a:uFillTx/>
                <a:latin typeface="Century Gothic" panose="020B0502020202020204"/>
                <a:ea typeface="+mn-ea"/>
                <a:cs typeface="+mn-cs"/>
              </a:rPr>
              <a:t>Photo: USDA, Stephen Ausmus</a:t>
            </a:r>
          </a:p>
        </p:txBody>
      </p:sp>
      <p:pic>
        <p:nvPicPr>
          <p:cNvPr id="10" name="Picture 9">
            <a:extLst>
              <a:ext uri="{FF2B5EF4-FFF2-40B4-BE49-F238E27FC236}">
                <a16:creationId xmlns:a16="http://schemas.microsoft.com/office/drawing/2014/main" id="{5920F34B-CB14-44A0-9E4F-C3D0573F81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2" y="5705828"/>
            <a:ext cx="9143998" cy="1163782"/>
          </a:xfrm>
          <a:prstGeom prst="rect">
            <a:avLst/>
          </a:prstGeom>
        </p:spPr>
      </p:pic>
    </p:spTree>
    <p:extLst>
      <p:ext uri="{BB962C8B-B14F-4D97-AF65-F5344CB8AC3E}">
        <p14:creationId xmlns:p14="http://schemas.microsoft.com/office/powerpoint/2010/main" val="1922270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aquaculture? </a:t>
            </a:r>
          </a:p>
        </p:txBody>
      </p:sp>
      <p:sp>
        <p:nvSpPr>
          <p:cNvPr id="3" name="Content Placeholder 2"/>
          <p:cNvSpPr>
            <a:spLocks noGrp="1"/>
          </p:cNvSpPr>
          <p:nvPr>
            <p:ph idx="1"/>
          </p:nvPr>
        </p:nvSpPr>
        <p:spPr>
          <a:xfrm>
            <a:off x="1600201" y="1434626"/>
            <a:ext cx="7213600" cy="4966174"/>
          </a:xfrm>
        </p:spPr>
        <p:txBody>
          <a:bodyPr>
            <a:normAutofit lnSpcReduction="10000"/>
          </a:bodyPr>
          <a:lstStyle/>
          <a:p>
            <a:r>
              <a:rPr lang="en-US" sz="1900" dirty="0"/>
              <a:t>“Fish Farming”</a:t>
            </a:r>
          </a:p>
          <a:p>
            <a:pPr>
              <a:spcBef>
                <a:spcPts val="1200"/>
              </a:spcBef>
            </a:pPr>
            <a:r>
              <a:rPr lang="en-US" sz="1900" dirty="0"/>
              <a:t>“Production of aquatic organisms” </a:t>
            </a:r>
          </a:p>
          <a:p>
            <a:r>
              <a:rPr lang="en-US" sz="1900" dirty="0"/>
              <a:t>Aquaculture products sold for: </a:t>
            </a:r>
          </a:p>
          <a:p>
            <a:pPr lvl="1"/>
            <a:r>
              <a:rPr lang="en-US" sz="1900" dirty="0"/>
              <a:t>Food  </a:t>
            </a:r>
          </a:p>
          <a:p>
            <a:pPr lvl="1"/>
            <a:r>
              <a:rPr lang="en-US" sz="1900" dirty="0"/>
              <a:t>Ornamentals</a:t>
            </a:r>
          </a:p>
          <a:p>
            <a:pPr lvl="1"/>
            <a:r>
              <a:rPr lang="en-US" sz="1900" dirty="0"/>
              <a:t>Misc.</a:t>
            </a:r>
          </a:p>
          <a:p>
            <a:pPr lvl="2"/>
            <a:r>
              <a:rPr lang="en-US" sz="1600" dirty="0"/>
              <a:t>Medical research</a:t>
            </a:r>
          </a:p>
          <a:p>
            <a:pPr lvl="2"/>
            <a:r>
              <a:rPr lang="en-US" sz="1600" dirty="0"/>
              <a:t>Biofuels</a:t>
            </a:r>
          </a:p>
          <a:p>
            <a:pPr lvl="2"/>
            <a:r>
              <a:rPr lang="en-US" sz="1600" dirty="0"/>
              <a:t>Clothing (alligators)</a:t>
            </a:r>
          </a:p>
          <a:p>
            <a:pPr lvl="1"/>
            <a:r>
              <a:rPr lang="en-US" sz="1900" dirty="0"/>
              <a:t>Conservation and </a:t>
            </a:r>
          </a:p>
          <a:p>
            <a:pPr marL="741363" lvl="1" indent="0">
              <a:buNone/>
            </a:pPr>
            <a:r>
              <a:rPr lang="en-US" sz="1900" dirty="0"/>
              <a:t>recreational fisheries management</a:t>
            </a:r>
          </a:p>
          <a:p>
            <a:pPr lvl="2"/>
            <a:r>
              <a:rPr lang="en-US" sz="1600" dirty="0"/>
              <a:t>Restoring depleted species</a:t>
            </a:r>
          </a:p>
          <a:p>
            <a:pPr lvl="2"/>
            <a:r>
              <a:rPr lang="en-US" sz="1600" dirty="0"/>
              <a:t>Supplemental stocking to increase populations</a:t>
            </a:r>
            <a:endParaRPr lang="en-US" dirty="0"/>
          </a:p>
          <a:p>
            <a:endParaRPr lang="en-US" dirty="0"/>
          </a:p>
        </p:txBody>
      </p:sp>
      <p:pic>
        <p:nvPicPr>
          <p:cNvPr id="41986" name="Picture 2">
            <a:extLst>
              <a:ext uri="{FF2B5EF4-FFF2-40B4-BE49-F238E27FC236}">
                <a16:creationId xmlns:a16="http://schemas.microsoft.com/office/drawing/2014/main" id="{C9AD50F8-1F7B-405C-A620-C722592FBC4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579533" y="2828964"/>
            <a:ext cx="3252803" cy="217749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150524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additive="base">
                                        <p:cTn id="4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 calcmode="lin" valueType="num">
                                      <p:cBhvr additive="base">
                                        <p:cTn id="4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
                                            <p:txEl>
                                              <p:pRg st="10" end="10"/>
                                            </p:txEl>
                                          </p:spTgt>
                                        </p:tgtEl>
                                        <p:attrNameLst>
                                          <p:attrName>style.visibility</p:attrName>
                                        </p:attrNameLst>
                                      </p:cBhvr>
                                      <p:to>
                                        <p:strVal val="visible"/>
                                      </p:to>
                                    </p:set>
                                    <p:anim calcmode="lin" valueType="num">
                                      <p:cBhvr additive="base">
                                        <p:cTn id="5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3">
                                            <p:txEl>
                                              <p:pRg st="11" end="11"/>
                                            </p:txEl>
                                          </p:spTgt>
                                        </p:tgtEl>
                                        <p:attrNameLst>
                                          <p:attrName>style.visibility</p:attrName>
                                        </p:attrNameLst>
                                      </p:cBhvr>
                                      <p:to>
                                        <p:strVal val="visible"/>
                                      </p:to>
                                    </p:set>
                                    <p:anim calcmode="lin" valueType="num">
                                      <p:cBhvr additive="base">
                                        <p:cTn id="6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 calcmode="lin" valueType="num">
                                      <p:cBhvr additive="base">
                                        <p:cTn id="6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9A118BC-BA81-4C93-ACF2-98CA894FA7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5" y="-1"/>
            <a:ext cx="915543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5" name="Picture 4" descr="Oyster racks are cleaned and inspected by local farmer. " title="Oytermen cleans oyster racks">
            <a:extLst>
              <a:ext uri="{FF2B5EF4-FFF2-40B4-BE49-F238E27FC236}">
                <a16:creationId xmlns:a16="http://schemas.microsoft.com/office/drawing/2014/main" id="{CA84ACF7-FDB5-4538-80F1-D3C795CC8D6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34617" b="-4"/>
          <a:stretch/>
        </p:blipFill>
        <p:spPr bwMode="auto">
          <a:xfrm>
            <a:off x="6172198" y="-5534"/>
            <a:ext cx="2971802" cy="3431766"/>
          </a:xfrm>
          <a:prstGeom prst="rect">
            <a:avLst/>
          </a:prstGeom>
          <a:noFill/>
        </p:spPr>
      </p:pic>
      <p:pic>
        <p:nvPicPr>
          <p:cNvPr id="4" name="Picture 5" descr="Simple, extensive aquaculture pond producing tilapia in Ghana." title="Tilapia pond in Africa">
            <a:extLst>
              <a:ext uri="{FF2B5EF4-FFF2-40B4-BE49-F238E27FC236}">
                <a16:creationId xmlns:a16="http://schemas.microsoft.com/office/drawing/2014/main" id="{2983F779-5E49-4817-B217-B3B563A94456}"/>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16005" r="26191"/>
          <a:stretch/>
        </p:blipFill>
        <p:spPr bwMode="auto">
          <a:xfrm>
            <a:off x="6172198" y="3426232"/>
            <a:ext cx="2971802" cy="3431768"/>
          </a:xfrm>
          <a:prstGeom prst="rect">
            <a:avLst/>
          </a:prstGeom>
          <a:noFill/>
        </p:spPr>
      </p:pic>
      <p:cxnSp>
        <p:nvCxnSpPr>
          <p:cNvPr id="12" name="Straight Connector 11">
            <a:extLst>
              <a:ext uri="{FF2B5EF4-FFF2-40B4-BE49-F238E27FC236}">
                <a16:creationId xmlns:a16="http://schemas.microsoft.com/office/drawing/2014/main" id="{7608143B-5494-482A-BCE4-588DC477DA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a:stCxn id="37" idx="3"/>
          </p:cNvCxnSpPr>
          <p:nvPr>
            <p:extLst>
              <p:ext uri="{386F3935-93C4-4BCD-93E2-E3B085C9AB24}">
                <p16:designElem xmlns:p16="http://schemas.microsoft.com/office/powerpoint/2015/main" val="1"/>
              </p:ext>
            </p:extLst>
          </p:nvPr>
        </p:nvCxnSpPr>
        <p:spPr>
          <a:xfrm flipV="1">
            <a:off x="6172199" y="3426234"/>
            <a:ext cx="2971801" cy="2766"/>
          </a:xfrm>
          <a:prstGeom prst="line">
            <a:avLst/>
          </a:prstGeom>
          <a:ln w="5080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637E1130-C53E-4FDB-8D84-8863103894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6172199"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5">
            <a:extLst>
              <a:ext uri="{FF2B5EF4-FFF2-40B4-BE49-F238E27FC236}">
                <a16:creationId xmlns:a16="http://schemas.microsoft.com/office/drawing/2014/main" id="{B6FD7DC0-5FF7-4A80-9AC3-9AA8CD0018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59027"/>
            <a:ext cx="6782018"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1"/>
          <p:cNvSpPr>
            <a:spLocks noGrp="1"/>
          </p:cNvSpPr>
          <p:nvPr>
            <p:ph type="title"/>
          </p:nvPr>
        </p:nvSpPr>
        <p:spPr>
          <a:xfrm>
            <a:off x="711309" y="787136"/>
            <a:ext cx="5359399" cy="778933"/>
          </a:xfrm>
        </p:spPr>
        <p:txBody>
          <a:bodyPr anchor="ctr">
            <a:normAutofit fontScale="90000"/>
          </a:bodyPr>
          <a:lstStyle/>
          <a:p>
            <a:r>
              <a:rPr lang="en-US" sz="2800" dirty="0">
                <a:solidFill>
                  <a:srgbClr val="FEFFFF"/>
                </a:solidFill>
              </a:rPr>
              <a:t>Main Categories of Aquaculture</a:t>
            </a:r>
          </a:p>
        </p:txBody>
      </p:sp>
      <p:sp>
        <p:nvSpPr>
          <p:cNvPr id="3" name="Content Placeholder 2"/>
          <p:cNvSpPr>
            <a:spLocks noGrp="1"/>
          </p:cNvSpPr>
          <p:nvPr>
            <p:ph idx="1"/>
          </p:nvPr>
        </p:nvSpPr>
        <p:spPr>
          <a:xfrm>
            <a:off x="406399" y="2032000"/>
            <a:ext cx="5359400" cy="3879222"/>
          </a:xfrm>
        </p:spPr>
        <p:txBody>
          <a:bodyPr>
            <a:normAutofit/>
          </a:bodyPr>
          <a:lstStyle/>
          <a:p>
            <a:r>
              <a:rPr lang="en-US" sz="2400" dirty="0">
                <a:solidFill>
                  <a:srgbClr val="FEFFFF"/>
                </a:solidFill>
              </a:rPr>
              <a:t>Extensive</a:t>
            </a:r>
          </a:p>
          <a:p>
            <a:pPr lvl="1"/>
            <a:r>
              <a:rPr lang="en-US" sz="2000" dirty="0">
                <a:solidFill>
                  <a:srgbClr val="FEFFFF"/>
                </a:solidFill>
              </a:rPr>
              <a:t>Little control over system</a:t>
            </a:r>
          </a:p>
          <a:p>
            <a:pPr lvl="1"/>
            <a:r>
              <a:rPr lang="en-US" sz="2000" dirty="0">
                <a:solidFill>
                  <a:srgbClr val="FEFFFF"/>
                </a:solidFill>
              </a:rPr>
              <a:t>Little technology</a:t>
            </a:r>
          </a:p>
          <a:p>
            <a:pPr lvl="1"/>
            <a:r>
              <a:rPr lang="en-US" sz="2000" dirty="0">
                <a:solidFill>
                  <a:srgbClr val="FEFFFF"/>
                </a:solidFill>
              </a:rPr>
              <a:t>Ancient origins</a:t>
            </a:r>
          </a:p>
          <a:p>
            <a:pPr lvl="1"/>
            <a:r>
              <a:rPr lang="en-US" sz="2000" dirty="0">
                <a:solidFill>
                  <a:srgbClr val="FEFFFF"/>
                </a:solidFill>
              </a:rPr>
              <a:t>Limited by environment / food</a:t>
            </a:r>
          </a:p>
          <a:p>
            <a:pPr lvl="1"/>
            <a:endParaRPr lang="en-US" sz="2000" dirty="0">
              <a:solidFill>
                <a:srgbClr val="FEFFFF"/>
              </a:solidFill>
            </a:endParaRPr>
          </a:p>
          <a:p>
            <a:pPr lvl="1"/>
            <a:endParaRPr lang="en-US" sz="2000" dirty="0">
              <a:solidFill>
                <a:srgbClr val="FEFFFF"/>
              </a:solidFill>
            </a:endParaRPr>
          </a:p>
          <a:p>
            <a:pPr lvl="1"/>
            <a:r>
              <a:rPr lang="en-US" sz="2000" dirty="0">
                <a:solidFill>
                  <a:srgbClr val="FEFFFF"/>
                </a:solidFill>
              </a:rPr>
              <a:t>Examples: oysters, tilapia</a:t>
            </a:r>
          </a:p>
          <a:p>
            <a:pPr lvl="1"/>
            <a:endParaRPr lang="en-US" dirty="0">
              <a:solidFill>
                <a:srgbClr val="FEFFFF"/>
              </a:solidFill>
            </a:endParaRPr>
          </a:p>
          <a:p>
            <a:endParaRPr lang="en-US" dirty="0">
              <a:solidFill>
                <a:srgbClr val="FEFFFF"/>
              </a:solidFill>
            </a:endParaRPr>
          </a:p>
        </p:txBody>
      </p:sp>
      <p:pic>
        <p:nvPicPr>
          <p:cNvPr id="11" name="Picture 10">
            <a:extLst>
              <a:ext uri="{FF2B5EF4-FFF2-40B4-BE49-F238E27FC236}">
                <a16:creationId xmlns:a16="http://schemas.microsoft.com/office/drawing/2014/main" id="{8DA021B6-7475-4CE6-A928-B6CDEDDBAF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5" y="5705828"/>
            <a:ext cx="9143998" cy="1163782"/>
          </a:xfrm>
          <a:prstGeom prst="rect">
            <a:avLst/>
          </a:prstGeom>
        </p:spPr>
      </p:pic>
    </p:spTree>
    <p:extLst>
      <p:ext uri="{BB962C8B-B14F-4D97-AF65-F5344CB8AC3E}">
        <p14:creationId xmlns:p14="http://schemas.microsoft.com/office/powerpoint/2010/main" val="3323172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9A118BC-BA81-4C93-ACF2-98CA894FA7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5" y="-1"/>
            <a:ext cx="915543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5" name="Picture 2" descr="Farmer feeds flounder in large recirculating tank system. " title="Recirculating flounder tank feeding">
            <a:extLst>
              <a:ext uri="{FF2B5EF4-FFF2-40B4-BE49-F238E27FC236}">
                <a16:creationId xmlns:a16="http://schemas.microsoft.com/office/drawing/2014/main" id="{9E2DDA90-30C2-4DCA-AF9F-5D57E44B292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359" r="28818" b="3"/>
          <a:stretch/>
        </p:blipFill>
        <p:spPr bwMode="auto">
          <a:xfrm>
            <a:off x="6172198" y="-5534"/>
            <a:ext cx="2971802" cy="343176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descr="Trout raceway system." title="Trout raceway system.">
            <a:extLst>
              <a:ext uri="{FF2B5EF4-FFF2-40B4-BE49-F238E27FC236}">
                <a16:creationId xmlns:a16="http://schemas.microsoft.com/office/drawing/2014/main" id="{43886AFD-9642-45D5-BB03-B1E8FD82B1BE}"/>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15326" r="19726" b="-2"/>
          <a:stretch/>
        </p:blipFill>
        <p:spPr bwMode="auto">
          <a:xfrm>
            <a:off x="6172198" y="3426232"/>
            <a:ext cx="2971802" cy="3431768"/>
          </a:xfrm>
          <a:prstGeom prst="rect">
            <a:avLst/>
          </a:prstGeom>
          <a:noFill/>
        </p:spPr>
      </p:pic>
      <p:cxnSp>
        <p:nvCxnSpPr>
          <p:cNvPr id="12" name="Straight Connector 11">
            <a:extLst>
              <a:ext uri="{FF2B5EF4-FFF2-40B4-BE49-F238E27FC236}">
                <a16:creationId xmlns:a16="http://schemas.microsoft.com/office/drawing/2014/main" id="{7608143B-5494-482A-BCE4-588DC477DA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a:stCxn id="37" idx="3"/>
          </p:cNvCxnSpPr>
          <p:nvPr>
            <p:extLst>
              <p:ext uri="{386F3935-93C4-4BCD-93E2-E3B085C9AB24}">
                <p16:designElem xmlns:p16="http://schemas.microsoft.com/office/powerpoint/2015/main" val="1"/>
              </p:ext>
            </p:extLst>
          </p:nvPr>
        </p:nvCxnSpPr>
        <p:spPr>
          <a:xfrm flipV="1">
            <a:off x="6172199" y="3426234"/>
            <a:ext cx="2971801" cy="2766"/>
          </a:xfrm>
          <a:prstGeom prst="line">
            <a:avLst/>
          </a:prstGeom>
          <a:ln w="5080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637E1130-C53E-4FDB-8D84-8863103894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6172199"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5">
            <a:extLst>
              <a:ext uri="{FF2B5EF4-FFF2-40B4-BE49-F238E27FC236}">
                <a16:creationId xmlns:a16="http://schemas.microsoft.com/office/drawing/2014/main" id="{B6FD7DC0-5FF7-4A80-9AC3-9AA8CD0018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59027"/>
            <a:ext cx="6782018"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1"/>
          <p:cNvSpPr>
            <a:spLocks noGrp="1"/>
          </p:cNvSpPr>
          <p:nvPr>
            <p:ph type="title"/>
          </p:nvPr>
        </p:nvSpPr>
        <p:spPr>
          <a:xfrm>
            <a:off x="711309" y="787136"/>
            <a:ext cx="5359399" cy="778933"/>
          </a:xfrm>
        </p:spPr>
        <p:txBody>
          <a:bodyPr anchor="ctr">
            <a:normAutofit fontScale="90000"/>
          </a:bodyPr>
          <a:lstStyle/>
          <a:p>
            <a:r>
              <a:rPr lang="en-US" sz="2800" dirty="0">
                <a:solidFill>
                  <a:srgbClr val="FEFFFF"/>
                </a:solidFill>
              </a:rPr>
              <a:t>Main Categories of Aquaculture</a:t>
            </a:r>
          </a:p>
        </p:txBody>
      </p:sp>
      <p:sp>
        <p:nvSpPr>
          <p:cNvPr id="3" name="Content Placeholder 2"/>
          <p:cNvSpPr>
            <a:spLocks noGrp="1"/>
          </p:cNvSpPr>
          <p:nvPr>
            <p:ph idx="1"/>
          </p:nvPr>
        </p:nvSpPr>
        <p:spPr>
          <a:xfrm>
            <a:off x="406399" y="2032000"/>
            <a:ext cx="5359400" cy="3879222"/>
          </a:xfrm>
        </p:spPr>
        <p:txBody>
          <a:bodyPr>
            <a:normAutofit/>
          </a:bodyPr>
          <a:lstStyle/>
          <a:p>
            <a:r>
              <a:rPr lang="en-US" sz="2400" dirty="0">
                <a:solidFill>
                  <a:srgbClr val="FEFFFF"/>
                </a:solidFill>
              </a:rPr>
              <a:t>Intensive</a:t>
            </a:r>
          </a:p>
          <a:p>
            <a:pPr lvl="1"/>
            <a:r>
              <a:rPr lang="en-US" sz="2000" dirty="0">
                <a:solidFill>
                  <a:srgbClr val="FEFFFF"/>
                </a:solidFill>
              </a:rPr>
              <a:t>Highly controlled systems</a:t>
            </a:r>
          </a:p>
          <a:p>
            <a:pPr lvl="2"/>
            <a:r>
              <a:rPr lang="en-US" sz="1800" dirty="0">
                <a:solidFill>
                  <a:srgbClr val="FEFFFF"/>
                </a:solidFill>
              </a:rPr>
              <a:t>Produce large quantities in a small area</a:t>
            </a:r>
          </a:p>
          <a:p>
            <a:pPr lvl="2"/>
            <a:r>
              <a:rPr lang="en-US" sz="1800" dirty="0">
                <a:solidFill>
                  <a:srgbClr val="FEFFFF"/>
                </a:solidFill>
              </a:rPr>
              <a:t>Very efficient production method</a:t>
            </a:r>
          </a:p>
          <a:p>
            <a:pPr lvl="1"/>
            <a:r>
              <a:rPr lang="en-US" sz="2000" dirty="0">
                <a:solidFill>
                  <a:srgbClr val="FEFFFF"/>
                </a:solidFill>
              </a:rPr>
              <a:t>Limited by density and water quality</a:t>
            </a:r>
          </a:p>
          <a:p>
            <a:pPr lvl="1"/>
            <a:endParaRPr lang="en-US" sz="2000" dirty="0">
              <a:solidFill>
                <a:srgbClr val="FEFFFF"/>
              </a:solidFill>
            </a:endParaRPr>
          </a:p>
          <a:p>
            <a:pPr lvl="1"/>
            <a:r>
              <a:rPr lang="en-US" sz="2000" dirty="0">
                <a:solidFill>
                  <a:srgbClr val="FEFFFF"/>
                </a:solidFill>
              </a:rPr>
              <a:t>Examples: t</a:t>
            </a:r>
            <a:r>
              <a:rPr lang="en-US" sz="2000" dirty="0">
                <a:solidFill>
                  <a:schemeClr val="bg1"/>
                </a:solidFill>
              </a:rPr>
              <a:t>ilapia</a:t>
            </a:r>
            <a:r>
              <a:rPr lang="en-US" sz="2000" dirty="0">
                <a:solidFill>
                  <a:srgbClr val="FEFFFF"/>
                </a:solidFill>
              </a:rPr>
              <a:t>, shrimp </a:t>
            </a:r>
          </a:p>
          <a:p>
            <a:pPr lvl="1"/>
            <a:endParaRPr lang="en-US" dirty="0">
              <a:solidFill>
                <a:srgbClr val="FEFFFF"/>
              </a:solidFill>
            </a:endParaRPr>
          </a:p>
          <a:p>
            <a:endParaRPr lang="en-US" dirty="0">
              <a:solidFill>
                <a:srgbClr val="FEFFFF"/>
              </a:solidFill>
            </a:endParaRPr>
          </a:p>
        </p:txBody>
      </p:sp>
      <p:pic>
        <p:nvPicPr>
          <p:cNvPr id="11" name="Picture 10">
            <a:extLst>
              <a:ext uri="{FF2B5EF4-FFF2-40B4-BE49-F238E27FC236}">
                <a16:creationId xmlns:a16="http://schemas.microsoft.com/office/drawing/2014/main" id="{16775608-CAC1-40B3-9410-178ED6AD57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5" y="5705828"/>
            <a:ext cx="9143998" cy="1163782"/>
          </a:xfrm>
          <a:prstGeom prst="rect">
            <a:avLst/>
          </a:prstGeom>
        </p:spPr>
      </p:pic>
    </p:spTree>
    <p:extLst>
      <p:ext uri="{BB962C8B-B14F-4D97-AF65-F5344CB8AC3E}">
        <p14:creationId xmlns:p14="http://schemas.microsoft.com/office/powerpoint/2010/main" val="110140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6184" y="575109"/>
            <a:ext cx="6589199" cy="1280890"/>
          </a:xfrm>
        </p:spPr>
        <p:txBody>
          <a:bodyPr/>
          <a:lstStyle/>
          <a:p>
            <a:r>
              <a:rPr lang="en-US" dirty="0"/>
              <a:t>Product Types </a:t>
            </a:r>
          </a:p>
        </p:txBody>
      </p:sp>
      <p:sp>
        <p:nvSpPr>
          <p:cNvPr id="3" name="Content Placeholder 2"/>
          <p:cNvSpPr>
            <a:spLocks noGrp="1"/>
          </p:cNvSpPr>
          <p:nvPr>
            <p:ph idx="1"/>
          </p:nvPr>
        </p:nvSpPr>
        <p:spPr>
          <a:xfrm>
            <a:off x="1786184" y="1295400"/>
            <a:ext cx="4234625" cy="5293617"/>
          </a:xfrm>
        </p:spPr>
        <p:txBody>
          <a:bodyPr>
            <a:normAutofit/>
          </a:bodyPr>
          <a:lstStyle/>
          <a:p>
            <a:r>
              <a:rPr lang="en-US" sz="1600" dirty="0"/>
              <a:t>Fish (catfish, salmon, tilapia)</a:t>
            </a:r>
          </a:p>
          <a:p>
            <a:r>
              <a:rPr lang="en-US" sz="1600" dirty="0"/>
              <a:t>Crustaceans (shrimp, crayfish)</a:t>
            </a:r>
          </a:p>
          <a:p>
            <a:r>
              <a:rPr lang="en-US" sz="1600" dirty="0"/>
              <a:t>Shellfish (oysters, clams)</a:t>
            </a:r>
          </a:p>
          <a:p>
            <a:r>
              <a:rPr lang="en-US" sz="1600" dirty="0"/>
              <a:t>Plants (seaweed, mangrove)</a:t>
            </a:r>
          </a:p>
          <a:p>
            <a:r>
              <a:rPr lang="en-US" sz="1600" dirty="0"/>
              <a:t>Algae (food and biofuels)</a:t>
            </a:r>
          </a:p>
          <a:p>
            <a:r>
              <a:rPr lang="en-US" sz="1600" dirty="0"/>
              <a:t>Misc. (Coral, live rock, bait fish, alligators) </a:t>
            </a:r>
          </a:p>
          <a:p>
            <a:pPr lvl="1"/>
            <a:endParaRPr lang="en-US" sz="1200" dirty="0"/>
          </a:p>
          <a:p>
            <a:endParaRPr lang="en-US" sz="1400" dirty="0"/>
          </a:p>
        </p:txBody>
      </p:sp>
      <p:pic>
        <p:nvPicPr>
          <p:cNvPr id="4" name="Picture 8" descr="Large freshwater prawn or shrimp produced in ponds in the southeastern U.S." title="Freshwater prawns">
            <a:extLst>
              <a:ext uri="{FF2B5EF4-FFF2-40B4-BE49-F238E27FC236}">
                <a16:creationId xmlns:a16="http://schemas.microsoft.com/office/drawing/2014/main" id="{7C73DE9D-E0B0-4D36-97EF-A9BB46260FB7}"/>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097009" y="3955516"/>
            <a:ext cx="2846388" cy="1924050"/>
          </a:xfrm>
          <a:prstGeom prst="rect">
            <a:avLst/>
          </a:prstGeom>
          <a:noFill/>
          <a:ln w="9525">
            <a:noFill/>
            <a:miter lim="800000"/>
            <a:headEnd/>
            <a:tailEnd/>
          </a:ln>
        </p:spPr>
      </p:pic>
      <p:sp>
        <p:nvSpPr>
          <p:cNvPr id="5" name="TextBox 5">
            <a:extLst>
              <a:ext uri="{FF2B5EF4-FFF2-40B4-BE49-F238E27FC236}">
                <a16:creationId xmlns:a16="http://schemas.microsoft.com/office/drawing/2014/main" id="{F02687C0-06E4-4186-9BBA-947E7AB1CC71}"/>
              </a:ext>
            </a:extLst>
          </p:cNvPr>
          <p:cNvSpPr txBox="1">
            <a:spLocks noChangeArrowheads="1"/>
          </p:cNvSpPr>
          <p:nvPr/>
        </p:nvSpPr>
        <p:spPr bwMode="auto">
          <a:xfrm>
            <a:off x="6447397" y="3593662"/>
            <a:ext cx="2133600" cy="373659"/>
          </a:xfrm>
          <a:prstGeom prst="rect">
            <a:avLst/>
          </a:prstGeom>
          <a:noFill/>
          <a:ln w="9525">
            <a:noFill/>
            <a:miter lim="800000"/>
            <a:headEnd/>
            <a:tailEnd/>
          </a:ln>
        </p:spPr>
        <p:txBody>
          <a:bodyPr lIns="91435" tIns="45718" rIns="91435" bIns="4571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rainbow trout</a:t>
            </a:r>
          </a:p>
        </p:txBody>
      </p:sp>
      <p:sp>
        <p:nvSpPr>
          <p:cNvPr id="6" name="TextBox 6">
            <a:extLst>
              <a:ext uri="{FF2B5EF4-FFF2-40B4-BE49-F238E27FC236}">
                <a16:creationId xmlns:a16="http://schemas.microsoft.com/office/drawing/2014/main" id="{29EA1BB7-71B9-4AA9-8CE7-DC807CB6DD45}"/>
              </a:ext>
            </a:extLst>
          </p:cNvPr>
          <p:cNvSpPr txBox="1">
            <a:spLocks noChangeArrowheads="1"/>
          </p:cNvSpPr>
          <p:nvPr/>
        </p:nvSpPr>
        <p:spPr bwMode="auto">
          <a:xfrm>
            <a:off x="6097010" y="5860517"/>
            <a:ext cx="2819400" cy="523875"/>
          </a:xfrm>
          <a:prstGeom prst="rect">
            <a:avLst/>
          </a:prstGeom>
          <a:noFill/>
          <a:ln w="9525">
            <a:noFill/>
            <a:miter lim="800000"/>
            <a:headEnd/>
            <a:tailEnd/>
          </a:ln>
        </p:spPr>
        <p:txBody>
          <a:bodyPr lIns="91435" tIns="45718" rIns="91435" bIns="4571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freshwater prawns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entury Gothic" panose="020B0502020202020204"/>
                <a:ea typeface="+mn-ea"/>
                <a:cs typeface="+mn-cs"/>
              </a:rPr>
              <a:t>Auburn University</a:t>
            </a:r>
          </a:p>
        </p:txBody>
      </p:sp>
      <p:pic>
        <p:nvPicPr>
          <p:cNvPr id="7" name="Picture 10" descr="Picture of an oyster." title="Oyster ">
            <a:extLst>
              <a:ext uri="{FF2B5EF4-FFF2-40B4-BE49-F238E27FC236}">
                <a16:creationId xmlns:a16="http://schemas.microsoft.com/office/drawing/2014/main" id="{CD07FDA7-EE31-447D-B680-1BFE6122121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374718" y="3952539"/>
            <a:ext cx="1516063" cy="1981200"/>
          </a:xfrm>
          <a:prstGeom prst="rect">
            <a:avLst/>
          </a:prstGeom>
          <a:noFill/>
          <a:ln w="9525">
            <a:noFill/>
            <a:miter lim="800000"/>
            <a:headEnd/>
            <a:tailEnd/>
          </a:ln>
        </p:spPr>
      </p:pic>
      <p:sp>
        <p:nvSpPr>
          <p:cNvPr id="8" name="TextBox 8">
            <a:extLst>
              <a:ext uri="{FF2B5EF4-FFF2-40B4-BE49-F238E27FC236}">
                <a16:creationId xmlns:a16="http://schemas.microsoft.com/office/drawing/2014/main" id="{762B6230-0532-4728-86BC-41680CC86DBC}"/>
              </a:ext>
            </a:extLst>
          </p:cNvPr>
          <p:cNvSpPr txBox="1">
            <a:spLocks noChangeArrowheads="1"/>
          </p:cNvSpPr>
          <p:nvPr/>
        </p:nvSpPr>
        <p:spPr bwMode="auto">
          <a:xfrm>
            <a:off x="4305556" y="5948521"/>
            <a:ext cx="1600200" cy="373659"/>
          </a:xfrm>
          <a:prstGeom prst="rect">
            <a:avLst/>
          </a:prstGeom>
          <a:noFill/>
          <a:ln w="9525">
            <a:noFill/>
            <a:miter lim="800000"/>
            <a:headEnd/>
            <a:tailEnd/>
          </a:ln>
        </p:spPr>
        <p:txBody>
          <a:bodyPr lIns="91435" tIns="45718" rIns="91435" bIns="4571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oyster</a:t>
            </a:r>
          </a:p>
        </p:txBody>
      </p:sp>
      <p:pic>
        <p:nvPicPr>
          <p:cNvPr id="9" name="Picture 12" descr="Culture tanks for producing algae based bio-fuel." title="Algae growing containers">
            <a:extLst>
              <a:ext uri="{FF2B5EF4-FFF2-40B4-BE49-F238E27FC236}">
                <a16:creationId xmlns:a16="http://schemas.microsoft.com/office/drawing/2014/main" id="{3E40DF38-6490-4BBA-B5C3-1D9B4B3F0BDD}"/>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786184" y="3952539"/>
            <a:ext cx="2362200" cy="2078037"/>
          </a:xfrm>
          <a:prstGeom prst="rect">
            <a:avLst/>
          </a:prstGeom>
          <a:noFill/>
          <a:ln w="9525">
            <a:noFill/>
            <a:miter lim="800000"/>
            <a:headEnd/>
            <a:tailEnd/>
          </a:ln>
        </p:spPr>
      </p:pic>
      <p:sp>
        <p:nvSpPr>
          <p:cNvPr id="10" name="TextBox 10">
            <a:extLst>
              <a:ext uri="{FF2B5EF4-FFF2-40B4-BE49-F238E27FC236}">
                <a16:creationId xmlns:a16="http://schemas.microsoft.com/office/drawing/2014/main" id="{072643FC-17F8-4734-8CE3-FA3CC4B94D83}"/>
              </a:ext>
            </a:extLst>
          </p:cNvPr>
          <p:cNvSpPr txBox="1">
            <a:spLocks noChangeArrowheads="1"/>
          </p:cNvSpPr>
          <p:nvPr/>
        </p:nvSpPr>
        <p:spPr bwMode="auto">
          <a:xfrm>
            <a:off x="1862385" y="6010733"/>
            <a:ext cx="2362200" cy="373659"/>
          </a:xfrm>
          <a:prstGeom prst="rect">
            <a:avLst/>
          </a:prstGeom>
          <a:noFill/>
          <a:ln w="9525">
            <a:noFill/>
            <a:miter lim="800000"/>
            <a:headEnd/>
            <a:tailEnd/>
          </a:ln>
        </p:spPr>
        <p:txBody>
          <a:bodyPr lIns="91435" tIns="45718" rIns="91435" bIns="4571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algae</a:t>
            </a:r>
          </a:p>
        </p:txBody>
      </p:sp>
      <p:pic>
        <p:nvPicPr>
          <p:cNvPr id="11" name="Picture 2" descr="Rainbow trout swimming in a high density raceway. " title="Rainbow trout">
            <a:extLst>
              <a:ext uri="{FF2B5EF4-FFF2-40B4-BE49-F238E27FC236}">
                <a16:creationId xmlns:a16="http://schemas.microsoft.com/office/drawing/2014/main" id="{916B2111-8054-46BB-AE90-5E05094093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1003" y="1720380"/>
            <a:ext cx="2819400" cy="187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9977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p:nvPr>
        </p:nvSpPr>
        <p:spPr/>
        <p:txBody>
          <a:bodyPr/>
          <a:lstStyle/>
          <a:p>
            <a:r>
              <a:rPr lang="en-US" dirty="0" err="1"/>
              <a:t>Productio</a:t>
            </a:r>
            <a:r>
              <a:rPr lang="en-US" dirty="0"/>
              <a:t> units</a:t>
            </a:r>
          </a:p>
        </p:txBody>
      </p:sp>
      <p:pic>
        <p:nvPicPr>
          <p:cNvPr id="32770" name="Picture 4" descr="Photo of catfish farm ponds, each pond is ~10-30acres!" title="Aerial photo of catfish farm"/>
          <p:cNvPicPr>
            <a:picLocks noGrp="1" noChangeAspect="1" noChangeArrowheads="1"/>
          </p:cNvPicPr>
          <p:nvPr>
            <p:ph sz="half" idx="4294967295"/>
          </p:nvPr>
        </p:nvPicPr>
        <p:blipFill rotWithShape="1">
          <a:blip r:embed="rId3">
            <a:extLst>
              <a:ext uri="{28A0092B-C50C-407E-A947-70E740481C1C}">
                <a14:useLocalDpi xmlns:a14="http://schemas.microsoft.com/office/drawing/2010/main"/>
              </a:ext>
            </a:extLst>
          </a:blip>
          <a:srcRect t="3430" r="6779" b="5955"/>
          <a:stretch/>
        </p:blipFill>
        <p:spPr>
          <a:xfrm>
            <a:off x="1421761" y="371036"/>
            <a:ext cx="4034067" cy="291893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Picture 13" descr="Rainbow trout hatchery raceways" title="Trout hatchery"/>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06822" y="381000"/>
            <a:ext cx="3737178" cy="2847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ext Box 14"/>
          <p:cNvSpPr txBox="1">
            <a:spLocks noChangeArrowheads="1"/>
          </p:cNvSpPr>
          <p:nvPr/>
        </p:nvSpPr>
        <p:spPr bwMode="auto">
          <a:xfrm>
            <a:off x="2836560" y="430625"/>
            <a:ext cx="1164358" cy="492438"/>
          </a:xfrm>
          <a:prstGeom prst="rect">
            <a:avLst/>
          </a:prstGeom>
          <a:solidFill>
            <a:schemeClr val="bg1"/>
          </a:solidFill>
          <a:ln>
            <a:noFill/>
          </a:ln>
          <a:effectLst/>
          <a:extLst/>
        </p:spPr>
        <p:txBody>
          <a:bodyPr wrap="square" lIns="91435" tIns="45718" rIns="91435" bIns="45718">
            <a:spAutoFit/>
          </a:bodyPr>
          <a:lstStyle>
            <a:lvl1pPr>
              <a:spcBef>
                <a:spcPct val="20000"/>
              </a:spcBef>
              <a:buClr>
                <a:schemeClr val="hlink"/>
              </a:buClr>
              <a:buSzPct val="90000"/>
              <a:buFont typeface="Wingdings" pitchFamily="2" charset="2"/>
              <a:buBlip>
                <a:blip r:embed="rId5"/>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6"/>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7"/>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2600" b="0" i="0" u="none" strike="noStrike" kern="1200" cap="none" spc="0" normalizeH="0" baseline="0" noProof="0" dirty="0">
                <a:ln>
                  <a:noFill/>
                </a:ln>
                <a:solidFill>
                  <a:prstClr val="black"/>
                </a:solidFill>
                <a:effectLst/>
                <a:uLnTx/>
                <a:uFillTx/>
                <a:latin typeface="Century Gothic" panose="020B0502020202020204"/>
                <a:ea typeface="+mn-ea"/>
                <a:cs typeface="+mn-cs"/>
              </a:rPr>
              <a:t>POND</a:t>
            </a:r>
          </a:p>
        </p:txBody>
      </p:sp>
      <p:sp>
        <p:nvSpPr>
          <p:cNvPr id="32773" name="Text Box 15"/>
          <p:cNvSpPr txBox="1">
            <a:spLocks noChangeArrowheads="1"/>
          </p:cNvSpPr>
          <p:nvPr/>
        </p:nvSpPr>
        <p:spPr bwMode="auto">
          <a:xfrm>
            <a:off x="6451902" y="371751"/>
            <a:ext cx="1838415" cy="492438"/>
          </a:xfrm>
          <a:prstGeom prst="rect">
            <a:avLst/>
          </a:prstGeom>
          <a:solidFill>
            <a:schemeClr val="bg1"/>
          </a:solidFill>
          <a:ln>
            <a:noFill/>
          </a:ln>
          <a:effectLst/>
          <a:extLst/>
        </p:spPr>
        <p:txBody>
          <a:bodyPr wrap="square" lIns="91435" tIns="45718" rIns="91435" bIns="45718">
            <a:spAutoFit/>
          </a:bodyPr>
          <a:lstStyle>
            <a:lvl1pPr>
              <a:spcBef>
                <a:spcPct val="20000"/>
              </a:spcBef>
              <a:buClr>
                <a:schemeClr val="hlink"/>
              </a:buClr>
              <a:buSzPct val="90000"/>
              <a:buFont typeface="Wingdings" pitchFamily="2" charset="2"/>
              <a:buBlip>
                <a:blip r:embed="rId5"/>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6"/>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7"/>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2600" b="0" i="0" u="none" strike="noStrike" kern="1200" cap="none" spc="0" normalizeH="0" baseline="0" noProof="0" dirty="0">
                <a:ln>
                  <a:noFill/>
                </a:ln>
                <a:solidFill>
                  <a:prstClr val="black"/>
                </a:solidFill>
                <a:effectLst/>
                <a:uLnTx/>
                <a:uFillTx/>
                <a:latin typeface="Century Gothic" panose="020B0502020202020204"/>
                <a:ea typeface="+mn-ea"/>
                <a:cs typeface="+mn-cs"/>
              </a:rPr>
              <a:t>RACEWAY</a:t>
            </a:r>
          </a:p>
        </p:txBody>
      </p:sp>
      <p:pic>
        <p:nvPicPr>
          <p:cNvPr id="2" name="Picture 1" descr="Reciculating tanks like these are used to produce food fish such as tilapia. " title="Riciculating tank farm"/>
          <p:cNvPicPr>
            <a:picLocks noChangeAspect="1"/>
          </p:cNvPicPr>
          <p:nvPr/>
        </p:nvPicPr>
        <p:blipFill rotWithShape="1">
          <a:blip r:embed="rId8">
            <a:extLst>
              <a:ext uri="{28A0092B-C50C-407E-A947-70E740481C1C}">
                <a14:useLocalDpi xmlns:a14="http://schemas.microsoft.com/office/drawing/2010/main" val="0"/>
              </a:ext>
            </a:extLst>
          </a:blip>
          <a:srcRect l="1133" t="12778" r="16390" b="13889"/>
          <a:stretch/>
        </p:blipFill>
        <p:spPr>
          <a:xfrm>
            <a:off x="5406821" y="3230562"/>
            <a:ext cx="3737178" cy="2745872"/>
          </a:xfrm>
          <a:prstGeom prst="rect">
            <a:avLst/>
          </a:prstGeom>
        </p:spPr>
      </p:pic>
      <p:pic>
        <p:nvPicPr>
          <p:cNvPr id="14" name="Content Placeholder 3" descr="bld2.jpg">
            <a:extLst>
              <a:ext uri="{FF2B5EF4-FFF2-40B4-BE49-F238E27FC236}">
                <a16:creationId xmlns:a16="http://schemas.microsoft.com/office/drawing/2014/main" id="{7C24BBAA-3132-44A7-995A-79209F418C2D}"/>
              </a:ext>
            </a:extLst>
          </p:cNvPr>
          <p:cNvPicPr>
            <a:picLocks noChangeAspect="1"/>
          </p:cNvPicPr>
          <p:nvPr/>
        </p:nvPicPr>
        <p:blipFill rotWithShape="1">
          <a:blip r:embed="rId9">
            <a:extLst>
              <a:ext uri="{28A0092B-C50C-407E-A947-70E740481C1C}">
                <a14:useLocalDpi xmlns:a14="http://schemas.microsoft.com/office/drawing/2010/main" val="0"/>
              </a:ext>
            </a:extLst>
          </a:blip>
          <a:srcRect t="8804" r="9274" b="8804"/>
          <a:stretch/>
        </p:blipFill>
        <p:spPr>
          <a:xfrm>
            <a:off x="1421761" y="3266216"/>
            <a:ext cx="3985060" cy="2711921"/>
          </a:xfrm>
          <a:prstGeom prst="rect">
            <a:avLst/>
          </a:prstGeom>
        </p:spPr>
      </p:pic>
      <p:sp>
        <p:nvSpPr>
          <p:cNvPr id="15" name="Text Box 15">
            <a:extLst>
              <a:ext uri="{FF2B5EF4-FFF2-40B4-BE49-F238E27FC236}">
                <a16:creationId xmlns:a16="http://schemas.microsoft.com/office/drawing/2014/main" id="{71039E68-F8C1-4CDC-A4D0-8002CDC5B41E}"/>
              </a:ext>
            </a:extLst>
          </p:cNvPr>
          <p:cNvSpPr txBox="1">
            <a:spLocks noChangeArrowheads="1"/>
          </p:cNvSpPr>
          <p:nvPr/>
        </p:nvSpPr>
        <p:spPr bwMode="auto">
          <a:xfrm>
            <a:off x="4865472" y="3689440"/>
            <a:ext cx="1082695" cy="492573"/>
          </a:xfrm>
          <a:prstGeom prst="rect">
            <a:avLst/>
          </a:prstGeom>
          <a:solidFill>
            <a:schemeClr val="bg1"/>
          </a:solidFill>
          <a:ln>
            <a:noFill/>
          </a:ln>
          <a:effectLst/>
          <a:extLst/>
        </p:spPr>
        <p:txBody>
          <a:bodyPr wrap="square" lIns="91435" tIns="45718" rIns="91435" bIns="45718">
            <a:spAutoFit/>
          </a:bodyPr>
          <a:lstStyle>
            <a:lvl1pPr>
              <a:spcBef>
                <a:spcPct val="20000"/>
              </a:spcBef>
              <a:buClr>
                <a:schemeClr val="hlink"/>
              </a:buClr>
              <a:buSzPct val="90000"/>
              <a:buFont typeface="Wingdings" pitchFamily="2" charset="2"/>
              <a:buBlip>
                <a:blip r:embed="rId5"/>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6"/>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7"/>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altLang="en-US" sz="2600" b="0" i="0" u="none" strike="noStrike" kern="1200" cap="none" spc="0" normalizeH="0" baseline="0" noProof="0" dirty="0">
                <a:ln>
                  <a:noFill/>
                </a:ln>
                <a:solidFill>
                  <a:prstClr val="black"/>
                </a:solidFill>
                <a:effectLst/>
                <a:uLnTx/>
                <a:uFillTx/>
                <a:latin typeface="Century Gothic" panose="020B0502020202020204"/>
                <a:ea typeface="+mn-ea"/>
                <a:cs typeface="+mn-cs"/>
              </a:rPr>
              <a:t>TANK</a:t>
            </a:r>
          </a:p>
        </p:txBody>
      </p:sp>
    </p:spTree>
    <p:extLst>
      <p:ext uri="{BB962C8B-B14F-4D97-AF65-F5344CB8AC3E}">
        <p14:creationId xmlns:p14="http://schemas.microsoft.com/office/powerpoint/2010/main" val="200845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title="Submerged land lease for shellfish aquaculture"/>
          <p:cNvPicPr>
            <a:picLocks noChangeAspect="1"/>
          </p:cNvPicPr>
          <p:nvPr/>
        </p:nvPicPr>
        <p:blipFill rotWithShape="1">
          <a:blip r:embed="rId3" cstate="print">
            <a:extLst>
              <a:ext uri="{28A0092B-C50C-407E-A947-70E740481C1C}">
                <a14:useLocalDpi xmlns:a14="http://schemas.microsoft.com/office/drawing/2010/main" val="0"/>
              </a:ext>
            </a:extLst>
          </a:blip>
          <a:srcRect l="2081" t="1110" r="4435"/>
          <a:stretch/>
        </p:blipFill>
        <p:spPr>
          <a:xfrm>
            <a:off x="5358806" y="383022"/>
            <a:ext cx="3794719" cy="3293324"/>
          </a:xfrm>
          <a:prstGeom prst="rect">
            <a:avLst/>
          </a:prstGeom>
        </p:spPr>
      </p:pic>
      <p:sp>
        <p:nvSpPr>
          <p:cNvPr id="32772" name="Text Box 14"/>
          <p:cNvSpPr txBox="1">
            <a:spLocks noChangeArrowheads="1"/>
          </p:cNvSpPr>
          <p:nvPr/>
        </p:nvSpPr>
        <p:spPr bwMode="auto">
          <a:xfrm>
            <a:off x="2910277" y="504614"/>
            <a:ext cx="868733" cy="892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5" tIns="45718" rIns="91435" bIns="45718">
            <a:spAutoFit/>
          </a:bodyPr>
          <a:lstStyle>
            <a:lvl1pPr>
              <a:spcBef>
                <a:spcPct val="20000"/>
              </a:spcBef>
              <a:buClr>
                <a:schemeClr val="hlink"/>
              </a:buClr>
              <a:buSzPct val="90000"/>
              <a:buFont typeface="Wingdings" pitchFamily="2" charset="2"/>
              <a:buBlip>
                <a:blip r:embed="rId4"/>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5"/>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6"/>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6"/>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6"/>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6"/>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6"/>
              </a:buBlip>
              <a:defRPr sz="2000">
                <a:solidFill>
                  <a:schemeClr val="tx1"/>
                </a:solidFill>
                <a:latin typeface="Arial"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2600" b="0" i="0" u="none" strike="noStrike" kern="1200" cap="none" spc="0" normalizeH="0" baseline="0" noProof="0" dirty="0">
                <a:ln>
                  <a:noFill/>
                </a:ln>
                <a:solidFill>
                  <a:prstClr val="white"/>
                </a:solidFill>
                <a:effectLst/>
                <a:uLnTx/>
                <a:uFillTx/>
                <a:latin typeface="Century Gothic" panose="020B0502020202020204"/>
                <a:ea typeface="+mn-ea"/>
                <a:cs typeface="+mn-cs"/>
              </a:rPr>
              <a:t>PON</a:t>
            </a:r>
          </a:p>
        </p:txBody>
      </p:sp>
      <p:pic>
        <p:nvPicPr>
          <p:cNvPr id="6" name="Picture 5" descr="Farmer cleans his floating oyster baskets. " title="Floating oyster baskets"/>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09969" y="3124200"/>
            <a:ext cx="4334031" cy="3050023"/>
          </a:xfrm>
          <a:prstGeom prst="rect">
            <a:avLst/>
          </a:prstGeom>
        </p:spPr>
      </p:pic>
      <p:pic>
        <p:nvPicPr>
          <p:cNvPr id="4" name="Picture 3" descr="Long line oyster culture basket" title="Long line oyster culture basket"/>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99512" y="386580"/>
            <a:ext cx="4137741" cy="3261345"/>
          </a:xfrm>
          <a:prstGeom prst="rect">
            <a:avLst/>
          </a:prstGeom>
        </p:spPr>
      </p:pic>
      <p:pic>
        <p:nvPicPr>
          <p:cNvPr id="3" name="Picture 2" descr="Clams farmers place clam bags on boat to sell to processor. " title="Clams harvest boat"/>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99512" y="3124200"/>
            <a:ext cx="4137742" cy="3050023"/>
          </a:xfrm>
          <a:prstGeom prst="rect">
            <a:avLst/>
          </a:prstGeom>
        </p:spPr>
      </p:pic>
      <p:sp>
        <p:nvSpPr>
          <p:cNvPr id="32773" name="Text Box 15"/>
          <p:cNvSpPr txBox="1">
            <a:spLocks noChangeArrowheads="1"/>
          </p:cNvSpPr>
          <p:nvPr/>
        </p:nvSpPr>
        <p:spPr bwMode="auto">
          <a:xfrm>
            <a:off x="2544548" y="2877981"/>
            <a:ext cx="5985412" cy="492438"/>
          </a:xfrm>
          <a:prstGeom prst="rect">
            <a:avLst/>
          </a:prstGeom>
          <a:solidFill>
            <a:schemeClr val="bg1"/>
          </a:solidFill>
          <a:ln w="6350">
            <a:solidFill>
              <a:schemeClr val="tx1"/>
            </a:solidFill>
          </a:ln>
          <a:effectLst/>
          <a:extLst/>
        </p:spPr>
        <p:txBody>
          <a:bodyPr wrap="square" lIns="91435" tIns="45718" rIns="91435" bIns="45718">
            <a:spAutoFit/>
          </a:bodyPr>
          <a:lstStyle>
            <a:lvl1pPr>
              <a:spcBef>
                <a:spcPct val="20000"/>
              </a:spcBef>
              <a:buClr>
                <a:schemeClr val="hlink"/>
              </a:buClr>
              <a:buSzPct val="90000"/>
              <a:buFont typeface="Wingdings" pitchFamily="2" charset="2"/>
              <a:buBlip>
                <a:blip r:embed="rId4"/>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5"/>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6"/>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6"/>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6"/>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6"/>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6"/>
              </a:buBlip>
              <a:defRPr sz="2000">
                <a:solidFill>
                  <a:schemeClr val="tx1"/>
                </a:solidFill>
                <a:latin typeface="Arial"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2600" b="0" i="0" u="none" strike="noStrike" kern="1200" cap="none" spc="0" normalizeH="0" baseline="0" noProof="0" dirty="0">
                <a:ln>
                  <a:noFill/>
                </a:ln>
                <a:solidFill>
                  <a:prstClr val="black"/>
                </a:solidFill>
                <a:effectLst/>
                <a:uLnTx/>
                <a:uFillTx/>
                <a:latin typeface="Century Gothic" panose="020B0502020202020204"/>
                <a:ea typeface="+mn-ea"/>
                <a:cs typeface="+mn-cs"/>
              </a:rPr>
              <a:t>Shellfish Aquaculture in Open Water</a:t>
            </a:r>
          </a:p>
        </p:txBody>
      </p:sp>
      <p:sp>
        <p:nvSpPr>
          <p:cNvPr id="7" name="Title 6" hidden="1"/>
          <p:cNvSpPr>
            <a:spLocks noGrp="1"/>
          </p:cNvSpPr>
          <p:nvPr>
            <p:ph type="title"/>
          </p:nvPr>
        </p:nvSpPr>
        <p:spPr/>
        <p:txBody>
          <a:bodyPr>
            <a:normAutofit fontScale="90000"/>
          </a:bodyPr>
          <a:lstStyle/>
          <a:p>
            <a:r>
              <a:rPr lang="en-US" altLang="en-US" sz="5400" dirty="0">
                <a:solidFill>
                  <a:schemeClr val="bg1"/>
                </a:solidFill>
              </a:rPr>
              <a:t>SHELLFISH AQUACULTURE IN OPEN WATER</a:t>
            </a:r>
            <a:br>
              <a:rPr lang="en-US" altLang="en-US" sz="5400" dirty="0">
                <a:solidFill>
                  <a:schemeClr val="bg1"/>
                </a:solidFill>
              </a:rPr>
            </a:br>
            <a:endParaRPr lang="en-US" dirty="0"/>
          </a:p>
        </p:txBody>
      </p:sp>
    </p:spTree>
    <p:extLst>
      <p:ext uri="{BB962C8B-B14F-4D97-AF65-F5344CB8AC3E}">
        <p14:creationId xmlns:p14="http://schemas.microsoft.com/office/powerpoint/2010/main" val="1625235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8" descr="SCUBA divers inspect large underwater aquaculture cage. " title="Underwater offshore marine fish cag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45720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9" name="Picture 9" descr="inside view of submerged aquaculture cage" title="inside view of submerged aquaculture cag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572000" y="0"/>
            <a:ext cx="45720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Farmers feed large salmon sea pen. " title="Farmers feed large salmon sea pen. "/>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38300" y="3408405"/>
            <a:ext cx="7505700" cy="3064828"/>
          </a:xfrm>
          <a:prstGeom prst="rect">
            <a:avLst/>
          </a:prstGeom>
        </p:spPr>
      </p:pic>
      <p:sp>
        <p:nvSpPr>
          <p:cNvPr id="4" name="Title 3" hidden="1"/>
          <p:cNvSpPr>
            <a:spLocks noGrp="1"/>
          </p:cNvSpPr>
          <p:nvPr>
            <p:ph type="title"/>
          </p:nvPr>
        </p:nvSpPr>
        <p:spPr/>
        <p:txBody>
          <a:bodyPr/>
          <a:lstStyle/>
          <a:p>
            <a:r>
              <a:rPr lang="en-US" dirty="0"/>
              <a:t>Offshore cage culture</a:t>
            </a:r>
          </a:p>
        </p:txBody>
      </p:sp>
      <p:sp>
        <p:nvSpPr>
          <p:cNvPr id="34820" name="Text Box 10"/>
          <p:cNvSpPr txBox="1">
            <a:spLocks noChangeArrowheads="1"/>
          </p:cNvSpPr>
          <p:nvPr/>
        </p:nvSpPr>
        <p:spPr bwMode="auto">
          <a:xfrm>
            <a:off x="2896058" y="3162186"/>
            <a:ext cx="3947526" cy="492438"/>
          </a:xfrm>
          <a:prstGeom prst="rect">
            <a:avLst/>
          </a:prstGeom>
          <a:solidFill>
            <a:schemeClr val="bg1"/>
          </a:solidFill>
          <a:ln w="12700">
            <a:solidFill>
              <a:schemeClr val="tx1"/>
            </a:solidFill>
          </a:ln>
          <a:effectLst/>
          <a:extLst/>
        </p:spPr>
        <p:txBody>
          <a:bodyPr wrap="square" lIns="91435" tIns="45718" rIns="91435" bIns="45718">
            <a:spAutoFit/>
          </a:bodyPr>
          <a:lstStyle>
            <a:lvl1pPr>
              <a:spcBef>
                <a:spcPct val="20000"/>
              </a:spcBef>
              <a:buClr>
                <a:schemeClr val="hlink"/>
              </a:buClr>
              <a:buSzPct val="90000"/>
              <a:buFont typeface="Wingdings" pitchFamily="2" charset="2"/>
              <a:buBlip>
                <a:blip r:embed="rId6"/>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7"/>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8"/>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8"/>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8"/>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8"/>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8"/>
              </a:buBlip>
              <a:defRPr sz="2000">
                <a:solidFill>
                  <a:schemeClr val="tx1"/>
                </a:solidFill>
                <a:latin typeface="Arial"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2600" b="0" i="0" u="none" strike="noStrike" kern="1200" cap="none" spc="0" normalizeH="0" baseline="0" noProof="0" dirty="0">
                <a:ln>
                  <a:noFill/>
                </a:ln>
                <a:solidFill>
                  <a:prstClr val="black"/>
                </a:solidFill>
                <a:effectLst/>
                <a:uLnTx/>
                <a:uFillTx/>
                <a:latin typeface="Century Gothic" panose="020B0502020202020204"/>
                <a:ea typeface="+mn-ea"/>
                <a:cs typeface="+mn-cs"/>
              </a:rPr>
              <a:t>Offshore Cage Culture</a:t>
            </a:r>
          </a:p>
        </p:txBody>
      </p:sp>
    </p:spTree>
    <p:extLst>
      <p:ext uri="{BB962C8B-B14F-4D97-AF65-F5344CB8AC3E}">
        <p14:creationId xmlns:p14="http://schemas.microsoft.com/office/powerpoint/2010/main" val="1093215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variety of plants grow in large aquaponics system with tilapia culture tank. " title="Aquaponics greenhous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2857" y="3408405"/>
            <a:ext cx="7620004" cy="3064991"/>
          </a:xfrm>
          <a:prstGeom prst="rect">
            <a:avLst/>
          </a:prstGeom>
        </p:spPr>
      </p:pic>
      <p:sp>
        <p:nvSpPr>
          <p:cNvPr id="4" name="Title 3" hidden="1"/>
          <p:cNvSpPr>
            <a:spLocks noGrp="1"/>
          </p:cNvSpPr>
          <p:nvPr>
            <p:ph type="title"/>
          </p:nvPr>
        </p:nvSpPr>
        <p:spPr/>
        <p:txBody>
          <a:bodyPr/>
          <a:lstStyle/>
          <a:p>
            <a:r>
              <a:rPr lang="en-US" dirty="0"/>
              <a:t>Aquaponics</a:t>
            </a:r>
          </a:p>
        </p:txBody>
      </p:sp>
      <p:pic>
        <p:nvPicPr>
          <p:cNvPr id="6" name="Picture 5">
            <a:extLst>
              <a:ext uri="{FF2B5EF4-FFF2-40B4-BE49-F238E27FC236}">
                <a16:creationId xmlns:a16="http://schemas.microsoft.com/office/drawing/2014/main" id="{DE998028-E614-4E7A-8571-56EF781C0C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3996" y="0"/>
            <a:ext cx="4538134" cy="3623396"/>
          </a:xfrm>
          <a:prstGeom prst="rect">
            <a:avLst/>
          </a:prstGeom>
        </p:spPr>
      </p:pic>
      <p:pic>
        <p:nvPicPr>
          <p:cNvPr id="8" name="Picture 7">
            <a:extLst>
              <a:ext uri="{FF2B5EF4-FFF2-40B4-BE49-F238E27FC236}">
                <a16:creationId xmlns:a16="http://schemas.microsoft.com/office/drawing/2014/main" id="{EB57F1A6-2069-41FB-87CB-8B3137C53D5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3131" b="2522"/>
          <a:stretch/>
        </p:blipFill>
        <p:spPr>
          <a:xfrm>
            <a:off x="6023341" y="1541623"/>
            <a:ext cx="3114142" cy="1949564"/>
          </a:xfrm>
          <a:prstGeom prst="rect">
            <a:avLst/>
          </a:prstGeom>
        </p:spPr>
      </p:pic>
      <p:pic>
        <p:nvPicPr>
          <p:cNvPr id="3" name="Picture 2" descr="Lettuce grows in aquaponics system" title="Lettuce grows in aquaponics system"/>
          <p:cNvPicPr>
            <a:picLocks noChangeAspect="1"/>
          </p:cNvPicPr>
          <p:nvPr/>
        </p:nvPicPr>
        <p:blipFill rotWithShape="1">
          <a:blip r:embed="rId6">
            <a:extLst>
              <a:ext uri="{28A0092B-C50C-407E-A947-70E740481C1C}">
                <a14:useLocalDpi xmlns:a14="http://schemas.microsoft.com/office/drawing/2010/main" val="0"/>
              </a:ext>
            </a:extLst>
          </a:blip>
          <a:srcRect b="9973"/>
          <a:stretch/>
        </p:blipFill>
        <p:spPr>
          <a:xfrm>
            <a:off x="6062130" y="0"/>
            <a:ext cx="3103385" cy="1624405"/>
          </a:xfrm>
          <a:prstGeom prst="rect">
            <a:avLst/>
          </a:prstGeom>
        </p:spPr>
      </p:pic>
      <p:sp>
        <p:nvSpPr>
          <p:cNvPr id="33797" name="Rectangle 6"/>
          <p:cNvSpPr>
            <a:spLocks noChangeArrowheads="1"/>
          </p:cNvSpPr>
          <p:nvPr/>
        </p:nvSpPr>
        <p:spPr bwMode="auto">
          <a:xfrm>
            <a:off x="4154982" y="3111214"/>
            <a:ext cx="2771320" cy="584771"/>
          </a:xfrm>
          <a:prstGeom prst="rect">
            <a:avLst/>
          </a:prstGeom>
          <a:solidFill>
            <a:schemeClr val="bg1"/>
          </a:solidFill>
          <a:ln>
            <a:noFill/>
          </a:ln>
          <a:effectLst/>
          <a:extLst/>
        </p:spPr>
        <p:txBody>
          <a:bodyPr wrap="square" lIns="91435" tIns="45718" rIns="91435" bIns="45718">
            <a:spAutoFit/>
          </a:bodyPr>
          <a:lstStyle>
            <a:lvl1pPr>
              <a:spcBef>
                <a:spcPct val="20000"/>
              </a:spcBef>
              <a:buClr>
                <a:schemeClr val="hlink"/>
              </a:buClr>
              <a:buSzPct val="90000"/>
              <a:buFont typeface="Wingdings" pitchFamily="2" charset="2"/>
              <a:buBlip>
                <a:blip r:embed="rId7"/>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8"/>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9"/>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9"/>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9"/>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9"/>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9"/>
              </a:buBlip>
              <a:defRPr sz="2000">
                <a:solidFill>
                  <a:schemeClr val="tx1"/>
                </a:solidFill>
                <a:latin typeface="Arial"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Century Gothic" panose="020B0502020202020204"/>
                <a:ea typeface="+mn-ea"/>
                <a:cs typeface="+mn-cs"/>
              </a:rPr>
              <a:t>Aquaponics</a:t>
            </a:r>
          </a:p>
        </p:txBody>
      </p:sp>
    </p:spTree>
    <p:extLst>
      <p:ext uri="{BB962C8B-B14F-4D97-AF65-F5344CB8AC3E}">
        <p14:creationId xmlns:p14="http://schemas.microsoft.com/office/powerpoint/2010/main" val="609238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p:nvPr>
        </p:nvSpPr>
        <p:spPr/>
        <p:txBody>
          <a:bodyPr>
            <a:normAutofit fontScale="90000"/>
          </a:bodyPr>
          <a:lstStyle/>
          <a:p>
            <a:r>
              <a:rPr lang="en-US" altLang="en-US" sz="5400" dirty="0">
                <a:latin typeface="Constantia" panose="02030602050306030303" pitchFamily="18" charset="0"/>
              </a:rPr>
              <a:t>Medical Research </a:t>
            </a:r>
            <a:br>
              <a:rPr lang="en-US" altLang="en-US" sz="5400" dirty="0">
                <a:latin typeface="Constantia" panose="02030602050306030303" pitchFamily="18" charset="0"/>
              </a:rPr>
            </a:br>
            <a:endParaRPr lang="en-US" dirty="0"/>
          </a:p>
        </p:txBody>
      </p:sp>
      <p:grpSp>
        <p:nvGrpSpPr>
          <p:cNvPr id="9" name="Group 8" title="Medical aquaculture research system and common species. "/>
          <p:cNvGrpSpPr/>
          <p:nvPr/>
        </p:nvGrpSpPr>
        <p:grpSpPr>
          <a:xfrm>
            <a:off x="1756501" y="398649"/>
            <a:ext cx="7387498" cy="6078350"/>
            <a:chOff x="1554068" y="491513"/>
            <a:chExt cx="7716133" cy="6879014"/>
          </a:xfrm>
        </p:grpSpPr>
        <p:pic>
          <p:nvPicPr>
            <p:cNvPr id="14" name="Picture 13" descr="Medial research tank system, notice the hundreds of tiny tanks that are used for replicated experiments with fish. " title="Recirculating research system"/>
            <p:cNvPicPr>
              <a:picLocks noChangeAspect="1"/>
            </p:cNvPicPr>
            <p:nvPr/>
          </p:nvPicPr>
          <p:blipFill rotWithShape="1">
            <a:blip r:embed="rId3">
              <a:extLst>
                <a:ext uri="{28A0092B-C50C-407E-A947-70E740481C1C}">
                  <a14:useLocalDpi xmlns:a14="http://schemas.microsoft.com/office/drawing/2010/main" val="0"/>
                </a:ext>
              </a:extLst>
            </a:blip>
            <a:srcRect l="3116"/>
            <a:stretch/>
          </p:blipFill>
          <p:spPr>
            <a:xfrm>
              <a:off x="2186712" y="2218013"/>
              <a:ext cx="7083489" cy="5152514"/>
            </a:xfrm>
            <a:prstGeom prst="rect">
              <a:avLst/>
            </a:prstGeom>
          </p:spPr>
        </p:pic>
        <p:pic>
          <p:nvPicPr>
            <p:cNvPr id="10" name="Picture 4" descr="zebrafish" title="zebrafish"/>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554068" y="491513"/>
              <a:ext cx="2838913" cy="1732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Japanese medaka" title="medaka"/>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554068" y="2439589"/>
              <a:ext cx="2286000"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 name="Picture 4">
            <a:extLst>
              <a:ext uri="{FF2B5EF4-FFF2-40B4-BE49-F238E27FC236}">
                <a16:creationId xmlns:a16="http://schemas.microsoft.com/office/drawing/2014/main" id="{24E666AF-D384-419F-9311-DF04FF62224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2724" b="26097"/>
          <a:stretch/>
        </p:blipFill>
        <p:spPr>
          <a:xfrm>
            <a:off x="4890299" y="1"/>
            <a:ext cx="4253701" cy="2438400"/>
          </a:xfrm>
          <a:prstGeom prst="rect">
            <a:avLst/>
          </a:prstGeom>
        </p:spPr>
      </p:pic>
      <p:sp>
        <p:nvSpPr>
          <p:cNvPr id="16" name="Rectangle 6">
            <a:extLst>
              <a:ext uri="{FF2B5EF4-FFF2-40B4-BE49-F238E27FC236}">
                <a16:creationId xmlns:a16="http://schemas.microsoft.com/office/drawing/2014/main" id="{4E9D793A-632C-474F-AD0A-016CBCEB779C}"/>
              </a:ext>
            </a:extLst>
          </p:cNvPr>
          <p:cNvSpPr>
            <a:spLocks noChangeArrowheads="1"/>
          </p:cNvSpPr>
          <p:nvPr/>
        </p:nvSpPr>
        <p:spPr bwMode="auto">
          <a:xfrm>
            <a:off x="2098763" y="5257800"/>
            <a:ext cx="4150818" cy="584771"/>
          </a:xfrm>
          <a:prstGeom prst="rect">
            <a:avLst/>
          </a:prstGeom>
          <a:solidFill>
            <a:schemeClr val="bg1"/>
          </a:solidFill>
          <a:ln>
            <a:solidFill>
              <a:schemeClr val="tx1"/>
            </a:solidFill>
          </a:ln>
          <a:effectLst/>
          <a:extLst/>
        </p:spPr>
        <p:txBody>
          <a:bodyPr wrap="square" lIns="91435" tIns="45718" rIns="91435" bIns="45718">
            <a:spAutoFit/>
          </a:bodyPr>
          <a:lstStyle>
            <a:lvl1pPr>
              <a:spcBef>
                <a:spcPct val="20000"/>
              </a:spcBef>
              <a:buClr>
                <a:schemeClr val="hlink"/>
              </a:buClr>
              <a:buSzPct val="90000"/>
              <a:buFont typeface="Wingdings" pitchFamily="2" charset="2"/>
              <a:buBlip>
                <a:blip r:embed="rId7"/>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8"/>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9"/>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9"/>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9"/>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9"/>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9"/>
              </a:buBlip>
              <a:defRPr sz="2000">
                <a:solidFill>
                  <a:schemeClr val="tx1"/>
                </a:solidFill>
                <a:latin typeface="Arial"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Century Gothic" panose="020B0502020202020204"/>
                <a:ea typeface="+mn-ea"/>
                <a:cs typeface="+mn-cs"/>
              </a:rPr>
              <a:t>Medical Research </a:t>
            </a:r>
          </a:p>
        </p:txBody>
      </p:sp>
    </p:spTree>
    <p:extLst>
      <p:ext uri="{BB962C8B-B14F-4D97-AF65-F5344CB8AC3E}">
        <p14:creationId xmlns:p14="http://schemas.microsoft.com/office/powerpoint/2010/main" val="2336030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6700" y="624110"/>
            <a:ext cx="7607299" cy="1280890"/>
          </a:xfrm>
        </p:spPr>
        <p:txBody>
          <a:bodyPr/>
          <a:lstStyle/>
          <a:p>
            <a:r>
              <a:rPr lang="en-US" dirty="0"/>
              <a:t>Neat! But why is aquaculture needed? </a:t>
            </a:r>
          </a:p>
        </p:txBody>
      </p:sp>
      <p:sp>
        <p:nvSpPr>
          <p:cNvPr id="3" name="Content Placeholder 2"/>
          <p:cNvSpPr>
            <a:spLocks noGrp="1"/>
          </p:cNvSpPr>
          <p:nvPr>
            <p:ph idx="1"/>
          </p:nvPr>
        </p:nvSpPr>
        <p:spPr>
          <a:xfrm>
            <a:off x="2286000" y="2035834"/>
            <a:ext cx="6565901" cy="4822166"/>
          </a:xfrm>
        </p:spPr>
        <p:txBody>
          <a:bodyPr>
            <a:normAutofit/>
          </a:bodyPr>
          <a:lstStyle/>
          <a:p>
            <a:pPr>
              <a:spcBef>
                <a:spcPts val="1200"/>
              </a:spcBef>
            </a:pPr>
            <a:r>
              <a:rPr lang="en-US" sz="2000" dirty="0"/>
              <a:t>Increasing human population needs more and more protein. </a:t>
            </a:r>
          </a:p>
          <a:p>
            <a:pPr>
              <a:spcBef>
                <a:spcPts val="1200"/>
              </a:spcBef>
            </a:pPr>
            <a:r>
              <a:rPr lang="en-US" sz="2000" dirty="0"/>
              <a:t>Wild fisheries harvest is maximized.</a:t>
            </a:r>
          </a:p>
          <a:p>
            <a:pPr>
              <a:spcBef>
                <a:spcPts val="1200"/>
              </a:spcBef>
            </a:pPr>
            <a:r>
              <a:rPr lang="en-US" sz="2000" dirty="0"/>
              <a:t>Increasing demand for seafood (health benefits).</a:t>
            </a:r>
          </a:p>
          <a:p>
            <a:pPr>
              <a:spcBef>
                <a:spcPts val="1200"/>
              </a:spcBef>
            </a:pPr>
            <a:r>
              <a:rPr lang="en-US" sz="2000" dirty="0"/>
              <a:t>Environmental sustainability: fish vs. land animals.</a:t>
            </a:r>
          </a:p>
          <a:p>
            <a:pPr>
              <a:spcBef>
                <a:spcPts val="1200"/>
              </a:spcBef>
            </a:pPr>
            <a:r>
              <a:rPr lang="en-US" sz="2000" dirty="0"/>
              <a:t>Conservation of wild animals.</a:t>
            </a:r>
          </a:p>
          <a:p>
            <a:pPr>
              <a:spcBef>
                <a:spcPts val="1200"/>
              </a:spcBef>
            </a:pPr>
            <a:r>
              <a:rPr lang="en-US" sz="2000" dirty="0"/>
              <a:t>Fisheries enhancement (state fish hatcheries).</a:t>
            </a:r>
          </a:p>
          <a:p>
            <a:pPr lvl="1"/>
            <a:endParaRPr lang="en-US" dirty="0"/>
          </a:p>
          <a:p>
            <a:endParaRPr lang="en-US" dirty="0"/>
          </a:p>
        </p:txBody>
      </p:sp>
    </p:spTree>
    <p:extLst>
      <p:ext uri="{BB962C8B-B14F-4D97-AF65-F5344CB8AC3E}">
        <p14:creationId xmlns:p14="http://schemas.microsoft.com/office/powerpoint/2010/main" val="2195267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3805" y="596389"/>
            <a:ext cx="8229600" cy="1143000"/>
          </a:xfrm>
        </p:spPr>
        <p:txBody>
          <a:bodyPr>
            <a:noAutofit/>
          </a:bodyPr>
          <a:lstStyle/>
          <a:p>
            <a:pPr algn="ctr"/>
            <a:r>
              <a:rPr lang="en-US" i="1" dirty="0">
                <a:latin typeface="+mn-lt"/>
              </a:rPr>
              <a:t>Where do food fish come from?</a:t>
            </a:r>
          </a:p>
        </p:txBody>
      </p:sp>
      <p:pic>
        <p:nvPicPr>
          <p:cNvPr id="25" name="Picture 24" title="Frozen seafood section at grocery stor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6184" y="2612056"/>
            <a:ext cx="5967123" cy="3595425"/>
          </a:xfrm>
          <a:prstGeom prst="rect">
            <a:avLst/>
          </a:prstGeom>
        </p:spPr>
      </p:pic>
      <p:pic>
        <p:nvPicPr>
          <p:cNvPr id="24" name="Picture 23" title="Frozen tilapia fillet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18838" y="1655316"/>
            <a:ext cx="1649555" cy="2720039"/>
          </a:xfrm>
          <a:prstGeom prst="rect">
            <a:avLst/>
          </a:prstGeom>
        </p:spPr>
      </p:pic>
      <p:sp>
        <p:nvSpPr>
          <p:cNvPr id="8" name="Content Placeholder 2">
            <a:extLst>
              <a:ext uri="{FF2B5EF4-FFF2-40B4-BE49-F238E27FC236}">
                <a16:creationId xmlns:a16="http://schemas.microsoft.com/office/drawing/2014/main" id="{7C816E98-C2D8-4885-87DA-033108D8E31B}"/>
              </a:ext>
            </a:extLst>
          </p:cNvPr>
          <p:cNvSpPr>
            <a:spLocks noGrp="1"/>
          </p:cNvSpPr>
          <p:nvPr>
            <p:ph idx="1"/>
          </p:nvPr>
        </p:nvSpPr>
        <p:spPr>
          <a:xfrm>
            <a:off x="1786184" y="1295400"/>
            <a:ext cx="5175472" cy="5293617"/>
          </a:xfrm>
        </p:spPr>
        <p:txBody>
          <a:bodyPr>
            <a:normAutofit/>
          </a:bodyPr>
          <a:lstStyle/>
          <a:p>
            <a:r>
              <a:rPr lang="en-US" sz="1600" dirty="0"/>
              <a:t>If you said the grocery store, you are not alone!</a:t>
            </a:r>
          </a:p>
          <a:p>
            <a:r>
              <a:rPr lang="en-US" sz="1600" dirty="0"/>
              <a:t>Many people forget that their food has a history before arriving in a neat frozen package at your local store.</a:t>
            </a:r>
          </a:p>
          <a:p>
            <a:pPr lvl="1"/>
            <a:endParaRPr lang="en-US" sz="1200" dirty="0"/>
          </a:p>
          <a:p>
            <a:endParaRPr lang="en-US" sz="1400" dirty="0"/>
          </a:p>
        </p:txBody>
      </p:sp>
      <p:pic>
        <p:nvPicPr>
          <p:cNvPr id="5" name="Picture 4">
            <a:extLst>
              <a:ext uri="{FF2B5EF4-FFF2-40B4-BE49-F238E27FC236}">
                <a16:creationId xmlns:a16="http://schemas.microsoft.com/office/drawing/2014/main" id="{E4D19BEF-CCAA-45B2-9DE5-A353AAD397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40761" y="4508901"/>
            <a:ext cx="3127632" cy="1760085"/>
          </a:xfrm>
          <a:prstGeom prst="rect">
            <a:avLst/>
          </a:prstGeom>
        </p:spPr>
      </p:pic>
    </p:spTree>
    <p:extLst>
      <p:ext uri="{BB962C8B-B14F-4D97-AF65-F5344CB8AC3E}">
        <p14:creationId xmlns:p14="http://schemas.microsoft.com/office/powerpoint/2010/main" val="1812121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anim calcmode="lin" valueType="num">
                                      <p:cBhvr additive="base">
                                        <p:cTn id="2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
                                            <p:txEl>
                                              <p:pRg st="1" end="1"/>
                                            </p:txEl>
                                          </p:spTgt>
                                        </p:tgtEl>
                                        <p:attrNameLst>
                                          <p:attrName>style.visibility</p:attrName>
                                        </p:attrNameLst>
                                      </p:cBhvr>
                                      <p:to>
                                        <p:strVal val="visible"/>
                                      </p:to>
                                    </p:set>
                                    <p:anim calcmode="lin" valueType="num">
                                      <p:cBhvr additive="base">
                                        <p:cTn id="2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title="Hybrid striped bass"/>
          <p:cNvPicPr>
            <a:picLocks noChangeAspect="1"/>
          </p:cNvPicPr>
          <p:nvPr/>
        </p:nvPicPr>
        <p:blipFill rotWithShape="1">
          <a:blip r:embed="rId3" cstate="print">
            <a:extLst>
              <a:ext uri="{28A0092B-C50C-407E-A947-70E740481C1C}">
                <a14:useLocalDpi xmlns:a14="http://schemas.microsoft.com/office/drawing/2010/main" val="0"/>
              </a:ext>
            </a:extLst>
          </a:blip>
          <a:srcRect t="13889" b="20833"/>
          <a:stretch/>
        </p:blipFill>
        <p:spPr>
          <a:xfrm>
            <a:off x="3298720" y="169228"/>
            <a:ext cx="2719725" cy="2230839"/>
          </a:xfrm>
          <a:prstGeom prst="rect">
            <a:avLst/>
          </a:prstGeom>
        </p:spPr>
      </p:pic>
      <p:pic>
        <p:nvPicPr>
          <p:cNvPr id="17" name="Content Placeholder 3" descr="Indoor grow-out tanks." title="Russian sturgeon caviar farm"/>
          <p:cNvPicPr>
            <a:picLocks noGrp="1" noChangeAspect="1"/>
          </p:cNvPicPr>
          <p:nvPr>
            <p:ph idx="1"/>
          </p:nvPr>
        </p:nvPicPr>
        <p:blipFill>
          <a:blip r:embed="rId4" cstate="print">
            <a:extLst>
              <a:ext uri="{28A0092B-C50C-407E-A947-70E740481C1C}">
                <a14:useLocalDpi xmlns:a14="http://schemas.microsoft.com/office/drawing/2010/main" val="0"/>
              </a:ext>
            </a:extLst>
          </a:blip>
          <a:srcRect/>
          <a:stretch>
            <a:fillRect/>
          </a:stretch>
        </p:blipFill>
        <p:spPr>
          <a:xfrm>
            <a:off x="5842509" y="2789580"/>
            <a:ext cx="3297372" cy="2559798"/>
          </a:xfrm>
        </p:spPr>
      </p:pic>
      <p:sp>
        <p:nvSpPr>
          <p:cNvPr id="20" name="TextBox 19"/>
          <p:cNvSpPr txBox="1"/>
          <p:nvPr/>
        </p:nvSpPr>
        <p:spPr>
          <a:xfrm>
            <a:off x="6302101" y="1589251"/>
            <a:ext cx="2608406" cy="1200329"/>
          </a:xfrm>
          <a:prstGeom prst="rect">
            <a:avLst/>
          </a:prstGeom>
          <a:noFill/>
        </p:spPr>
        <p:txBody>
          <a:bodyPr wrap="none" rtlCol="0">
            <a:spAutoFit/>
          </a:bodyPr>
          <a:lstStyle/>
          <a:p>
            <a:r>
              <a:rPr lang="en-US" b="1" dirty="0"/>
              <a:t>Aquaculture Farms in:</a:t>
            </a:r>
          </a:p>
          <a:p>
            <a:pPr marL="285750" indent="-285750">
              <a:buClr>
                <a:schemeClr val="accent1"/>
              </a:buClr>
              <a:buFont typeface="Arial" panose="020B0604020202020204" pitchFamily="34" charset="0"/>
              <a:buChar char="•"/>
            </a:pPr>
            <a:r>
              <a:rPr lang="en-US" dirty="0"/>
              <a:t>Ponds</a:t>
            </a:r>
          </a:p>
          <a:p>
            <a:pPr marL="285750" indent="-285750">
              <a:buClr>
                <a:schemeClr val="accent1"/>
              </a:buClr>
              <a:buFont typeface="Arial" panose="020B0604020202020204" pitchFamily="34" charset="0"/>
              <a:buChar char="•"/>
            </a:pPr>
            <a:r>
              <a:rPr lang="en-US" dirty="0"/>
              <a:t>Tanks</a:t>
            </a:r>
          </a:p>
          <a:p>
            <a:pPr marL="285750" indent="-285750">
              <a:buClr>
                <a:schemeClr val="accent1"/>
              </a:buClr>
              <a:buFont typeface="Arial" panose="020B0604020202020204" pitchFamily="34" charset="0"/>
              <a:buChar char="•"/>
            </a:pPr>
            <a:r>
              <a:rPr lang="en-US" dirty="0"/>
              <a:t>Pens</a:t>
            </a:r>
          </a:p>
        </p:txBody>
      </p:sp>
      <p:sp>
        <p:nvSpPr>
          <p:cNvPr id="5" name="TextBox 4"/>
          <p:cNvSpPr txBox="1"/>
          <p:nvPr/>
        </p:nvSpPr>
        <p:spPr>
          <a:xfrm>
            <a:off x="1447800" y="5583637"/>
            <a:ext cx="7467600" cy="646331"/>
          </a:xfrm>
          <a:prstGeom prst="rect">
            <a:avLst/>
          </a:prstGeom>
          <a:noFill/>
        </p:spPr>
        <p:txBody>
          <a:bodyPr wrap="square" rtlCol="0">
            <a:spAutoFit/>
          </a:bodyPr>
          <a:lstStyle/>
          <a:p>
            <a:pPr algn="ctr"/>
            <a:r>
              <a:rPr lang="en-US" dirty="0"/>
              <a:t>No matter where you are in the world, aquatic animals are either captured from the wild or produced at an aquaculture farm.</a:t>
            </a:r>
          </a:p>
        </p:txBody>
      </p:sp>
      <p:sp>
        <p:nvSpPr>
          <p:cNvPr id="16" name="Arrow: Down 15" title="Arrow"/>
          <p:cNvSpPr/>
          <p:nvPr/>
        </p:nvSpPr>
        <p:spPr>
          <a:xfrm rot="19740174">
            <a:off x="5703144" y="1876529"/>
            <a:ext cx="304800" cy="1226887"/>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CD2B48D4-F5F2-4E26-8ADE-4C209E188E0D}"/>
              </a:ext>
            </a:extLst>
          </p:cNvPr>
          <p:cNvGrpSpPr/>
          <p:nvPr/>
        </p:nvGrpSpPr>
        <p:grpSpPr>
          <a:xfrm>
            <a:off x="185266" y="1589251"/>
            <a:ext cx="3459008" cy="3760127"/>
            <a:chOff x="185266" y="1589251"/>
            <a:chExt cx="3459008" cy="3760127"/>
          </a:xfrm>
        </p:grpSpPr>
        <p:grpSp>
          <p:nvGrpSpPr>
            <p:cNvPr id="21" name="Group 20" title="Commercial fishing boat"/>
            <p:cNvGrpSpPr/>
            <p:nvPr/>
          </p:nvGrpSpPr>
          <p:grpSpPr>
            <a:xfrm>
              <a:off x="185266" y="1589251"/>
              <a:ext cx="3270738" cy="3760127"/>
              <a:chOff x="0" y="1839636"/>
              <a:chExt cx="3270738" cy="3760127"/>
            </a:xfrm>
          </p:grpSpPr>
          <p:pic>
            <p:nvPicPr>
              <p:cNvPr id="6" name="Picture 5" title="Commercial fishing boat"/>
              <p:cNvPicPr>
                <a:picLocks noChangeAspect="1"/>
              </p:cNvPicPr>
              <p:nvPr/>
            </p:nvPicPr>
            <p:blipFill rotWithShape="1">
              <a:blip r:embed="rId5" cstate="print">
                <a:extLst>
                  <a:ext uri="{28A0092B-C50C-407E-A947-70E740481C1C}">
                    <a14:useLocalDpi xmlns:a14="http://schemas.microsoft.com/office/drawing/2010/main" val="0"/>
                  </a:ext>
                </a:extLst>
              </a:blip>
              <a:srcRect l="4166" t="4330" r="5833" b="4330"/>
              <a:stretch/>
            </p:blipFill>
            <p:spPr>
              <a:xfrm>
                <a:off x="0" y="3039965"/>
                <a:ext cx="3270738" cy="2559798"/>
              </a:xfrm>
              <a:prstGeom prst="rect">
                <a:avLst/>
              </a:prstGeom>
            </p:spPr>
          </p:pic>
          <p:sp>
            <p:nvSpPr>
              <p:cNvPr id="18" name="TextBox 17"/>
              <p:cNvSpPr txBox="1"/>
              <p:nvPr/>
            </p:nvSpPr>
            <p:spPr>
              <a:xfrm>
                <a:off x="809534" y="1839636"/>
                <a:ext cx="2233432" cy="1200329"/>
              </a:xfrm>
              <a:prstGeom prst="rect">
                <a:avLst/>
              </a:prstGeom>
              <a:noFill/>
            </p:spPr>
            <p:txBody>
              <a:bodyPr wrap="none" rtlCol="0">
                <a:spAutoFit/>
              </a:bodyPr>
              <a:lstStyle/>
              <a:p>
                <a:r>
                  <a:rPr lang="en-US" b="1" dirty="0"/>
                  <a:t>Wild capture from:</a:t>
                </a:r>
              </a:p>
              <a:p>
                <a:pPr marL="285750" indent="-285750">
                  <a:buClr>
                    <a:schemeClr val="accent1"/>
                  </a:buClr>
                  <a:buFont typeface="Arial" panose="020B0604020202020204" pitchFamily="34" charset="0"/>
                  <a:buChar char="•"/>
                </a:pPr>
                <a:r>
                  <a:rPr lang="en-US" dirty="0"/>
                  <a:t>Oceans</a:t>
                </a:r>
              </a:p>
              <a:p>
                <a:pPr marL="285750" indent="-285750">
                  <a:buClr>
                    <a:schemeClr val="accent1"/>
                  </a:buClr>
                  <a:buFont typeface="Arial" panose="020B0604020202020204" pitchFamily="34" charset="0"/>
                  <a:buChar char="•"/>
                </a:pPr>
                <a:r>
                  <a:rPr lang="en-US" dirty="0"/>
                  <a:t>Lakes</a:t>
                </a:r>
              </a:p>
              <a:p>
                <a:pPr marL="285750" indent="-285750">
                  <a:buClr>
                    <a:schemeClr val="accent1"/>
                  </a:buClr>
                  <a:buFont typeface="Arial" panose="020B0604020202020204" pitchFamily="34" charset="0"/>
                  <a:buChar char="•"/>
                </a:pPr>
                <a:r>
                  <a:rPr lang="en-US" dirty="0"/>
                  <a:t>Rivers</a:t>
                </a:r>
              </a:p>
            </p:txBody>
          </p:sp>
        </p:grpSp>
        <p:sp>
          <p:nvSpPr>
            <p:cNvPr id="19" name="Arrow: Down 18" title="Arrow">
              <a:extLst>
                <a:ext uri="{FF2B5EF4-FFF2-40B4-BE49-F238E27FC236}">
                  <a16:creationId xmlns:a16="http://schemas.microsoft.com/office/drawing/2014/main" id="{E4115861-81A0-4A75-AA9F-015155CD7CE2}"/>
                </a:ext>
              </a:extLst>
            </p:cNvPr>
            <p:cNvSpPr/>
            <p:nvPr/>
          </p:nvSpPr>
          <p:spPr>
            <a:xfrm rot="2000629">
              <a:off x="3339474" y="1952410"/>
              <a:ext cx="304800" cy="1226887"/>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3" name="Picture 22" title="Fisherman holding cardinal fish and clownfish. ">
            <a:extLst>
              <a:ext uri="{FF2B5EF4-FFF2-40B4-BE49-F238E27FC236}">
                <a16:creationId xmlns:a16="http://schemas.microsoft.com/office/drawing/2014/main" id="{1FA257B2-2D1A-4B29-9E02-82E213ABD0A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4445" r="3333" b="13406"/>
          <a:stretch/>
        </p:blipFill>
        <p:spPr>
          <a:xfrm>
            <a:off x="3630598" y="2538783"/>
            <a:ext cx="2057400" cy="2655341"/>
          </a:xfrm>
          <a:prstGeom prst="rect">
            <a:avLst/>
          </a:prstGeom>
        </p:spPr>
      </p:pic>
    </p:spTree>
    <p:extLst>
      <p:ext uri="{BB962C8B-B14F-4D97-AF65-F5344CB8AC3E}">
        <p14:creationId xmlns:p14="http://schemas.microsoft.com/office/powerpoint/2010/main" val="438841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ppt_x"/>
                                          </p:val>
                                        </p:tav>
                                        <p:tav tm="100000">
                                          <p:val>
                                            <p:strVal val="#ppt_x"/>
                                          </p:val>
                                        </p:tav>
                                      </p:tavLst>
                                    </p:anim>
                                    <p:anim calcmode="lin" valueType="num">
                                      <p:cBhvr additive="base">
                                        <p:cTn id="2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5" grpId="0"/>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Global population growth</a:t>
            </a:r>
          </a:p>
        </p:txBody>
      </p:sp>
      <p:pic>
        <p:nvPicPr>
          <p:cNvPr id="4" name="Content Placeholder 8" descr="Predicted growth of world's population in 2050." title="World population growth ">
            <a:extLst>
              <a:ext uri="{FF2B5EF4-FFF2-40B4-BE49-F238E27FC236}">
                <a16:creationId xmlns:a16="http://schemas.microsoft.com/office/drawing/2014/main" id="{1A3C79FF-37E6-473A-8EB7-846D867BF0B2}"/>
              </a:ext>
            </a:extLst>
          </p:cNvPr>
          <p:cNvPicPr>
            <a:picLocks noChangeAspect="1"/>
          </p:cNvPicPr>
          <p:nvPr/>
        </p:nvPicPr>
        <p:blipFill rotWithShape="1">
          <a:blip r:embed="rId2">
            <a:extLst>
              <a:ext uri="{28A0092B-C50C-407E-A947-70E740481C1C}">
                <a14:useLocalDpi xmlns:a14="http://schemas.microsoft.com/office/drawing/2010/main"/>
              </a:ext>
            </a:extLst>
          </a:blip>
          <a:srcRect l="2326" t="2204" r="4651" b="2598"/>
          <a:stretch/>
        </p:blipFill>
        <p:spPr>
          <a:xfrm>
            <a:off x="1905451" y="1371600"/>
            <a:ext cx="6172200" cy="5070475"/>
          </a:xfrm>
          <a:prstGeom prst="rect">
            <a:avLst/>
          </a:prstGeom>
        </p:spPr>
      </p:pic>
      <p:grpSp>
        <p:nvGrpSpPr>
          <p:cNvPr id="11" name="Group 10" title="500 million metric tons of protien per year will be needed by 2050. ">
            <a:extLst>
              <a:ext uri="{FF2B5EF4-FFF2-40B4-BE49-F238E27FC236}">
                <a16:creationId xmlns:a16="http://schemas.microsoft.com/office/drawing/2014/main" id="{F50F28AA-C16D-4B10-81E9-27B7E4B4F266}"/>
              </a:ext>
            </a:extLst>
          </p:cNvPr>
          <p:cNvGrpSpPr/>
          <p:nvPr/>
        </p:nvGrpSpPr>
        <p:grpSpPr>
          <a:xfrm>
            <a:off x="6627123" y="2652490"/>
            <a:ext cx="1907277" cy="2245412"/>
            <a:chOff x="6185158" y="2667000"/>
            <a:chExt cx="1907277" cy="2245412"/>
          </a:xfrm>
        </p:grpSpPr>
        <p:sp>
          <p:nvSpPr>
            <p:cNvPr id="12" name="Arrow: Up 11">
              <a:extLst>
                <a:ext uri="{FF2B5EF4-FFF2-40B4-BE49-F238E27FC236}">
                  <a16:creationId xmlns:a16="http://schemas.microsoft.com/office/drawing/2014/main" id="{14D0A599-FE58-486F-AEAA-14CA936F1C4F}"/>
                </a:ext>
              </a:extLst>
            </p:cNvPr>
            <p:cNvSpPr/>
            <p:nvPr/>
          </p:nvSpPr>
          <p:spPr>
            <a:xfrm>
              <a:off x="7038594" y="2667000"/>
              <a:ext cx="200406" cy="762000"/>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41866306-9E82-4216-BC69-EA867F2B270F}"/>
                </a:ext>
              </a:extLst>
            </p:cNvPr>
            <p:cNvSpPr txBox="1">
              <a:spLocks noChangeArrowheads="1"/>
            </p:cNvSpPr>
            <p:nvPr/>
          </p:nvSpPr>
          <p:spPr bwMode="auto">
            <a:xfrm>
              <a:off x="6185158" y="3435089"/>
              <a:ext cx="1907277" cy="1477323"/>
            </a:xfrm>
            <a:prstGeom prst="rect">
              <a:avLst/>
            </a:prstGeom>
            <a:solidFill>
              <a:schemeClr val="bg1"/>
            </a:solidFill>
            <a:ln w="15875">
              <a:solidFill>
                <a:schemeClr val="tx1"/>
              </a:solidFill>
              <a:miter lim="800000"/>
              <a:headEnd/>
              <a:tailEnd/>
            </a:ln>
          </p:spPr>
          <p:txBody>
            <a:bodyPr wrap="square" lIns="91435" tIns="45718" rIns="91435" bIns="45718">
              <a:spAutoFit/>
            </a:bodyPr>
            <a:lstStyle>
              <a:lvl1pPr>
                <a:spcBef>
                  <a:spcPct val="20000"/>
                </a:spcBef>
                <a:buClr>
                  <a:schemeClr val="hlink"/>
                </a:buClr>
                <a:buSzPct val="90000"/>
                <a:buFont typeface="Wingdings" pitchFamily="2" charset="2"/>
                <a:buBlip>
                  <a:blip r:embed="rId3"/>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4"/>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5"/>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9pPr>
            </a:lstStyle>
            <a:p>
              <a:pPr algn="ctr" eaLnBrk="1" hangingPunct="1">
                <a:spcBef>
                  <a:spcPct val="0"/>
                </a:spcBef>
                <a:buClrTx/>
                <a:buSzTx/>
                <a:buFontTx/>
                <a:buNone/>
              </a:pPr>
              <a:r>
                <a:rPr lang="en-US" altLang="en-US" sz="1800" b="1" dirty="0">
                  <a:solidFill>
                    <a:schemeClr val="tx2"/>
                  </a:solidFill>
                  <a:latin typeface="Constantia" pitchFamily="18" charset="0"/>
                </a:rPr>
                <a:t>~500 million metric tons protein per year required to met demand</a:t>
              </a:r>
            </a:p>
          </p:txBody>
        </p:sp>
      </p:grpSp>
      <p:grpSp>
        <p:nvGrpSpPr>
          <p:cNvPr id="14" name="Group 13" title="World population is roughly 7.5 billion">
            <a:extLst>
              <a:ext uri="{FF2B5EF4-FFF2-40B4-BE49-F238E27FC236}">
                <a16:creationId xmlns:a16="http://schemas.microsoft.com/office/drawing/2014/main" id="{4A2F5B89-1EE3-4EB9-A6B3-417B40210FC0}"/>
              </a:ext>
            </a:extLst>
          </p:cNvPr>
          <p:cNvGrpSpPr/>
          <p:nvPr/>
        </p:nvGrpSpPr>
        <p:grpSpPr>
          <a:xfrm>
            <a:off x="3881344" y="1860993"/>
            <a:ext cx="2379672" cy="1200325"/>
            <a:chOff x="3433557" y="2157254"/>
            <a:chExt cx="2658617" cy="1200325"/>
          </a:xfrm>
        </p:grpSpPr>
        <p:sp>
          <p:nvSpPr>
            <p:cNvPr id="15" name="Arrow: Up 14">
              <a:extLst>
                <a:ext uri="{FF2B5EF4-FFF2-40B4-BE49-F238E27FC236}">
                  <a16:creationId xmlns:a16="http://schemas.microsoft.com/office/drawing/2014/main" id="{07D0177E-FCEC-4ED2-8C6D-F1177C857A03}"/>
                </a:ext>
              </a:extLst>
            </p:cNvPr>
            <p:cNvSpPr/>
            <p:nvPr/>
          </p:nvSpPr>
          <p:spPr>
            <a:xfrm rot="7293820">
              <a:off x="5639605" y="2737685"/>
              <a:ext cx="207241" cy="697896"/>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154371E-1F18-4753-8F3A-B7D4CE50B564}"/>
                </a:ext>
              </a:extLst>
            </p:cNvPr>
            <p:cNvSpPr txBox="1">
              <a:spLocks noChangeArrowheads="1"/>
            </p:cNvSpPr>
            <p:nvPr/>
          </p:nvSpPr>
          <p:spPr bwMode="auto">
            <a:xfrm>
              <a:off x="3433557" y="2157254"/>
              <a:ext cx="2094121" cy="1200325"/>
            </a:xfrm>
            <a:prstGeom prst="rect">
              <a:avLst/>
            </a:prstGeom>
            <a:solidFill>
              <a:schemeClr val="bg1"/>
            </a:solidFill>
            <a:ln w="9525">
              <a:solidFill>
                <a:schemeClr val="tx1"/>
              </a:solidFill>
              <a:miter lim="800000"/>
              <a:headEnd/>
              <a:tailEnd/>
            </a:ln>
          </p:spPr>
          <p:txBody>
            <a:bodyPr wrap="square" lIns="91435" tIns="45718" rIns="91435" bIns="45718">
              <a:spAutoFit/>
            </a:bodyPr>
            <a:lstStyle>
              <a:lvl1pPr>
                <a:spcBef>
                  <a:spcPct val="20000"/>
                </a:spcBef>
                <a:buClr>
                  <a:schemeClr val="hlink"/>
                </a:buClr>
                <a:buSzPct val="90000"/>
                <a:buFont typeface="Wingdings" pitchFamily="2" charset="2"/>
                <a:buBlip>
                  <a:blip r:embed="rId3"/>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4"/>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5"/>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9pPr>
            </a:lstStyle>
            <a:p>
              <a:pPr algn="ctr" eaLnBrk="1" hangingPunct="1">
                <a:spcBef>
                  <a:spcPct val="0"/>
                </a:spcBef>
                <a:buClrTx/>
                <a:buSzTx/>
                <a:buFontTx/>
                <a:buNone/>
              </a:pPr>
              <a:r>
                <a:rPr lang="en-US" altLang="en-US" sz="1800" b="1" dirty="0">
                  <a:solidFill>
                    <a:schemeClr val="tx2"/>
                  </a:solidFill>
                  <a:latin typeface="Constantia" pitchFamily="18" charset="0"/>
                </a:rPr>
                <a:t>~170 million metric tons produced per year</a:t>
              </a:r>
            </a:p>
          </p:txBody>
        </p:sp>
      </p:grpSp>
    </p:spTree>
    <p:extLst>
      <p:ext uri="{BB962C8B-B14F-4D97-AF65-F5344CB8AC3E}">
        <p14:creationId xmlns:p14="http://schemas.microsoft.com/office/powerpoint/2010/main" val="2162709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p:nvPr>
        </p:nvSpPr>
        <p:spPr/>
        <p:txBody>
          <a:bodyPr>
            <a:normAutofit fontScale="90000"/>
          </a:bodyPr>
          <a:lstStyle/>
          <a:p>
            <a:r>
              <a:rPr lang="en-US" sz="5400" dirty="0"/>
              <a:t>Global Population Growth </a:t>
            </a:r>
            <a:br>
              <a:rPr lang="en-US" sz="5400" dirty="0"/>
            </a:br>
            <a:endParaRPr lang="en-US" dirty="0"/>
          </a:p>
        </p:txBody>
      </p:sp>
      <p:sp>
        <p:nvSpPr>
          <p:cNvPr id="14" name="TextBox 13">
            <a:extLst>
              <a:ext uri="{FF2B5EF4-FFF2-40B4-BE49-F238E27FC236}">
                <a16:creationId xmlns:a16="http://schemas.microsoft.com/office/drawing/2014/main" id="{163510AB-50F1-4053-ADEC-11F2A312DE64}"/>
              </a:ext>
            </a:extLst>
          </p:cNvPr>
          <p:cNvSpPr txBox="1"/>
          <p:nvPr/>
        </p:nvSpPr>
        <p:spPr>
          <a:xfrm>
            <a:off x="5700711" y="185973"/>
            <a:ext cx="3200400" cy="1754322"/>
          </a:xfrm>
          <a:prstGeom prst="rect">
            <a:avLst/>
          </a:prstGeom>
          <a:noFill/>
        </p:spPr>
        <p:txBody>
          <a:bodyPr wrap="square" lIns="91435" tIns="45718" rIns="91435" bIns="45718"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entury Gothic" panose="020B0502020202020204"/>
                <a:ea typeface="+mn-ea"/>
                <a:cs typeface="+mn-cs"/>
              </a:rPr>
              <a:t>Wild fisheries  yield: </a:t>
            </a:r>
            <a:r>
              <a:rPr kumimoji="0" lang="en-US" sz="3600" b="0" i="0" u="sng" strike="noStrike" kern="1200" cap="none" spc="0" normalizeH="0" baseline="0" noProof="0" dirty="0">
                <a:ln>
                  <a:noFill/>
                </a:ln>
                <a:solidFill>
                  <a:prstClr val="black"/>
                </a:solidFill>
                <a:effectLst/>
                <a:uLnTx/>
                <a:uFillTx/>
                <a:latin typeface="Century Gothic" panose="020B0502020202020204"/>
                <a:ea typeface="+mn-ea"/>
                <a:cs typeface="+mn-cs"/>
              </a:rPr>
              <a:t>maximized</a:t>
            </a:r>
          </a:p>
        </p:txBody>
      </p:sp>
      <p:sp>
        <p:nvSpPr>
          <p:cNvPr id="15" name="Text Box 3">
            <a:extLst>
              <a:ext uri="{FF2B5EF4-FFF2-40B4-BE49-F238E27FC236}">
                <a16:creationId xmlns:a16="http://schemas.microsoft.com/office/drawing/2014/main" id="{4A0618DA-3A49-46D5-B45F-134A2F85E6F6}"/>
              </a:ext>
            </a:extLst>
          </p:cNvPr>
          <p:cNvSpPr txBox="1">
            <a:spLocks noChangeArrowheads="1"/>
          </p:cNvSpPr>
          <p:nvPr/>
        </p:nvSpPr>
        <p:spPr bwMode="auto">
          <a:xfrm>
            <a:off x="5461000" y="2179233"/>
            <a:ext cx="3683000" cy="4493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5" tIns="45718" rIns="91435" bIns="45718">
            <a:spAutoFit/>
          </a:bodyPr>
          <a:lstStyle>
            <a:lvl1pPr>
              <a:spcBef>
                <a:spcPct val="20000"/>
              </a:spcBef>
              <a:buClr>
                <a:schemeClr val="hlink"/>
              </a:buClr>
              <a:buSzPct val="90000"/>
              <a:buFont typeface="Wingdings" pitchFamily="2" charset="2"/>
              <a:buBlip>
                <a:blip r:embed="rId4"/>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5"/>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6"/>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6"/>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6"/>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6"/>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6"/>
              </a:buBlip>
              <a:defRPr sz="2000">
                <a:solidFill>
                  <a:schemeClr val="tx1"/>
                </a:solidFill>
                <a:latin typeface="Arial" charset="0"/>
              </a:defRPr>
            </a:lvl9pPr>
          </a:lstStyle>
          <a:p>
            <a:pPr marL="285750" marR="0" lvl="0" indent="-285750" algn="l" defTabSz="457200" rtl="0" eaLnBrk="1" fontAlgn="auto" latinLnBrk="0" hangingPunct="1">
              <a:lnSpc>
                <a:spcPct val="100000"/>
              </a:lnSpc>
              <a:spcBef>
                <a:spcPct val="0"/>
              </a:spcBef>
              <a:spcAft>
                <a:spcPts val="0"/>
              </a:spcAft>
              <a:buClr>
                <a:srgbClr val="0BD0D9"/>
              </a:buClr>
              <a:buSzPct val="135000"/>
              <a:buFont typeface="Arial" panose="020B0604020202020204" pitchFamily="34" charset="0"/>
              <a:buChar char="•"/>
              <a:tabLst/>
              <a:defRPr/>
            </a:pPr>
            <a:r>
              <a:rPr kumimoji="0" lang="en-US" altLang="en-US" sz="2000" b="0" i="0" u="none" strike="noStrike" kern="1200" cap="none" spc="0" normalizeH="0" baseline="0" noProof="0" dirty="0">
                <a:ln>
                  <a:noFill/>
                </a:ln>
                <a:solidFill>
                  <a:prstClr val="black"/>
                </a:solidFill>
                <a:effectLst/>
                <a:uLnTx/>
                <a:uFillTx/>
                <a:latin typeface="Century Gothic" panose="020B0502020202020204"/>
                <a:ea typeface="+mn-ea"/>
                <a:cs typeface="+mn-cs"/>
              </a:rPr>
              <a:t>Fish are the last wild food - </a:t>
            </a:r>
            <a:r>
              <a:rPr kumimoji="0" lang="en-US" altLang="en-US" sz="2000" b="0" i="1" u="none" strike="noStrike" kern="1200" cap="none" spc="0" normalizeH="0" baseline="0" noProof="0" dirty="0">
                <a:ln>
                  <a:noFill/>
                </a:ln>
                <a:solidFill>
                  <a:prstClr val="black"/>
                </a:solidFill>
                <a:effectLst/>
                <a:uLnTx/>
                <a:uFillTx/>
                <a:latin typeface="Century Gothic" panose="020B0502020202020204"/>
                <a:ea typeface="+mn-ea"/>
                <a:cs typeface="+mn-cs"/>
              </a:rPr>
              <a:t>We don’t hunt cows!</a:t>
            </a:r>
          </a:p>
          <a:p>
            <a:pPr marL="285750" marR="0" lvl="0" indent="-285750" algn="l" defTabSz="457200" rtl="0" eaLnBrk="1" fontAlgn="auto" latinLnBrk="0" hangingPunct="1">
              <a:lnSpc>
                <a:spcPct val="100000"/>
              </a:lnSpc>
              <a:spcBef>
                <a:spcPct val="0"/>
              </a:spcBef>
              <a:spcAft>
                <a:spcPts val="0"/>
              </a:spcAft>
              <a:buClr>
                <a:srgbClr val="0BD0D9"/>
              </a:buClr>
              <a:buSzPct val="135000"/>
              <a:buFont typeface="Arial" panose="020B0604020202020204" pitchFamily="34" charset="0"/>
              <a:buChar char="•"/>
              <a:tabLst/>
              <a:defRPr/>
            </a:pPr>
            <a:endParaRPr kumimoji="0" lang="en-US" altLang="en-US" sz="2000" b="0" i="1"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285750" marR="0" lvl="0" indent="-285750" algn="l" defTabSz="457200" rtl="0" eaLnBrk="1" fontAlgn="auto" latinLnBrk="0" hangingPunct="1">
              <a:lnSpc>
                <a:spcPct val="100000"/>
              </a:lnSpc>
              <a:spcBef>
                <a:spcPct val="0"/>
              </a:spcBef>
              <a:spcAft>
                <a:spcPts val="0"/>
              </a:spcAft>
              <a:buClr>
                <a:srgbClr val="0BD0D9"/>
              </a:buClr>
              <a:buSzPct val="135000"/>
              <a:buFont typeface="Arial" panose="020B0604020202020204" pitchFamily="34" charset="0"/>
              <a:buChar char="•"/>
              <a:tabLst/>
              <a:defRPr/>
            </a:pPr>
            <a:r>
              <a:rPr kumimoji="0" lang="en-US" altLang="en-US" sz="2000" b="0" i="0" u="none" strike="noStrike" kern="1200" cap="none" spc="0" normalizeH="0" baseline="0" noProof="0" dirty="0">
                <a:ln>
                  <a:noFill/>
                </a:ln>
                <a:solidFill>
                  <a:prstClr val="black"/>
                </a:solidFill>
                <a:effectLst/>
                <a:uLnTx/>
                <a:uFillTx/>
                <a:latin typeface="Century Gothic" panose="020B0502020202020204"/>
                <a:ea typeface="+mn-ea"/>
                <a:cs typeface="+mn-cs"/>
              </a:rPr>
              <a:t>Global consumption of fish is greater than what the oceans can provide.</a:t>
            </a:r>
          </a:p>
          <a:p>
            <a:pPr marL="285750" marR="0" lvl="0" indent="-285750" algn="l" defTabSz="457200" rtl="0" eaLnBrk="1" fontAlgn="auto" latinLnBrk="0" hangingPunct="1">
              <a:lnSpc>
                <a:spcPct val="100000"/>
              </a:lnSpc>
              <a:spcBef>
                <a:spcPct val="0"/>
              </a:spcBef>
              <a:spcAft>
                <a:spcPts val="0"/>
              </a:spcAft>
              <a:buClr>
                <a:srgbClr val="0BD0D9"/>
              </a:buClr>
              <a:buSzPct val="135000"/>
              <a:buFont typeface="Arial" panose="020B0604020202020204" pitchFamily="34" charset="0"/>
              <a:buChar char="•"/>
              <a:tabLst/>
              <a:defRPr/>
            </a:pPr>
            <a:endParaRPr kumimoji="0" lang="en-US" altLang="en-US" sz="20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285750" marR="0" lvl="0" indent="-285750" algn="l" defTabSz="457200" rtl="0" eaLnBrk="1" fontAlgn="auto" latinLnBrk="0" hangingPunct="1">
              <a:lnSpc>
                <a:spcPct val="100000"/>
              </a:lnSpc>
              <a:spcBef>
                <a:spcPct val="0"/>
              </a:spcBef>
              <a:spcAft>
                <a:spcPts val="0"/>
              </a:spcAft>
              <a:buClr>
                <a:srgbClr val="0BD0D9"/>
              </a:buClr>
              <a:buSzPct val="135000"/>
              <a:buFont typeface="Arial" panose="020B0604020202020204" pitchFamily="34" charset="0"/>
              <a:buChar char="•"/>
              <a:tabLst/>
              <a:defRPr/>
            </a:pPr>
            <a:endParaRPr kumimoji="0" lang="en-US" altLang="en-US" sz="2000" b="0" i="1"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285750" marR="0" lvl="0" indent="-285750" algn="l" defTabSz="457200" rtl="0" eaLnBrk="1" fontAlgn="auto" latinLnBrk="0" hangingPunct="1">
              <a:lnSpc>
                <a:spcPct val="100000"/>
              </a:lnSpc>
              <a:spcBef>
                <a:spcPct val="0"/>
              </a:spcBef>
              <a:spcAft>
                <a:spcPts val="0"/>
              </a:spcAft>
              <a:buClr>
                <a:srgbClr val="0BD0D9"/>
              </a:buClr>
              <a:buSzPct val="135000"/>
              <a:buFont typeface="Arial" panose="020B0604020202020204" pitchFamily="34" charset="0"/>
              <a:buChar char="•"/>
              <a:tabLst/>
              <a:defRPr/>
            </a:pPr>
            <a:endParaRPr kumimoji="0" lang="en-US" altLang="en-US" sz="2000" b="0" i="0" u="none" strike="noStrike" kern="1200" cap="none" spc="0" normalizeH="0" baseline="0" noProof="0" dirty="0">
              <a:ln>
                <a:noFill/>
              </a:ln>
              <a:solidFill>
                <a:prstClr val="black"/>
              </a:solidFill>
              <a:effectLst/>
              <a:uLnTx/>
              <a:uFillTx/>
              <a:latin typeface="Arial" charset="0"/>
              <a:ea typeface="+mn-ea"/>
              <a:cs typeface="+mn-cs"/>
            </a:endParaRPr>
          </a:p>
          <a:p>
            <a:pPr marL="285750" marR="0" lvl="0" indent="-285750" algn="l" defTabSz="457200" rtl="0" eaLnBrk="1" fontAlgn="auto" latinLnBrk="0" hangingPunct="1">
              <a:lnSpc>
                <a:spcPct val="100000"/>
              </a:lnSpc>
              <a:spcBef>
                <a:spcPct val="0"/>
              </a:spcBef>
              <a:spcAft>
                <a:spcPts val="0"/>
              </a:spcAft>
              <a:buClr>
                <a:srgbClr val="0BD0D9"/>
              </a:buClr>
              <a:buSzPct val="135000"/>
              <a:buFont typeface="Arial" panose="020B0604020202020204" pitchFamily="34" charset="0"/>
              <a:buChar char="•"/>
              <a:tabLst/>
              <a:defRPr/>
            </a:pPr>
            <a:endParaRPr kumimoji="0" lang="en-US" altLang="en-US" sz="2000" b="0" i="0" u="none" strike="noStrike" kern="1200" cap="none" spc="0" normalizeH="0" baseline="0" noProof="0" dirty="0">
              <a:ln>
                <a:noFill/>
              </a:ln>
              <a:solidFill>
                <a:prstClr val="black"/>
              </a:solidFill>
              <a:effectLst/>
              <a:uLnTx/>
              <a:uFillTx/>
              <a:latin typeface="Arial" charset="0"/>
              <a:ea typeface="+mn-ea"/>
              <a:cs typeface="+mn-cs"/>
            </a:endParaRPr>
          </a:p>
          <a:p>
            <a:pPr marL="285750" marR="0" lvl="0" indent="-285750" algn="l" defTabSz="457200" rtl="0" eaLnBrk="1" fontAlgn="auto" latinLnBrk="0" hangingPunct="1">
              <a:lnSpc>
                <a:spcPct val="100000"/>
              </a:lnSpc>
              <a:spcBef>
                <a:spcPct val="0"/>
              </a:spcBef>
              <a:spcAft>
                <a:spcPts val="0"/>
              </a:spcAft>
              <a:buClr>
                <a:srgbClr val="0BD0D9"/>
              </a:buClr>
              <a:buSzPct val="135000"/>
              <a:buFont typeface="Arial" panose="020B0604020202020204" pitchFamily="34" charset="0"/>
              <a:buChar char="•"/>
              <a:tabLst/>
              <a:defRPr/>
            </a:pPr>
            <a:endParaRPr kumimoji="0" lang="en-US" altLang="en-US" sz="20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285750" marR="0" lvl="0" indent="-285750" algn="l" defTabSz="457200" rtl="0" eaLnBrk="1" fontAlgn="auto" latinLnBrk="0" hangingPunct="1">
              <a:lnSpc>
                <a:spcPct val="100000"/>
              </a:lnSpc>
              <a:spcBef>
                <a:spcPct val="0"/>
              </a:spcBef>
              <a:spcAft>
                <a:spcPts val="0"/>
              </a:spcAft>
              <a:buClr>
                <a:srgbClr val="0BD0D9"/>
              </a:buClr>
              <a:buSzPct val="135000"/>
              <a:buFont typeface="Arial" panose="020B0604020202020204" pitchFamily="34" charset="0"/>
              <a:buChar char="•"/>
              <a:tabLst/>
              <a:defRPr/>
            </a:pPr>
            <a:endParaRPr kumimoji="0" lang="en-US" altLang="en-US" sz="2400" b="0" i="1"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285750" marR="0" lvl="0" indent="-285750" algn="l" defTabSz="457200" rtl="0" eaLnBrk="1" fontAlgn="auto" latinLnBrk="0" hangingPunct="1">
              <a:lnSpc>
                <a:spcPct val="100000"/>
              </a:lnSpc>
              <a:spcBef>
                <a:spcPct val="0"/>
              </a:spcBef>
              <a:spcAft>
                <a:spcPts val="0"/>
              </a:spcAft>
              <a:buClr>
                <a:srgbClr val="0BD0D9"/>
              </a:buClr>
              <a:buSzPct val="135000"/>
              <a:buFont typeface="Arial" panose="020B0604020202020204" pitchFamily="34" charset="0"/>
              <a:buChar char="•"/>
              <a:tabLst/>
              <a:defRPr/>
            </a:pPr>
            <a:endParaRPr kumimoji="0" lang="en-US" altLang="en-US" sz="2400" b="0" i="1"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285750" marR="0" lvl="0" indent="-285750" algn="l" defTabSz="457200" rtl="0" eaLnBrk="1" fontAlgn="auto" latinLnBrk="0" hangingPunct="1">
              <a:lnSpc>
                <a:spcPct val="100000"/>
              </a:lnSpc>
              <a:spcBef>
                <a:spcPct val="0"/>
              </a:spcBef>
              <a:spcAft>
                <a:spcPts val="0"/>
              </a:spcAft>
              <a:buClr>
                <a:srgbClr val="0BD0D9"/>
              </a:buClr>
              <a:buSzPct val="135000"/>
              <a:buFont typeface="Arial" panose="020B0604020202020204" pitchFamily="34" charset="0"/>
              <a:buChar char="•"/>
              <a:tabLst/>
              <a:defRPr/>
            </a:pPr>
            <a:endParaRPr kumimoji="0" lang="en-US" alt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grpSp>
        <p:nvGrpSpPr>
          <p:cNvPr id="4" name="Group 3">
            <a:extLst>
              <a:ext uri="{FF2B5EF4-FFF2-40B4-BE49-F238E27FC236}">
                <a16:creationId xmlns:a16="http://schemas.microsoft.com/office/drawing/2014/main" id="{9B14070E-55C2-4F66-9FD5-45B82EEC5D85}"/>
              </a:ext>
            </a:extLst>
          </p:cNvPr>
          <p:cNvGrpSpPr/>
          <p:nvPr/>
        </p:nvGrpSpPr>
        <p:grpSpPr>
          <a:xfrm>
            <a:off x="1429668" y="745745"/>
            <a:ext cx="3685148" cy="5082964"/>
            <a:chOff x="1429668" y="745745"/>
            <a:chExt cx="3685148" cy="5082964"/>
          </a:xfrm>
        </p:grpSpPr>
        <p:pic>
          <p:nvPicPr>
            <p:cNvPr id="16" name="Picture 15" title="TIME Magazine: Are fish the last wild food?">
              <a:extLst>
                <a:ext uri="{FF2B5EF4-FFF2-40B4-BE49-F238E27FC236}">
                  <a16:creationId xmlns:a16="http://schemas.microsoft.com/office/drawing/2014/main" id="{C50505A7-99CA-43F0-8B17-EF18F906DD26}"/>
                </a:ext>
              </a:extLst>
            </p:cNvPr>
            <p:cNvPicPr>
              <a:picLocks noChangeAspect="1"/>
            </p:cNvPicPr>
            <p:nvPr/>
          </p:nvPicPr>
          <p:blipFill rotWithShape="1">
            <a:blip r:embed="rId7">
              <a:extLst>
                <a:ext uri="{28A0092B-C50C-407E-A947-70E740481C1C}">
                  <a14:useLocalDpi xmlns:a14="http://schemas.microsoft.com/office/drawing/2010/main" val="0"/>
                </a:ext>
              </a:extLst>
            </a:blip>
            <a:srcRect l="6445" t="2222" r="3599" b="8886"/>
            <a:stretch/>
          </p:blipFill>
          <p:spPr>
            <a:xfrm>
              <a:off x="1429668" y="745745"/>
              <a:ext cx="3685148" cy="5082964"/>
            </a:xfrm>
            <a:prstGeom prst="rect">
              <a:avLst/>
            </a:prstGeom>
          </p:spPr>
        </p:pic>
        <p:sp>
          <p:nvSpPr>
            <p:cNvPr id="2" name="Rectangle 1">
              <a:extLst>
                <a:ext uri="{FF2B5EF4-FFF2-40B4-BE49-F238E27FC236}">
                  <a16:creationId xmlns:a16="http://schemas.microsoft.com/office/drawing/2014/main" id="{8B897AE5-30B9-4A9D-9E75-89FB79F376F9}"/>
                </a:ext>
              </a:extLst>
            </p:cNvPr>
            <p:cNvSpPr/>
            <p:nvPr/>
          </p:nvSpPr>
          <p:spPr>
            <a:xfrm>
              <a:off x="3429000" y="5029200"/>
              <a:ext cx="1524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ustDataLst>
      <p:tags r:id="rId1"/>
    </p:custDataLst>
    <p:extLst>
      <p:ext uri="{BB962C8B-B14F-4D97-AF65-F5344CB8AC3E}">
        <p14:creationId xmlns:p14="http://schemas.microsoft.com/office/powerpoint/2010/main" val="1678056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xEl>
                                              <p:pRg st="2" end="2"/>
                                            </p:txEl>
                                          </p:spTgt>
                                        </p:tgtEl>
                                        <p:attrNameLst>
                                          <p:attrName>style.visibility</p:attrName>
                                        </p:attrNameLst>
                                      </p:cBhvr>
                                      <p:to>
                                        <p:strVal val="visible"/>
                                      </p:to>
                                    </p:set>
                                    <p:anim calcmode="lin" valueType="num">
                                      <p:cBhvr additive="base">
                                        <p:cTn id="7" dur="500" fill="hold"/>
                                        <p:tgtEl>
                                          <p:spTgt spid="1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p:nvPr>
        </p:nvSpPr>
        <p:spPr/>
        <p:txBody>
          <a:bodyPr>
            <a:normAutofit fontScale="90000"/>
          </a:bodyPr>
          <a:lstStyle/>
          <a:p>
            <a:r>
              <a:rPr lang="en-US" sz="5400" dirty="0"/>
              <a:t>Global Population Growth </a:t>
            </a:r>
            <a:br>
              <a:rPr lang="en-US" sz="5400" dirty="0"/>
            </a:br>
            <a:endParaRPr lang="en-US" dirty="0"/>
          </a:p>
        </p:txBody>
      </p:sp>
      <p:sp>
        <p:nvSpPr>
          <p:cNvPr id="14" name="TextBox 13">
            <a:extLst>
              <a:ext uri="{FF2B5EF4-FFF2-40B4-BE49-F238E27FC236}">
                <a16:creationId xmlns:a16="http://schemas.microsoft.com/office/drawing/2014/main" id="{163510AB-50F1-4053-ADEC-11F2A312DE64}"/>
              </a:ext>
            </a:extLst>
          </p:cNvPr>
          <p:cNvSpPr txBox="1"/>
          <p:nvPr/>
        </p:nvSpPr>
        <p:spPr>
          <a:xfrm>
            <a:off x="1408113" y="636202"/>
            <a:ext cx="7262811" cy="646327"/>
          </a:xfrm>
          <a:prstGeom prst="rect">
            <a:avLst/>
          </a:prstGeom>
          <a:noFill/>
        </p:spPr>
        <p:txBody>
          <a:bodyPr wrap="square" lIns="91435" tIns="45718" rIns="91435" bIns="45718"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entury Gothic" panose="020B0502020202020204"/>
                <a:ea typeface="+mn-ea"/>
                <a:cs typeface="+mn-cs"/>
              </a:rPr>
              <a:t>Current status of global fisheries</a:t>
            </a:r>
          </a:p>
        </p:txBody>
      </p:sp>
      <p:pic>
        <p:nvPicPr>
          <p:cNvPr id="2" name="Picture 1">
            <a:extLst>
              <a:ext uri="{FF2B5EF4-FFF2-40B4-BE49-F238E27FC236}">
                <a16:creationId xmlns:a16="http://schemas.microsoft.com/office/drawing/2014/main" id="{B6E2C505-282D-4A76-B1B1-981A8900F813}"/>
              </a:ext>
            </a:extLst>
          </p:cNvPr>
          <p:cNvPicPr>
            <a:picLocks noChangeAspect="1"/>
          </p:cNvPicPr>
          <p:nvPr/>
        </p:nvPicPr>
        <p:blipFill>
          <a:blip r:embed="rId4"/>
          <a:stretch>
            <a:fillRect/>
          </a:stretch>
        </p:blipFill>
        <p:spPr>
          <a:xfrm>
            <a:off x="1408113" y="1405980"/>
            <a:ext cx="6973887" cy="4500720"/>
          </a:xfrm>
          <a:prstGeom prst="rect">
            <a:avLst/>
          </a:prstGeom>
        </p:spPr>
      </p:pic>
      <p:grpSp>
        <p:nvGrpSpPr>
          <p:cNvPr id="4" name="Group 3">
            <a:extLst>
              <a:ext uri="{FF2B5EF4-FFF2-40B4-BE49-F238E27FC236}">
                <a16:creationId xmlns:a16="http://schemas.microsoft.com/office/drawing/2014/main" id="{FD9C831E-254C-4FFD-8B99-DEB075A78966}"/>
              </a:ext>
            </a:extLst>
          </p:cNvPr>
          <p:cNvGrpSpPr/>
          <p:nvPr/>
        </p:nvGrpSpPr>
        <p:grpSpPr>
          <a:xfrm>
            <a:off x="4037162" y="2589540"/>
            <a:ext cx="3580298" cy="2133600"/>
            <a:chOff x="4037162" y="2410540"/>
            <a:chExt cx="3580298" cy="2133600"/>
          </a:xfrm>
        </p:grpSpPr>
        <p:sp>
          <p:nvSpPr>
            <p:cNvPr id="21" name="TextBox 20">
              <a:extLst>
                <a:ext uri="{FF2B5EF4-FFF2-40B4-BE49-F238E27FC236}">
                  <a16:creationId xmlns:a16="http://schemas.microsoft.com/office/drawing/2014/main" id="{3BE1B84C-4E6E-4A74-9BA8-0EF776BF9E60}"/>
                </a:ext>
              </a:extLst>
            </p:cNvPr>
            <p:cNvSpPr txBox="1"/>
            <p:nvPr/>
          </p:nvSpPr>
          <p:spPr>
            <a:xfrm>
              <a:off x="4037162" y="3194675"/>
              <a:ext cx="3062138" cy="92333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Century Gothic" panose="020B0502020202020204"/>
                  <a:ea typeface="+mn-ea"/>
                  <a:cs typeface="+mn-cs"/>
                </a:rPr>
                <a:t>90% of wild fisheries are now at maximum harvest rate or greater</a:t>
              </a:r>
            </a:p>
          </p:txBody>
        </p:sp>
        <p:sp>
          <p:nvSpPr>
            <p:cNvPr id="8" name="Left Bracket 7" descr="90% of wild fisheries are at maximum harvest or greater&#10;">
              <a:extLst>
                <a:ext uri="{FF2B5EF4-FFF2-40B4-BE49-F238E27FC236}">
                  <a16:creationId xmlns:a16="http://schemas.microsoft.com/office/drawing/2014/main" id="{270D8A11-A5DA-4753-808D-91CF5113F074}"/>
                </a:ext>
              </a:extLst>
            </p:cNvPr>
            <p:cNvSpPr/>
            <p:nvPr/>
          </p:nvSpPr>
          <p:spPr>
            <a:xfrm>
              <a:off x="7099300" y="2410540"/>
              <a:ext cx="518160" cy="2133600"/>
            </a:xfrm>
            <a:prstGeom prst="leftBracket">
              <a:avLst/>
            </a:prstGeom>
            <a:ln w="41275" cap="flat" cmpd="sng" algn="ctr">
              <a:solidFill>
                <a:srgbClr val="FFFF00"/>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sp>
        <p:nvSpPr>
          <p:cNvPr id="9" name="TextBox 8">
            <a:extLst>
              <a:ext uri="{FF2B5EF4-FFF2-40B4-BE49-F238E27FC236}">
                <a16:creationId xmlns:a16="http://schemas.microsoft.com/office/drawing/2014/main" id="{804C7AE9-934A-4798-8CF4-6901AF9D5710}"/>
              </a:ext>
            </a:extLst>
          </p:cNvPr>
          <p:cNvSpPr txBox="1"/>
          <p:nvPr/>
        </p:nvSpPr>
        <p:spPr>
          <a:xfrm>
            <a:off x="7358380" y="5706645"/>
            <a:ext cx="1488657"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a:ea typeface="+mn-ea"/>
                <a:cs typeface="+mn-cs"/>
              </a:rPr>
              <a:t>Figure from: FAO 2016</a:t>
            </a:r>
          </a:p>
        </p:txBody>
      </p:sp>
    </p:spTree>
    <p:custDataLst>
      <p:tags r:id="rId1"/>
    </p:custDataLst>
    <p:extLst>
      <p:ext uri="{BB962C8B-B14F-4D97-AF65-F5344CB8AC3E}">
        <p14:creationId xmlns:p14="http://schemas.microsoft.com/office/powerpoint/2010/main" val="1601601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p:nvPr>
        </p:nvSpPr>
        <p:spPr/>
        <p:txBody>
          <a:bodyPr>
            <a:normAutofit fontScale="90000"/>
          </a:bodyPr>
          <a:lstStyle/>
          <a:p>
            <a:r>
              <a:rPr lang="en-US" sz="5400" dirty="0"/>
              <a:t>Global Population Growth </a:t>
            </a:r>
            <a:br>
              <a:rPr lang="en-US" sz="5400" dirty="0"/>
            </a:br>
            <a:endParaRPr lang="en-US" dirty="0"/>
          </a:p>
        </p:txBody>
      </p:sp>
      <p:sp>
        <p:nvSpPr>
          <p:cNvPr id="14" name="TextBox 13">
            <a:extLst>
              <a:ext uri="{FF2B5EF4-FFF2-40B4-BE49-F238E27FC236}">
                <a16:creationId xmlns:a16="http://schemas.microsoft.com/office/drawing/2014/main" id="{163510AB-50F1-4053-ADEC-11F2A312DE64}"/>
              </a:ext>
            </a:extLst>
          </p:cNvPr>
          <p:cNvSpPr txBox="1"/>
          <p:nvPr/>
        </p:nvSpPr>
        <p:spPr>
          <a:xfrm>
            <a:off x="1397932" y="386004"/>
            <a:ext cx="7593011" cy="1200325"/>
          </a:xfrm>
          <a:prstGeom prst="rect">
            <a:avLst/>
          </a:prstGeom>
          <a:noFill/>
        </p:spPr>
        <p:txBody>
          <a:bodyPr wrap="square" lIns="91435" tIns="45718" rIns="91435" bIns="45718"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Aquaculture is rapidly growing to meet the seafood supply shortage and feed a growing population.</a:t>
            </a:r>
          </a:p>
        </p:txBody>
      </p:sp>
      <p:pic>
        <p:nvPicPr>
          <p:cNvPr id="2" name="Picture 1">
            <a:extLst>
              <a:ext uri="{FF2B5EF4-FFF2-40B4-BE49-F238E27FC236}">
                <a16:creationId xmlns:a16="http://schemas.microsoft.com/office/drawing/2014/main" id="{DC5946E1-E3FC-48F5-B2EE-B6B2683652AB}"/>
              </a:ext>
            </a:extLst>
          </p:cNvPr>
          <p:cNvPicPr>
            <a:picLocks noChangeAspect="1"/>
          </p:cNvPicPr>
          <p:nvPr/>
        </p:nvPicPr>
        <p:blipFill>
          <a:blip r:embed="rId4"/>
          <a:stretch>
            <a:fillRect/>
          </a:stretch>
        </p:blipFill>
        <p:spPr>
          <a:xfrm>
            <a:off x="1525245" y="1787191"/>
            <a:ext cx="7159966" cy="4346429"/>
          </a:xfrm>
          <a:prstGeom prst="rect">
            <a:avLst/>
          </a:prstGeom>
          <a:ln>
            <a:no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id="{331F1B9B-D8AA-4065-9E28-C5353B4E7407}"/>
              </a:ext>
            </a:extLst>
          </p:cNvPr>
          <p:cNvSpPr txBox="1"/>
          <p:nvPr/>
        </p:nvSpPr>
        <p:spPr>
          <a:xfrm>
            <a:off x="7502286" y="5933565"/>
            <a:ext cx="1488657"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a:ea typeface="+mn-ea"/>
                <a:cs typeface="+mn-cs"/>
              </a:rPr>
              <a:t>Figure from: FAO 2016</a:t>
            </a:r>
          </a:p>
        </p:txBody>
      </p:sp>
      <p:grpSp>
        <p:nvGrpSpPr>
          <p:cNvPr id="15" name="Group 14" title="97% of fish were caught from ocean in 1950.">
            <a:extLst>
              <a:ext uri="{FF2B5EF4-FFF2-40B4-BE49-F238E27FC236}">
                <a16:creationId xmlns:a16="http://schemas.microsoft.com/office/drawing/2014/main" id="{FB6A6C42-DE22-4C33-87A2-249B3B2F7800}"/>
              </a:ext>
            </a:extLst>
          </p:cNvPr>
          <p:cNvGrpSpPr/>
          <p:nvPr/>
        </p:nvGrpSpPr>
        <p:grpSpPr>
          <a:xfrm>
            <a:off x="1782604" y="3684679"/>
            <a:ext cx="1371600" cy="1438007"/>
            <a:chOff x="152400" y="2981592"/>
            <a:chExt cx="1371600" cy="1438007"/>
          </a:xfrm>
        </p:grpSpPr>
        <p:sp>
          <p:nvSpPr>
            <p:cNvPr id="16" name="TextBox 15" title="In 1950, 97% of fish were caught from the ocean.">
              <a:extLst>
                <a:ext uri="{FF2B5EF4-FFF2-40B4-BE49-F238E27FC236}">
                  <a16:creationId xmlns:a16="http://schemas.microsoft.com/office/drawing/2014/main" id="{BC5A6BE5-79A4-497D-9F14-02B5D1387EFD}"/>
                </a:ext>
              </a:extLst>
            </p:cNvPr>
            <p:cNvSpPr txBox="1"/>
            <p:nvPr/>
          </p:nvSpPr>
          <p:spPr>
            <a:xfrm>
              <a:off x="152400" y="2981592"/>
              <a:ext cx="1371600" cy="954107"/>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In 1950, 97% of fish were caught from the ocean.</a:t>
              </a:r>
            </a:p>
          </p:txBody>
        </p:sp>
        <p:sp>
          <p:nvSpPr>
            <p:cNvPr id="17" name="Arrow: Right 16">
              <a:extLst>
                <a:ext uri="{FF2B5EF4-FFF2-40B4-BE49-F238E27FC236}">
                  <a16:creationId xmlns:a16="http://schemas.microsoft.com/office/drawing/2014/main" id="{653D7DC9-80DE-4569-BF86-30D3C502237D}"/>
                </a:ext>
              </a:extLst>
            </p:cNvPr>
            <p:cNvSpPr/>
            <p:nvPr/>
          </p:nvSpPr>
          <p:spPr>
            <a:xfrm rot="5400000">
              <a:off x="615299" y="4044299"/>
              <a:ext cx="483901" cy="2667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grpSp>
        <p:nvGrpSpPr>
          <p:cNvPr id="18" name="Group 17" title="Wild harvest hasn't increased for 30 years.">
            <a:extLst>
              <a:ext uri="{FF2B5EF4-FFF2-40B4-BE49-F238E27FC236}">
                <a16:creationId xmlns:a16="http://schemas.microsoft.com/office/drawing/2014/main" id="{C690CBA7-7187-43BF-9292-A3C4E4D24DF6}"/>
              </a:ext>
            </a:extLst>
          </p:cNvPr>
          <p:cNvGrpSpPr/>
          <p:nvPr/>
        </p:nvGrpSpPr>
        <p:grpSpPr>
          <a:xfrm>
            <a:off x="4734141" y="4353291"/>
            <a:ext cx="1552496" cy="1445933"/>
            <a:chOff x="6019800" y="3166498"/>
            <a:chExt cx="1487012" cy="1317685"/>
          </a:xfrm>
        </p:grpSpPr>
        <p:sp>
          <p:nvSpPr>
            <p:cNvPr id="19" name="TextBox 18" title="Wild harvest has not increased for 30 years">
              <a:extLst>
                <a:ext uri="{FF2B5EF4-FFF2-40B4-BE49-F238E27FC236}">
                  <a16:creationId xmlns:a16="http://schemas.microsoft.com/office/drawing/2014/main" id="{315A129F-72CB-41CE-A98C-2E5B794BC43E}"/>
                </a:ext>
              </a:extLst>
            </p:cNvPr>
            <p:cNvSpPr txBox="1"/>
            <p:nvPr/>
          </p:nvSpPr>
          <p:spPr>
            <a:xfrm>
              <a:off x="6019800" y="3614701"/>
              <a:ext cx="1487012" cy="869482"/>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Wild harvest has not increased for 30 years.</a:t>
              </a:r>
            </a:p>
          </p:txBody>
        </p:sp>
        <p:sp>
          <p:nvSpPr>
            <p:cNvPr id="20" name="Arrow: Right 19">
              <a:extLst>
                <a:ext uri="{FF2B5EF4-FFF2-40B4-BE49-F238E27FC236}">
                  <a16:creationId xmlns:a16="http://schemas.microsoft.com/office/drawing/2014/main" id="{B0DE3C44-2AFF-410C-879A-C914C953FD1F}"/>
                </a:ext>
              </a:extLst>
            </p:cNvPr>
            <p:cNvSpPr/>
            <p:nvPr/>
          </p:nvSpPr>
          <p:spPr>
            <a:xfrm rot="16200000">
              <a:off x="6527166" y="3255715"/>
              <a:ext cx="407034" cy="2286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grpSp>
      <p:grpSp>
        <p:nvGrpSpPr>
          <p:cNvPr id="4" name="Group 3">
            <a:extLst>
              <a:ext uri="{FF2B5EF4-FFF2-40B4-BE49-F238E27FC236}">
                <a16:creationId xmlns:a16="http://schemas.microsoft.com/office/drawing/2014/main" id="{BF883230-163D-4853-8466-BCA1DB2796F2}"/>
              </a:ext>
            </a:extLst>
          </p:cNvPr>
          <p:cNvGrpSpPr/>
          <p:nvPr/>
        </p:nvGrpSpPr>
        <p:grpSpPr>
          <a:xfrm>
            <a:off x="5169094" y="2946015"/>
            <a:ext cx="2988856" cy="738664"/>
            <a:chOff x="5169094" y="2946015"/>
            <a:chExt cx="2988856" cy="738664"/>
          </a:xfrm>
        </p:grpSpPr>
        <p:sp>
          <p:nvSpPr>
            <p:cNvPr id="9" name="TextBox 8">
              <a:extLst>
                <a:ext uri="{FF2B5EF4-FFF2-40B4-BE49-F238E27FC236}">
                  <a16:creationId xmlns:a16="http://schemas.microsoft.com/office/drawing/2014/main" id="{5BD563BE-76EE-42EE-9501-3E082B9213E1}"/>
                </a:ext>
              </a:extLst>
            </p:cNvPr>
            <p:cNvSpPr txBox="1"/>
            <p:nvPr/>
          </p:nvSpPr>
          <p:spPr>
            <a:xfrm>
              <a:off x="5169094" y="2946015"/>
              <a:ext cx="2184400" cy="738664"/>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entury Gothic" panose="020B0502020202020204"/>
                  <a:ea typeface="+mn-ea"/>
                  <a:cs typeface="+mn-cs"/>
                </a:rPr>
                <a:t>Aquaculture now represents 52% of global production.  </a:t>
              </a:r>
            </a:p>
          </p:txBody>
        </p:sp>
        <p:sp>
          <p:nvSpPr>
            <p:cNvPr id="34" name="Arrow: Right 33">
              <a:extLst>
                <a:ext uri="{FF2B5EF4-FFF2-40B4-BE49-F238E27FC236}">
                  <a16:creationId xmlns:a16="http://schemas.microsoft.com/office/drawing/2014/main" id="{FEDDB297-9381-458F-8DF0-3270DC4AC0F6}"/>
                </a:ext>
              </a:extLst>
            </p:cNvPr>
            <p:cNvSpPr/>
            <p:nvPr/>
          </p:nvSpPr>
          <p:spPr>
            <a:xfrm rot="20647316">
              <a:off x="7402862" y="3062021"/>
              <a:ext cx="755088" cy="28093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grpSp>
    </p:spTree>
    <p:custDataLst>
      <p:tags r:id="rId1"/>
    </p:custDataLst>
    <p:extLst>
      <p:ext uri="{BB962C8B-B14F-4D97-AF65-F5344CB8AC3E}">
        <p14:creationId xmlns:p14="http://schemas.microsoft.com/office/powerpoint/2010/main" val="4138228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p:nvPr>
        </p:nvSpPr>
        <p:spPr/>
        <p:txBody>
          <a:bodyPr>
            <a:normAutofit fontScale="90000"/>
          </a:bodyPr>
          <a:lstStyle/>
          <a:p>
            <a:r>
              <a:rPr lang="en-US" sz="5400" dirty="0"/>
              <a:t>Global Population Growth </a:t>
            </a:r>
            <a:br>
              <a:rPr lang="en-US" sz="5400" dirty="0"/>
            </a:br>
            <a:endParaRPr lang="en-US" dirty="0"/>
          </a:p>
        </p:txBody>
      </p:sp>
      <p:sp>
        <p:nvSpPr>
          <p:cNvPr id="15" name="TextBox 14">
            <a:extLst>
              <a:ext uri="{FF2B5EF4-FFF2-40B4-BE49-F238E27FC236}">
                <a16:creationId xmlns:a16="http://schemas.microsoft.com/office/drawing/2014/main" id="{8D09D679-ED90-4FE5-A8BF-2B14E70E5B4F}"/>
              </a:ext>
            </a:extLst>
          </p:cNvPr>
          <p:cNvSpPr txBox="1"/>
          <p:nvPr/>
        </p:nvSpPr>
        <p:spPr>
          <a:xfrm>
            <a:off x="1941909" y="4357412"/>
            <a:ext cx="6686550" cy="2195788"/>
          </a:xfrm>
          <a:prstGeom prst="rect">
            <a:avLst/>
          </a:prstGeom>
        </p:spPr>
        <p:txBody>
          <a:bodyPr vert="horz" lIns="91440" tIns="45720" rIns="91440" bIns="45720" rtlCol="0" anchor="b">
            <a:normAutofit/>
          </a:bodyPr>
          <a:lstStyle/>
          <a:p>
            <a:pPr marL="0" marR="0" lvl="0" indent="0" algn="l" defTabSz="457200" rtl="0" eaLnBrk="1" fontAlgn="auto" latinLnBrk="0" hangingPunct="1">
              <a:lnSpc>
                <a:spcPct val="90000"/>
              </a:lnSpc>
              <a:spcBef>
                <a:spcPct val="0"/>
              </a:spcBef>
              <a:spcAft>
                <a:spcPts val="600"/>
              </a:spcAft>
              <a:buClrTx/>
              <a:buSzTx/>
              <a:buFontTx/>
              <a:buNone/>
              <a:tabLst/>
              <a:defRPr/>
            </a:pPr>
            <a:r>
              <a:rPr kumimoji="0" lang="en-US" sz="2600" b="0" i="0" u="none" strike="noStrike" kern="1200" cap="none" spc="0" normalizeH="0" baseline="0" noProof="0" dirty="0">
                <a:ln>
                  <a:noFill/>
                </a:ln>
                <a:solidFill>
                  <a:prstClr val="black">
                    <a:lumMod val="85000"/>
                    <a:lumOff val="15000"/>
                  </a:prstClr>
                </a:solidFill>
                <a:effectLst/>
                <a:uLnTx/>
                <a:uFillTx/>
                <a:latin typeface="Century Gothic" panose="020B0502020202020204"/>
                <a:ea typeface="+mn-ea"/>
                <a:cs typeface="+mn-cs"/>
              </a:rPr>
              <a:t>Aquaculture will continue to increase production and market share throughout the 21</a:t>
            </a:r>
            <a:r>
              <a:rPr kumimoji="0" lang="en-US" sz="2600" b="0" i="0" u="none" strike="noStrike" kern="1200" cap="none" spc="0" normalizeH="0" baseline="30000" noProof="0" dirty="0">
                <a:ln>
                  <a:noFill/>
                </a:ln>
                <a:solidFill>
                  <a:prstClr val="black">
                    <a:lumMod val="85000"/>
                    <a:lumOff val="15000"/>
                  </a:prstClr>
                </a:solidFill>
                <a:effectLst/>
                <a:uLnTx/>
                <a:uFillTx/>
                <a:latin typeface="Century Gothic" panose="020B0502020202020204"/>
                <a:ea typeface="+mn-ea"/>
                <a:cs typeface="+mn-cs"/>
              </a:rPr>
              <a:t>st</a:t>
            </a:r>
            <a:r>
              <a:rPr kumimoji="0" lang="en-US" sz="2600" b="0" i="0" u="none" strike="noStrike" kern="1200" cap="none" spc="0" normalizeH="0" baseline="0" noProof="0" dirty="0">
                <a:ln>
                  <a:noFill/>
                </a:ln>
                <a:solidFill>
                  <a:prstClr val="black">
                    <a:lumMod val="85000"/>
                    <a:lumOff val="15000"/>
                  </a:prstClr>
                </a:solidFill>
                <a:effectLst/>
                <a:uLnTx/>
                <a:uFillTx/>
                <a:latin typeface="Century Gothic" panose="020B0502020202020204"/>
                <a:ea typeface="+mn-ea"/>
                <a:cs typeface="+mn-cs"/>
              </a:rPr>
              <a:t> century. </a:t>
            </a:r>
          </a:p>
          <a:p>
            <a:pPr marL="0" marR="0" lvl="0" indent="0" algn="l" defTabSz="457200" rtl="0" eaLnBrk="1" fontAlgn="auto" latinLnBrk="0" hangingPunct="1">
              <a:lnSpc>
                <a:spcPct val="90000"/>
              </a:lnSpc>
              <a:spcBef>
                <a:spcPct val="0"/>
              </a:spcBef>
              <a:spcAft>
                <a:spcPts val="600"/>
              </a:spcAft>
              <a:buClrTx/>
              <a:buSzTx/>
              <a:buFontTx/>
              <a:buNone/>
              <a:tabLst/>
              <a:defRPr/>
            </a:pPr>
            <a:endParaRPr kumimoji="0" lang="en-US" sz="2600" b="0" i="0" u="none" strike="noStrike" kern="1200" cap="none" spc="0" normalizeH="0" baseline="0" noProof="0" dirty="0">
              <a:ln>
                <a:noFill/>
              </a:ln>
              <a:solidFill>
                <a:prstClr val="black">
                  <a:lumMod val="85000"/>
                  <a:lumOff val="15000"/>
                </a:prstClr>
              </a:solidFill>
              <a:effectLst/>
              <a:uLnTx/>
              <a:uFillTx/>
              <a:latin typeface="Century Gothic" panose="020B0502020202020204"/>
              <a:ea typeface="+mn-ea"/>
              <a:cs typeface="+mn-cs"/>
            </a:endParaRPr>
          </a:p>
          <a:p>
            <a:pPr marL="0" marR="0" lvl="0" indent="0" algn="l" defTabSz="457200" rtl="0" eaLnBrk="1" fontAlgn="auto" latinLnBrk="0" hangingPunct="1">
              <a:lnSpc>
                <a:spcPct val="90000"/>
              </a:lnSpc>
              <a:spcBef>
                <a:spcPct val="0"/>
              </a:spcBef>
              <a:spcAft>
                <a:spcPts val="600"/>
              </a:spcAft>
              <a:buClrTx/>
              <a:buSzTx/>
              <a:buFontTx/>
              <a:buNone/>
              <a:tabLst/>
              <a:defRPr/>
            </a:pPr>
            <a:endParaRPr kumimoji="0" lang="en-US" sz="2600" b="0" i="0" u="none" strike="noStrike" kern="1200" cap="none" spc="0" normalizeH="0" baseline="0" noProof="0" dirty="0">
              <a:ln>
                <a:noFill/>
              </a:ln>
              <a:solidFill>
                <a:prstClr val="black">
                  <a:lumMod val="85000"/>
                  <a:lumOff val="15000"/>
                </a:prstClr>
              </a:solidFill>
              <a:effectLst/>
              <a:uLnTx/>
              <a:uFillTx/>
              <a:latin typeface="Century Gothic" panose="020B0502020202020204"/>
              <a:ea typeface="+mn-ea"/>
              <a:cs typeface="+mn-cs"/>
            </a:endParaRPr>
          </a:p>
        </p:txBody>
      </p:sp>
      <p:pic>
        <p:nvPicPr>
          <p:cNvPr id="16" name="Picture 15">
            <a:extLst>
              <a:ext uri="{FF2B5EF4-FFF2-40B4-BE49-F238E27FC236}">
                <a16:creationId xmlns:a16="http://schemas.microsoft.com/office/drawing/2014/main" id="{B9EFD598-C575-49EC-AC56-BFBD85457284}"/>
              </a:ext>
            </a:extLst>
          </p:cNvPr>
          <p:cNvPicPr>
            <a:picLocks noChangeAspect="1"/>
          </p:cNvPicPr>
          <p:nvPr/>
        </p:nvPicPr>
        <p:blipFill>
          <a:blip r:embed="rId4"/>
          <a:stretch>
            <a:fillRect/>
          </a:stretch>
        </p:blipFill>
        <p:spPr>
          <a:xfrm>
            <a:off x="1642452" y="988080"/>
            <a:ext cx="7285464" cy="3497022"/>
          </a:xfrm>
          <a:prstGeom prst="rect">
            <a:avLst/>
          </a:prstGeom>
        </p:spPr>
      </p:pic>
      <p:sp>
        <p:nvSpPr>
          <p:cNvPr id="5" name="TextBox 4">
            <a:extLst>
              <a:ext uri="{FF2B5EF4-FFF2-40B4-BE49-F238E27FC236}">
                <a16:creationId xmlns:a16="http://schemas.microsoft.com/office/drawing/2014/main" id="{EF7C7A42-9732-4A67-9D05-83A47732AD32}"/>
              </a:ext>
            </a:extLst>
          </p:cNvPr>
          <p:cNvSpPr txBox="1"/>
          <p:nvPr/>
        </p:nvSpPr>
        <p:spPr>
          <a:xfrm>
            <a:off x="7848600" y="4285047"/>
            <a:ext cx="1488657"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a:ea typeface="+mn-ea"/>
                <a:cs typeface="+mn-cs"/>
              </a:rPr>
              <a:t>Figure from: FAO 2016</a:t>
            </a:r>
          </a:p>
        </p:txBody>
      </p:sp>
    </p:spTree>
    <p:custDataLst>
      <p:tags r:id="rId1"/>
    </p:custDataLst>
    <p:extLst>
      <p:ext uri="{BB962C8B-B14F-4D97-AF65-F5344CB8AC3E}">
        <p14:creationId xmlns:p14="http://schemas.microsoft.com/office/powerpoint/2010/main" val="16381336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p:nvPr>
        </p:nvSpPr>
        <p:spPr/>
        <p:txBody>
          <a:bodyPr>
            <a:normAutofit fontScale="90000"/>
          </a:bodyPr>
          <a:lstStyle/>
          <a:p>
            <a:r>
              <a:rPr lang="en-US" sz="5400" dirty="0"/>
              <a:t>Global Population Growth </a:t>
            </a:r>
            <a:br>
              <a:rPr lang="en-US" sz="5400" dirty="0"/>
            </a:br>
            <a:endParaRPr lang="en-US" dirty="0"/>
          </a:p>
        </p:txBody>
      </p:sp>
      <p:pic>
        <p:nvPicPr>
          <p:cNvPr id="5" name="Picture 2" descr="Feed conversion ratio of cattle 7:1, while the ratio is 1.1:1 in farmed fish. Making fish much more efficient at converting feed to growth. " title="Feed conversion ratios of common livestock groups. ">
            <a:extLst>
              <a:ext uri="{FF2B5EF4-FFF2-40B4-BE49-F238E27FC236}">
                <a16:creationId xmlns:a16="http://schemas.microsoft.com/office/drawing/2014/main" id="{CF9C2D85-A6F8-4B9F-B9DE-C4316862BA7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10098" y="0"/>
            <a:ext cx="6325611" cy="6503796"/>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title="7 lb feed produces 1 lb meat">
            <a:extLst>
              <a:ext uri="{FF2B5EF4-FFF2-40B4-BE49-F238E27FC236}">
                <a16:creationId xmlns:a16="http://schemas.microsoft.com/office/drawing/2014/main" id="{DED193F0-E10E-4D08-94B2-02D8823DA8B8}"/>
              </a:ext>
            </a:extLst>
          </p:cNvPr>
          <p:cNvGrpSpPr/>
          <p:nvPr/>
        </p:nvGrpSpPr>
        <p:grpSpPr>
          <a:xfrm>
            <a:off x="1518470" y="4673601"/>
            <a:ext cx="1944656" cy="1630562"/>
            <a:chOff x="168511" y="4980633"/>
            <a:chExt cx="1944656" cy="1630562"/>
          </a:xfrm>
        </p:grpSpPr>
        <p:sp>
          <p:nvSpPr>
            <p:cNvPr id="7" name="TextBox 6">
              <a:extLst>
                <a:ext uri="{FF2B5EF4-FFF2-40B4-BE49-F238E27FC236}">
                  <a16:creationId xmlns:a16="http://schemas.microsoft.com/office/drawing/2014/main" id="{8BB3313D-2D81-4850-9B23-1648E7D5B567}"/>
                </a:ext>
              </a:extLst>
            </p:cNvPr>
            <p:cNvSpPr txBox="1"/>
            <p:nvPr/>
          </p:nvSpPr>
          <p:spPr>
            <a:xfrm>
              <a:off x="168511" y="5687865"/>
              <a:ext cx="1944656" cy="923330"/>
            </a:xfrm>
            <a:prstGeom prst="rect">
              <a:avLst/>
            </a:prstGeom>
            <a:solidFill>
              <a:schemeClr val="bg1"/>
            </a:solidFill>
            <a:ln>
              <a:solidFill>
                <a:srgbClr val="17406D"/>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~7 lb. of feed produces            1 lb. meat.</a:t>
              </a:r>
            </a:p>
          </p:txBody>
        </p:sp>
        <p:sp>
          <p:nvSpPr>
            <p:cNvPr id="8" name="Arrow: Left 7">
              <a:extLst>
                <a:ext uri="{FF2B5EF4-FFF2-40B4-BE49-F238E27FC236}">
                  <a16:creationId xmlns:a16="http://schemas.microsoft.com/office/drawing/2014/main" id="{E93F1304-C58F-4F99-8942-1138553A3F4D}"/>
                </a:ext>
              </a:extLst>
            </p:cNvPr>
            <p:cNvSpPr/>
            <p:nvPr/>
          </p:nvSpPr>
          <p:spPr>
            <a:xfrm rot="5400000">
              <a:off x="847474" y="5135897"/>
              <a:ext cx="586731" cy="276203"/>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grpSp>
        <p:nvGrpSpPr>
          <p:cNvPr id="9" name="Group 8" title="1.1 pound of feed produces 1 lb of fish meat">
            <a:extLst>
              <a:ext uri="{FF2B5EF4-FFF2-40B4-BE49-F238E27FC236}">
                <a16:creationId xmlns:a16="http://schemas.microsoft.com/office/drawing/2014/main" id="{21D6A027-C795-456E-BAB7-85189C6F5E7D}"/>
              </a:ext>
            </a:extLst>
          </p:cNvPr>
          <p:cNvGrpSpPr/>
          <p:nvPr/>
        </p:nvGrpSpPr>
        <p:grpSpPr>
          <a:xfrm>
            <a:off x="7007330" y="4996294"/>
            <a:ext cx="1968282" cy="1436693"/>
            <a:chOff x="5203086" y="4764943"/>
            <a:chExt cx="1968282" cy="1436693"/>
          </a:xfrm>
        </p:grpSpPr>
        <p:sp>
          <p:nvSpPr>
            <p:cNvPr id="10" name="Arrow: Left 9">
              <a:extLst>
                <a:ext uri="{FF2B5EF4-FFF2-40B4-BE49-F238E27FC236}">
                  <a16:creationId xmlns:a16="http://schemas.microsoft.com/office/drawing/2014/main" id="{3E490BC7-A009-4CE9-9040-F41ABC75B5AA}"/>
                </a:ext>
              </a:extLst>
            </p:cNvPr>
            <p:cNvSpPr/>
            <p:nvPr/>
          </p:nvSpPr>
          <p:spPr>
            <a:xfrm rot="1803651">
              <a:off x="5203086" y="4764943"/>
              <a:ext cx="969511" cy="297211"/>
            </a:xfrm>
            <a:prstGeom prst="leftArrow">
              <a:avLst/>
            </a:prstGeom>
            <a:solidFill>
              <a:srgbClr val="FFFF00"/>
            </a:solidFill>
            <a:ln>
              <a:solidFill>
                <a:srgbClr val="1740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1" name="TextBox 10">
              <a:extLst>
                <a:ext uri="{FF2B5EF4-FFF2-40B4-BE49-F238E27FC236}">
                  <a16:creationId xmlns:a16="http://schemas.microsoft.com/office/drawing/2014/main" id="{199B5A7F-3236-4EDE-966F-7FA6B83380F2}"/>
                </a:ext>
              </a:extLst>
            </p:cNvPr>
            <p:cNvSpPr txBox="1"/>
            <p:nvPr/>
          </p:nvSpPr>
          <p:spPr>
            <a:xfrm>
              <a:off x="5357589" y="5278306"/>
              <a:ext cx="1813779" cy="923330"/>
            </a:xfrm>
            <a:prstGeom prst="rect">
              <a:avLst/>
            </a:prstGeom>
            <a:solidFill>
              <a:schemeClr val="bg1"/>
            </a:solidFill>
            <a:ln>
              <a:solidFill>
                <a:srgbClr val="17406D"/>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1.1 lb. of feed produces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1 lb. meat.</a:t>
              </a:r>
            </a:p>
          </p:txBody>
        </p:sp>
      </p:grpSp>
      <p:sp>
        <p:nvSpPr>
          <p:cNvPr id="12" name="TextBox 11">
            <a:extLst>
              <a:ext uri="{FF2B5EF4-FFF2-40B4-BE49-F238E27FC236}">
                <a16:creationId xmlns:a16="http://schemas.microsoft.com/office/drawing/2014/main" id="{3342BC11-69B1-4A3C-B18B-02693172994B}"/>
              </a:ext>
            </a:extLst>
          </p:cNvPr>
          <p:cNvSpPr txBox="1"/>
          <p:nvPr/>
        </p:nvSpPr>
        <p:spPr>
          <a:xfrm>
            <a:off x="1422842" y="6318276"/>
            <a:ext cx="5738991"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dirty="0">
                <a:ln>
                  <a:noFill/>
                </a:ln>
                <a:solidFill>
                  <a:prstClr val="black"/>
                </a:solidFill>
                <a:effectLst/>
                <a:uLnTx/>
                <a:uFillTx/>
                <a:latin typeface="Century Gothic" panose="020B0502020202020204"/>
                <a:ea typeface="+mn-ea"/>
                <a:cs typeface="+mn-cs"/>
              </a:rPr>
              <a:t>Figure Credit: Malcolm Beveridge, </a:t>
            </a:r>
            <a:r>
              <a:rPr kumimoji="0" lang="en-US" sz="700" b="0" i="1" u="none" strike="noStrike" kern="1200" cap="none" spc="0" normalizeH="0" baseline="0" noProof="0" dirty="0" err="1">
                <a:ln>
                  <a:noFill/>
                </a:ln>
                <a:solidFill>
                  <a:prstClr val="black"/>
                </a:solidFill>
                <a:effectLst/>
                <a:uLnTx/>
                <a:uFillTx/>
                <a:latin typeface="Century Gothic" panose="020B0502020202020204"/>
                <a:ea typeface="+mn-ea"/>
                <a:cs typeface="+mn-cs"/>
              </a:rPr>
              <a:t>WorldFish</a:t>
            </a:r>
            <a:r>
              <a:rPr lang="en-US" sz="700" i="1" dirty="0">
                <a:solidFill>
                  <a:prstClr val="black"/>
                </a:solidFill>
                <a:latin typeface="Century Gothic" panose="020B0502020202020204"/>
              </a:rPr>
              <a:t>.</a:t>
            </a:r>
            <a:endParaRPr kumimoji="0" lang="en-US" sz="7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3" name="TextBox 12">
            <a:extLst>
              <a:ext uri="{FF2B5EF4-FFF2-40B4-BE49-F238E27FC236}">
                <a16:creationId xmlns:a16="http://schemas.microsoft.com/office/drawing/2014/main" id="{044217C6-AFD0-4ACC-BAE8-7A1162DDAAB0}"/>
              </a:ext>
            </a:extLst>
          </p:cNvPr>
          <p:cNvSpPr txBox="1"/>
          <p:nvPr/>
        </p:nvSpPr>
        <p:spPr>
          <a:xfrm>
            <a:off x="3838688" y="165322"/>
            <a:ext cx="5229112" cy="1815878"/>
          </a:xfrm>
          <a:prstGeom prst="rect">
            <a:avLst/>
          </a:prstGeom>
          <a:solidFill>
            <a:schemeClr val="bg1"/>
          </a:solidFill>
          <a:ln>
            <a:solidFill>
              <a:srgbClr val="17406D"/>
            </a:solidFill>
          </a:ln>
        </p:spPr>
        <p:txBody>
          <a:bodyPr wrap="square" lIns="91435" tIns="45718" rIns="91435" bIns="45718" rtlCol="0">
            <a:spAutoFit/>
          </a:bodyPr>
          <a:lstStyle/>
          <a:p>
            <a:pPr algn="ctr"/>
            <a:r>
              <a:rPr lang="en-US" sz="2800" dirty="0"/>
              <a:t>Aquaculture is the most sustainable and efficient form of animal protein production on earth.</a:t>
            </a:r>
          </a:p>
        </p:txBody>
      </p:sp>
      <p:grpSp>
        <p:nvGrpSpPr>
          <p:cNvPr id="14" name="Group 13" title="7 lb feed produces 1 lb meat">
            <a:extLst>
              <a:ext uri="{FF2B5EF4-FFF2-40B4-BE49-F238E27FC236}">
                <a16:creationId xmlns:a16="http://schemas.microsoft.com/office/drawing/2014/main" id="{5F647986-08BA-4448-91A9-4ED5FCF6B7E0}"/>
              </a:ext>
            </a:extLst>
          </p:cNvPr>
          <p:cNvGrpSpPr/>
          <p:nvPr/>
        </p:nvGrpSpPr>
        <p:grpSpPr>
          <a:xfrm>
            <a:off x="1518470" y="1713192"/>
            <a:ext cx="1944656" cy="2404927"/>
            <a:chOff x="168511" y="5567363"/>
            <a:chExt cx="1944656" cy="2404927"/>
          </a:xfrm>
        </p:grpSpPr>
        <p:sp>
          <p:nvSpPr>
            <p:cNvPr id="15" name="TextBox 14">
              <a:extLst>
                <a:ext uri="{FF2B5EF4-FFF2-40B4-BE49-F238E27FC236}">
                  <a16:creationId xmlns:a16="http://schemas.microsoft.com/office/drawing/2014/main" id="{0057E3E7-029D-49A7-A894-5AAF54CEE8D0}"/>
                </a:ext>
              </a:extLst>
            </p:cNvPr>
            <p:cNvSpPr txBox="1"/>
            <p:nvPr/>
          </p:nvSpPr>
          <p:spPr>
            <a:xfrm>
              <a:off x="168511" y="5567363"/>
              <a:ext cx="1944656" cy="1754326"/>
            </a:xfrm>
            <a:prstGeom prst="rect">
              <a:avLst/>
            </a:prstGeom>
            <a:solidFill>
              <a:schemeClr val="bg1"/>
            </a:solidFill>
            <a:ln>
              <a:solidFill>
                <a:srgbClr val="17406D"/>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A single ¼ lb. hamburger requires 616 gallons of freshwater to produce.</a:t>
              </a:r>
            </a:p>
          </p:txBody>
        </p:sp>
        <p:sp>
          <p:nvSpPr>
            <p:cNvPr id="16" name="Arrow: Left 15">
              <a:extLst>
                <a:ext uri="{FF2B5EF4-FFF2-40B4-BE49-F238E27FC236}">
                  <a16:creationId xmlns:a16="http://schemas.microsoft.com/office/drawing/2014/main" id="{4BD0392E-5764-437E-950F-F728DF72C075}"/>
                </a:ext>
              </a:extLst>
            </p:cNvPr>
            <p:cNvSpPr/>
            <p:nvPr/>
          </p:nvSpPr>
          <p:spPr>
            <a:xfrm rot="16200000">
              <a:off x="847474" y="7540823"/>
              <a:ext cx="586731" cy="276203"/>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grpSp>
        <p:nvGrpSpPr>
          <p:cNvPr id="17" name="Group 16" title="7 lb feed produces 1 lb meat">
            <a:extLst>
              <a:ext uri="{FF2B5EF4-FFF2-40B4-BE49-F238E27FC236}">
                <a16:creationId xmlns:a16="http://schemas.microsoft.com/office/drawing/2014/main" id="{A30B66A5-9802-4AF1-8754-3DCAC76A7D29}"/>
              </a:ext>
            </a:extLst>
          </p:cNvPr>
          <p:cNvGrpSpPr/>
          <p:nvPr/>
        </p:nvGrpSpPr>
        <p:grpSpPr>
          <a:xfrm>
            <a:off x="5713742" y="2237420"/>
            <a:ext cx="1944656" cy="2404927"/>
            <a:chOff x="168511" y="5567363"/>
            <a:chExt cx="1944656" cy="2404927"/>
          </a:xfrm>
        </p:grpSpPr>
        <p:sp>
          <p:nvSpPr>
            <p:cNvPr id="18" name="TextBox 17">
              <a:extLst>
                <a:ext uri="{FF2B5EF4-FFF2-40B4-BE49-F238E27FC236}">
                  <a16:creationId xmlns:a16="http://schemas.microsoft.com/office/drawing/2014/main" id="{69C67A34-85D2-4FB2-820B-13DFEF114407}"/>
                </a:ext>
              </a:extLst>
            </p:cNvPr>
            <p:cNvSpPr txBox="1"/>
            <p:nvPr/>
          </p:nvSpPr>
          <p:spPr>
            <a:xfrm>
              <a:off x="168511" y="5567363"/>
              <a:ext cx="1944656" cy="1754326"/>
            </a:xfrm>
            <a:prstGeom prst="rect">
              <a:avLst/>
            </a:prstGeom>
            <a:solidFill>
              <a:schemeClr val="bg1"/>
            </a:solidFill>
            <a:ln>
              <a:solidFill>
                <a:srgbClr val="17406D"/>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A ¼ lb. of pond raised catfish requires ~36 gallons of freshwater to produce.</a:t>
              </a:r>
            </a:p>
          </p:txBody>
        </p:sp>
        <p:sp>
          <p:nvSpPr>
            <p:cNvPr id="19" name="Arrow: Left 18">
              <a:extLst>
                <a:ext uri="{FF2B5EF4-FFF2-40B4-BE49-F238E27FC236}">
                  <a16:creationId xmlns:a16="http://schemas.microsoft.com/office/drawing/2014/main" id="{277BAA64-C1B5-4FB6-BF30-048F7F6B2BE9}"/>
                </a:ext>
              </a:extLst>
            </p:cNvPr>
            <p:cNvSpPr/>
            <p:nvPr/>
          </p:nvSpPr>
          <p:spPr>
            <a:xfrm rot="16200000">
              <a:off x="847474" y="7540823"/>
              <a:ext cx="586731" cy="276203"/>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spTree>
    <p:custDataLst>
      <p:tags r:id="rId1"/>
    </p:custDataLst>
    <p:extLst>
      <p:ext uri="{BB962C8B-B14F-4D97-AF65-F5344CB8AC3E}">
        <p14:creationId xmlns:p14="http://schemas.microsoft.com/office/powerpoint/2010/main" val="4045628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ppt_x"/>
                                          </p:val>
                                        </p:tav>
                                        <p:tav tm="100000">
                                          <p:val>
                                            <p:strVal val="#ppt_x"/>
                                          </p:val>
                                        </p:tav>
                                      </p:tavLst>
                                    </p:anim>
                                    <p:anim calcmode="lin" valueType="num">
                                      <p:cBhvr additive="base">
                                        <p:cTn id="2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66" name="Rectangle 50">
            <a:extLst>
              <a:ext uri="{FF2B5EF4-FFF2-40B4-BE49-F238E27FC236}">
                <a16:creationId xmlns:a16="http://schemas.microsoft.com/office/drawing/2014/main" id="{1A44C337-3893-4B29-A265-B1329150B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5" y="-1"/>
            <a:ext cx="915543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80" name="Group 52">
            <a:extLst>
              <a:ext uri="{FF2B5EF4-FFF2-40B4-BE49-F238E27FC236}">
                <a16:creationId xmlns:a16="http://schemas.microsoft.com/office/drawing/2014/main" id="{81E0B358-1267-4844-8B3D-B7A279B417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27110" y="228600"/>
            <a:ext cx="2138628" cy="6638625"/>
            <a:chOff x="2487613" y="285750"/>
            <a:chExt cx="2428875" cy="5654676"/>
          </a:xfrm>
        </p:grpSpPr>
        <p:sp>
          <p:nvSpPr>
            <p:cNvPr id="54" name="Freeform 11">
              <a:extLst>
                <a:ext uri="{FF2B5EF4-FFF2-40B4-BE49-F238E27FC236}">
                  <a16:creationId xmlns:a16="http://schemas.microsoft.com/office/drawing/2014/main" id="{B24AA06A-F1A5-4BB3-9486-9AE7A53B3F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82" name="Freeform 12">
              <a:extLst>
                <a:ext uri="{FF2B5EF4-FFF2-40B4-BE49-F238E27FC236}">
                  <a16:creationId xmlns:a16="http://schemas.microsoft.com/office/drawing/2014/main" id="{BDF97590-C600-44CB-9303-4A3679F51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56" name="Freeform 13">
              <a:extLst>
                <a:ext uri="{FF2B5EF4-FFF2-40B4-BE49-F238E27FC236}">
                  <a16:creationId xmlns:a16="http://schemas.microsoft.com/office/drawing/2014/main" id="{A9BBE156-3FFA-4DC4-8468-35BD28DDC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57" name="Freeform 14">
              <a:extLst>
                <a:ext uri="{FF2B5EF4-FFF2-40B4-BE49-F238E27FC236}">
                  <a16:creationId xmlns:a16="http://schemas.microsoft.com/office/drawing/2014/main" id="{F7960DE5-3810-4B1E-B1E2-3BAFEA91E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58" name="Freeform 15">
              <a:extLst>
                <a:ext uri="{FF2B5EF4-FFF2-40B4-BE49-F238E27FC236}">
                  <a16:creationId xmlns:a16="http://schemas.microsoft.com/office/drawing/2014/main" id="{359E957C-CE11-446F-8AA7-B3E98390B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59" name="Freeform 16">
              <a:extLst>
                <a:ext uri="{FF2B5EF4-FFF2-40B4-BE49-F238E27FC236}">
                  <a16:creationId xmlns:a16="http://schemas.microsoft.com/office/drawing/2014/main" id="{A3E9FE34-CA9E-4443-BEBF-D1B9A1C6C2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60" name="Freeform 17">
              <a:extLst>
                <a:ext uri="{FF2B5EF4-FFF2-40B4-BE49-F238E27FC236}">
                  <a16:creationId xmlns:a16="http://schemas.microsoft.com/office/drawing/2014/main" id="{4F39D814-8A48-4509-BDEB-826F106591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61" name="Freeform 18">
              <a:extLst>
                <a:ext uri="{FF2B5EF4-FFF2-40B4-BE49-F238E27FC236}">
                  <a16:creationId xmlns:a16="http://schemas.microsoft.com/office/drawing/2014/main" id="{8C6D08C0-8C49-4B87-9CF4-A1F08714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62" name="Freeform 19">
              <a:extLst>
                <a:ext uri="{FF2B5EF4-FFF2-40B4-BE49-F238E27FC236}">
                  <a16:creationId xmlns:a16="http://schemas.microsoft.com/office/drawing/2014/main" id="{308C612B-4C0D-4863-B9CD-F86ABAA1B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63" name="Freeform 20">
              <a:extLst>
                <a:ext uri="{FF2B5EF4-FFF2-40B4-BE49-F238E27FC236}">
                  <a16:creationId xmlns:a16="http://schemas.microsoft.com/office/drawing/2014/main" id="{600B1EC8-1B55-4390-A183-C33B5E2273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64" name="Freeform 21">
              <a:extLst>
                <a:ext uri="{FF2B5EF4-FFF2-40B4-BE49-F238E27FC236}">
                  <a16:creationId xmlns:a16="http://schemas.microsoft.com/office/drawing/2014/main" id="{1790A225-91E1-4BE5-A801-5F1E32721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65" name="Freeform 22">
              <a:extLst>
                <a:ext uri="{FF2B5EF4-FFF2-40B4-BE49-F238E27FC236}">
                  <a16:creationId xmlns:a16="http://schemas.microsoft.com/office/drawing/2014/main" id="{DFFC46A2-6BBF-47FD-BC17-5EE1DF7CB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67" name="Group 66">
            <a:extLst>
              <a:ext uri="{FF2B5EF4-FFF2-40B4-BE49-F238E27FC236}">
                <a16:creationId xmlns:a16="http://schemas.microsoft.com/office/drawing/2014/main" id="{AF44CA9C-80E8-44E1-A79C-D6EBFC73BC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507832" y="-786"/>
            <a:ext cx="1767505" cy="6854040"/>
            <a:chOff x="6627813" y="194833"/>
            <a:chExt cx="1952625" cy="5678918"/>
          </a:xfrm>
        </p:grpSpPr>
        <p:sp>
          <p:nvSpPr>
            <p:cNvPr id="68" name="Freeform 27">
              <a:extLst>
                <a:ext uri="{FF2B5EF4-FFF2-40B4-BE49-F238E27FC236}">
                  <a16:creationId xmlns:a16="http://schemas.microsoft.com/office/drawing/2014/main" id="{8CB9417F-98D9-4998-B00B-A5932E4C7D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69" name="Freeform 28">
              <a:extLst>
                <a:ext uri="{FF2B5EF4-FFF2-40B4-BE49-F238E27FC236}">
                  <a16:creationId xmlns:a16="http://schemas.microsoft.com/office/drawing/2014/main" id="{FA79AA3D-583E-4A1E-AF7E-CBD980F596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70" name="Freeform 29">
              <a:extLst>
                <a:ext uri="{FF2B5EF4-FFF2-40B4-BE49-F238E27FC236}">
                  <a16:creationId xmlns:a16="http://schemas.microsoft.com/office/drawing/2014/main" id="{D80C9F17-A6B2-4A12-BC77-F84264A669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71" name="Freeform 30">
              <a:extLst>
                <a:ext uri="{FF2B5EF4-FFF2-40B4-BE49-F238E27FC236}">
                  <a16:creationId xmlns:a16="http://schemas.microsoft.com/office/drawing/2014/main" id="{949C9A53-ED97-44CE-BDD5-ED24892116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72" name="Freeform 31">
              <a:extLst>
                <a:ext uri="{FF2B5EF4-FFF2-40B4-BE49-F238E27FC236}">
                  <a16:creationId xmlns:a16="http://schemas.microsoft.com/office/drawing/2014/main" id="{0F9FDAE7-225B-4072-8907-6EAA061744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73" name="Freeform 32">
              <a:extLst>
                <a:ext uri="{FF2B5EF4-FFF2-40B4-BE49-F238E27FC236}">
                  <a16:creationId xmlns:a16="http://schemas.microsoft.com/office/drawing/2014/main" id="{9D49818B-8EA3-4B41-9783-EFE0C618C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74" name="Freeform 33">
              <a:extLst>
                <a:ext uri="{FF2B5EF4-FFF2-40B4-BE49-F238E27FC236}">
                  <a16:creationId xmlns:a16="http://schemas.microsoft.com/office/drawing/2014/main" id="{01903E65-D822-4457-B0A5-2F4168224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75" name="Freeform 34">
              <a:extLst>
                <a:ext uri="{FF2B5EF4-FFF2-40B4-BE49-F238E27FC236}">
                  <a16:creationId xmlns:a16="http://schemas.microsoft.com/office/drawing/2014/main" id="{A5CF9DAB-75BF-43D9-B1E7-817D1FAA00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76" name="Freeform 35">
              <a:extLst>
                <a:ext uri="{FF2B5EF4-FFF2-40B4-BE49-F238E27FC236}">
                  <a16:creationId xmlns:a16="http://schemas.microsoft.com/office/drawing/2014/main" id="{BB22916D-4BCF-4A4C-8714-A2564D34C3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77" name="Freeform 36">
              <a:extLst>
                <a:ext uri="{FF2B5EF4-FFF2-40B4-BE49-F238E27FC236}">
                  <a16:creationId xmlns:a16="http://schemas.microsoft.com/office/drawing/2014/main" id="{4CD9F734-569E-44E7-BD53-6214E0F18C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78" name="Freeform 37">
              <a:extLst>
                <a:ext uri="{FF2B5EF4-FFF2-40B4-BE49-F238E27FC236}">
                  <a16:creationId xmlns:a16="http://schemas.microsoft.com/office/drawing/2014/main" id="{7A5DAACB-2F42-40C8-BF6A-75B79299F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79" name="Freeform 38">
              <a:extLst>
                <a:ext uri="{FF2B5EF4-FFF2-40B4-BE49-F238E27FC236}">
                  <a16:creationId xmlns:a16="http://schemas.microsoft.com/office/drawing/2014/main" id="{AD78E0F9-8568-4672-A22F-4ED5B1A96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2" name="Title 1"/>
          <p:cNvSpPr>
            <a:spLocks noGrp="1"/>
          </p:cNvSpPr>
          <p:nvPr>
            <p:ph type="title"/>
          </p:nvPr>
        </p:nvSpPr>
        <p:spPr>
          <a:xfrm>
            <a:off x="4862322" y="624110"/>
            <a:ext cx="3766137" cy="1280890"/>
          </a:xfrm>
        </p:spPr>
        <p:txBody>
          <a:bodyPr>
            <a:normAutofit/>
          </a:bodyPr>
          <a:lstStyle/>
          <a:p>
            <a:pPr>
              <a:lnSpc>
                <a:spcPct val="90000"/>
              </a:lnSpc>
            </a:pPr>
            <a:r>
              <a:rPr lang="en-US" sz="2800"/>
              <a:t>Florida’s Aquaculture Industry</a:t>
            </a:r>
          </a:p>
        </p:txBody>
      </p:sp>
      <p:sp>
        <p:nvSpPr>
          <p:cNvPr id="81" name="Rectangle 80">
            <a:extLst>
              <a:ext uri="{FF2B5EF4-FFF2-40B4-BE49-F238E27FC236}">
                <a16:creationId xmlns:a16="http://schemas.microsoft.com/office/drawing/2014/main" id="{AA5CD610-ED7C-4CED-A9A1-174432C88A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4278"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83" name="Freeform 11">
            <a:extLst>
              <a:ext uri="{FF2B5EF4-FFF2-40B4-BE49-F238E27FC236}">
                <a16:creationId xmlns:a16="http://schemas.microsoft.com/office/drawing/2014/main" id="{0C4379BF-8C7A-480A-BC36-DA55D92A93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3484278" y="714375"/>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pic>
        <p:nvPicPr>
          <p:cNvPr id="9" name="Picture 8">
            <a:extLst>
              <a:ext uri="{FF2B5EF4-FFF2-40B4-BE49-F238E27FC236}">
                <a16:creationId xmlns:a16="http://schemas.microsoft.com/office/drawing/2014/main" id="{0A1D4986-16C7-4408-9554-EB1D8B5402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710" y="968023"/>
            <a:ext cx="3250825" cy="4191000"/>
          </a:xfrm>
          <a:prstGeom prst="snip2DiagRect">
            <a:avLst/>
          </a:prstGeom>
          <a:solidFill>
            <a:srgbClr val="FFFFFF">
              <a:shade val="85000"/>
            </a:srgbClr>
          </a:solidFill>
          <a:ln w="88900" cap="sq">
            <a:solidFill>
              <a:srgbClr val="FFFFF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7" name="Content Placeholder 2">
            <a:extLst>
              <a:ext uri="{FF2B5EF4-FFF2-40B4-BE49-F238E27FC236}">
                <a16:creationId xmlns:a16="http://schemas.microsoft.com/office/drawing/2014/main" id="{B7F42C32-EABA-4D68-AC3D-878429A68778}"/>
              </a:ext>
            </a:extLst>
          </p:cNvPr>
          <p:cNvSpPr>
            <a:spLocks noGrp="1"/>
          </p:cNvSpPr>
          <p:nvPr>
            <p:ph idx="1"/>
          </p:nvPr>
        </p:nvSpPr>
        <p:spPr>
          <a:xfrm>
            <a:off x="4828643" y="1905000"/>
            <a:ext cx="3799814" cy="4417522"/>
          </a:xfrm>
        </p:spPr>
        <p:txBody>
          <a:bodyPr>
            <a:normAutofit/>
          </a:bodyPr>
          <a:lstStyle/>
          <a:p>
            <a:r>
              <a:rPr lang="en-US" sz="2000" dirty="0"/>
              <a:t>2013 sales: $77.9 million </a:t>
            </a:r>
          </a:p>
          <a:p>
            <a:pPr>
              <a:spcBef>
                <a:spcPts val="1800"/>
              </a:spcBef>
            </a:pPr>
            <a:r>
              <a:rPr lang="en-US" sz="2000" dirty="0"/>
              <a:t>~1000 Aquaculture Certificates of Registration</a:t>
            </a:r>
          </a:p>
          <a:p>
            <a:pPr>
              <a:spcBef>
                <a:spcPts val="1800"/>
              </a:spcBef>
            </a:pPr>
            <a:r>
              <a:rPr lang="en-US" sz="2000" dirty="0"/>
              <a:t>~800 species in production</a:t>
            </a:r>
          </a:p>
          <a:p>
            <a:pPr marL="344488" indent="-344488" defTabSz="914400">
              <a:spcBef>
                <a:spcPts val="2400"/>
              </a:spcBef>
              <a:defRPr/>
            </a:pPr>
            <a:r>
              <a:rPr lang="en-US" sz="2000" dirty="0"/>
              <a:t>Products with the highest value of sales.</a:t>
            </a:r>
          </a:p>
          <a:p>
            <a:pPr marL="630238" lvl="3" indent="-290513" defTabSz="914400">
              <a:buClrTx/>
              <a:buFont typeface="Wingdings 2"/>
              <a:buAutoNum type="arabicParenR"/>
              <a:tabLst>
                <a:tab pos="863600" algn="l"/>
              </a:tabLst>
              <a:defRPr/>
            </a:pPr>
            <a:r>
              <a:rPr lang="en-US" sz="1400" dirty="0"/>
              <a:t>Ornamental fish (#1 in the nation)</a:t>
            </a:r>
          </a:p>
          <a:p>
            <a:pPr marL="630238" lvl="3" indent="-290513" defTabSz="914400">
              <a:buClrTx/>
              <a:buFont typeface="Wingdings 2"/>
              <a:buAutoNum type="arabicParenR"/>
              <a:tabLst>
                <a:tab pos="863600" algn="l"/>
              </a:tabLst>
              <a:defRPr/>
            </a:pPr>
            <a:r>
              <a:rPr lang="en-US" sz="1400" dirty="0"/>
              <a:t>Shellfish (#4 in the nation)</a:t>
            </a:r>
          </a:p>
          <a:p>
            <a:pPr marL="630238" lvl="3" indent="-290513" defTabSz="914400">
              <a:buClrTx/>
              <a:buFont typeface="Wingdings 2"/>
              <a:buAutoNum type="arabicParenR"/>
              <a:tabLst>
                <a:tab pos="863600" algn="l"/>
              </a:tabLst>
              <a:defRPr/>
            </a:pPr>
            <a:r>
              <a:rPr lang="en-US" sz="1400" dirty="0"/>
              <a:t>Alligator (#2 in the nation)</a:t>
            </a:r>
          </a:p>
          <a:p>
            <a:pPr marL="630238" lvl="3" indent="-290513" defTabSz="914400">
              <a:buClrTx/>
              <a:buFont typeface="Wingdings 2"/>
              <a:buAutoNum type="arabicParenR"/>
              <a:tabLst>
                <a:tab pos="863600" algn="l"/>
              </a:tabLst>
              <a:defRPr/>
            </a:pPr>
            <a:r>
              <a:rPr lang="en-US" sz="1400" dirty="0"/>
              <a:t>Aquatic plants (#1 in the nation)</a:t>
            </a:r>
          </a:p>
          <a:p>
            <a:pPr marL="630238" lvl="3" indent="-290513" defTabSz="914400">
              <a:buClrTx/>
              <a:buFont typeface="Wingdings 2"/>
              <a:buAutoNum type="arabicParenR"/>
              <a:tabLst>
                <a:tab pos="863600" algn="l"/>
              </a:tabLst>
              <a:defRPr/>
            </a:pPr>
            <a:endParaRPr lang="en-US" dirty="0"/>
          </a:p>
          <a:p>
            <a:pPr lvl="1"/>
            <a:endParaRPr lang="en-US" dirty="0"/>
          </a:p>
          <a:p>
            <a:endParaRPr lang="en-US" dirty="0"/>
          </a:p>
        </p:txBody>
      </p:sp>
      <p:pic>
        <p:nvPicPr>
          <p:cNvPr id="36" name="Picture 35">
            <a:extLst>
              <a:ext uri="{FF2B5EF4-FFF2-40B4-BE49-F238E27FC236}">
                <a16:creationId xmlns:a16="http://schemas.microsoft.com/office/drawing/2014/main" id="{8DE8447D-D813-4437-98F0-C02EEB6F12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5" y="5705828"/>
            <a:ext cx="9143998" cy="1163782"/>
          </a:xfrm>
          <a:prstGeom prst="rect">
            <a:avLst/>
          </a:prstGeom>
        </p:spPr>
      </p:pic>
    </p:spTree>
    <p:extLst>
      <p:ext uri="{BB962C8B-B14F-4D97-AF65-F5344CB8AC3E}">
        <p14:creationId xmlns:p14="http://schemas.microsoft.com/office/powerpoint/2010/main" val="3065581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7">
                                            <p:txEl>
                                              <p:pRg st="4" end="4"/>
                                            </p:txEl>
                                          </p:spTgt>
                                        </p:tgtEl>
                                        <p:attrNameLst>
                                          <p:attrName>style.visibility</p:attrName>
                                        </p:attrNameLst>
                                      </p:cBhvr>
                                      <p:to>
                                        <p:strVal val="visible"/>
                                      </p:to>
                                    </p:set>
                                    <p:anim calcmode="lin" valueType="num">
                                      <p:cBhvr additive="base">
                                        <p:cTn id="29"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7">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7">
                                            <p:txEl>
                                              <p:pRg st="5" end="5"/>
                                            </p:txEl>
                                          </p:spTgt>
                                        </p:tgtEl>
                                        <p:attrNameLst>
                                          <p:attrName>style.visibility</p:attrName>
                                        </p:attrNameLst>
                                      </p:cBhvr>
                                      <p:to>
                                        <p:strVal val="visible"/>
                                      </p:to>
                                    </p:set>
                                    <p:anim calcmode="lin" valueType="num">
                                      <p:cBhvr additive="base">
                                        <p:cTn id="33"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7">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7">
                                            <p:txEl>
                                              <p:pRg st="6" end="6"/>
                                            </p:txEl>
                                          </p:spTgt>
                                        </p:tgtEl>
                                        <p:attrNameLst>
                                          <p:attrName>style.visibility</p:attrName>
                                        </p:attrNameLst>
                                      </p:cBhvr>
                                      <p:to>
                                        <p:strVal val="visible"/>
                                      </p:to>
                                    </p:set>
                                    <p:anim calcmode="lin" valueType="num">
                                      <p:cBhvr additive="base">
                                        <p:cTn id="37"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7">
                                            <p:txEl>
                                              <p:pRg st="7" end="7"/>
                                            </p:txEl>
                                          </p:spTgt>
                                        </p:tgtEl>
                                        <p:attrNameLst>
                                          <p:attrName>style.visibility</p:attrName>
                                        </p:attrNameLst>
                                      </p:cBhvr>
                                      <p:to>
                                        <p:strVal val="visible"/>
                                      </p:to>
                                    </p:set>
                                    <p:anim calcmode="lin" valueType="num">
                                      <p:cBhvr additive="base">
                                        <p:cTn id="41" dur="500" fill="hold"/>
                                        <p:tgtEl>
                                          <p:spTgt spid="7">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2387" y="654904"/>
            <a:ext cx="8229600" cy="1143000"/>
          </a:xfrm>
        </p:spPr>
        <p:txBody>
          <a:bodyPr>
            <a:normAutofit/>
          </a:bodyPr>
          <a:lstStyle/>
          <a:p>
            <a:r>
              <a:rPr lang="en-US" sz="4000" dirty="0">
                <a:latin typeface="+mn-lt"/>
              </a:rPr>
              <a:t>Florida’s  Aquaculture Industry</a:t>
            </a:r>
          </a:p>
        </p:txBody>
      </p:sp>
      <p:sp>
        <p:nvSpPr>
          <p:cNvPr id="3" name="TextBox 2"/>
          <p:cNvSpPr txBox="1"/>
          <p:nvPr/>
        </p:nvSpPr>
        <p:spPr>
          <a:xfrm>
            <a:off x="1214397" y="1444123"/>
            <a:ext cx="8077200" cy="2400657"/>
          </a:xfrm>
          <a:prstGeom prst="rect">
            <a:avLst/>
          </a:prstGeom>
          <a:noFill/>
        </p:spPr>
        <p:txBody>
          <a:bodyPr wrap="square" rtlCol="0">
            <a:spAutoFit/>
          </a:bodyPr>
          <a:lstStyle/>
          <a:p>
            <a:pPr algn="ctr">
              <a:spcAft>
                <a:spcPts val="1200"/>
              </a:spcAft>
            </a:pPr>
            <a:r>
              <a:rPr lang="en-US" b="1" i="1" dirty="0">
                <a:solidFill>
                  <a:schemeClr val="accent1"/>
                </a:solidFill>
              </a:rPr>
              <a:t>Florida is by far the biggest ornamental producer in the nation!</a:t>
            </a:r>
          </a:p>
          <a:p>
            <a:pPr marL="1028700" indent="-285750">
              <a:spcAft>
                <a:spcPts val="1200"/>
              </a:spcAft>
              <a:buFont typeface="Arial" panose="020B0604020202020204" pitchFamily="34" charset="0"/>
              <a:buChar char="•"/>
              <a:tabLst>
                <a:tab pos="1200150" algn="l"/>
              </a:tabLst>
            </a:pPr>
            <a:r>
              <a:rPr lang="en-US" sz="1600" dirty="0"/>
              <a:t>127 farms in Florida (2013) – 45% of U.S. industry!</a:t>
            </a:r>
          </a:p>
          <a:p>
            <a:pPr marL="1028700" indent="-285750">
              <a:spcAft>
                <a:spcPts val="1200"/>
              </a:spcAft>
              <a:buFont typeface="Arial" panose="020B0604020202020204" pitchFamily="34" charset="0"/>
              <a:buChar char="•"/>
              <a:tabLst>
                <a:tab pos="1200150" algn="l"/>
              </a:tabLst>
            </a:pPr>
            <a:r>
              <a:rPr lang="en-US" sz="1600" dirty="0"/>
              <a:t>2013 sales in Florida = $ 27 million </a:t>
            </a:r>
          </a:p>
          <a:p>
            <a:pPr marL="1028700" indent="-285750">
              <a:spcAft>
                <a:spcPts val="1200"/>
              </a:spcAft>
              <a:buFont typeface="Arial" panose="020B0604020202020204" pitchFamily="34" charset="0"/>
              <a:buChar char="•"/>
              <a:tabLst>
                <a:tab pos="1200150" algn="l"/>
              </a:tabLst>
            </a:pPr>
            <a:r>
              <a:rPr lang="en-US" sz="1600" dirty="0"/>
              <a:t>95% of ornamentals produced in U.S. come from Florida</a:t>
            </a:r>
          </a:p>
          <a:p>
            <a:pPr marL="1028700" lvl="1" indent="-285750">
              <a:spcAft>
                <a:spcPts val="1200"/>
              </a:spcAft>
              <a:buFont typeface="Arial" panose="020B0604020202020204" pitchFamily="34" charset="0"/>
              <a:buChar char="•"/>
              <a:tabLst>
                <a:tab pos="1200150" algn="l"/>
              </a:tabLst>
            </a:pPr>
            <a:r>
              <a:rPr lang="en-US" sz="1600" dirty="0"/>
              <a:t>Over 800 varieties of freshwater fish produced</a:t>
            </a:r>
          </a:p>
          <a:p>
            <a:pPr marL="285750" indent="-285750">
              <a:buFont typeface="Arial" panose="020B0604020202020204" pitchFamily="34" charset="0"/>
              <a:buChar char="•"/>
            </a:pPr>
            <a:endParaRPr lang="en-US" dirty="0"/>
          </a:p>
        </p:txBody>
      </p:sp>
      <p:grpSp>
        <p:nvGrpSpPr>
          <p:cNvPr id="11" name="Group 10" descr="Hillsborough, Polk and Dade counties produce a majority of the ornamental fish in the state. " title="Map of Florida with arrows pointing to ornamental farm counties. "/>
          <p:cNvGrpSpPr/>
          <p:nvPr/>
        </p:nvGrpSpPr>
        <p:grpSpPr>
          <a:xfrm>
            <a:off x="5947534" y="3551478"/>
            <a:ext cx="2919533" cy="2774096"/>
            <a:chOff x="-1427" y="3733800"/>
            <a:chExt cx="3161667" cy="2971800"/>
          </a:xfrm>
        </p:grpSpPr>
        <p:pic>
          <p:nvPicPr>
            <p:cNvPr id="4" name="Picture 3" title="Map of Florida with arrows pointing to ornamental farm counties.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3733800"/>
              <a:ext cx="2931640" cy="2971800"/>
            </a:xfrm>
            <a:prstGeom prst="rect">
              <a:avLst/>
            </a:prstGeom>
          </p:spPr>
        </p:pic>
        <p:sp>
          <p:nvSpPr>
            <p:cNvPr id="5" name="Arrow: Right 4"/>
            <p:cNvSpPr/>
            <p:nvPr/>
          </p:nvSpPr>
          <p:spPr>
            <a:xfrm rot="20142910">
              <a:off x="1440519" y="5197894"/>
              <a:ext cx="773707"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Arrow: Right 5"/>
            <p:cNvSpPr/>
            <p:nvPr/>
          </p:nvSpPr>
          <p:spPr>
            <a:xfrm rot="760757">
              <a:off x="1714095" y="6053040"/>
              <a:ext cx="1185918" cy="18545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Arrow: Right 9"/>
            <p:cNvSpPr/>
            <p:nvPr/>
          </p:nvSpPr>
          <p:spPr>
            <a:xfrm rot="19653080">
              <a:off x="1716224" y="5357296"/>
              <a:ext cx="922675" cy="1442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1427" y="5407104"/>
              <a:ext cx="1828800" cy="738664"/>
            </a:xfrm>
            <a:prstGeom prst="rect">
              <a:avLst/>
            </a:prstGeom>
            <a:noFill/>
          </p:spPr>
          <p:txBody>
            <a:bodyPr wrap="square" rtlCol="0">
              <a:spAutoFit/>
            </a:bodyPr>
            <a:lstStyle/>
            <a:p>
              <a:pPr algn="ctr"/>
              <a:r>
                <a:rPr lang="en-US" sz="1400" dirty="0"/>
                <a:t>Most farms are in Hillsborough, Polk and Dade counties</a:t>
              </a:r>
            </a:p>
          </p:txBody>
        </p:sp>
      </p:grpSp>
      <p:sp>
        <p:nvSpPr>
          <p:cNvPr id="9" name="TextBox 8"/>
          <p:cNvSpPr txBox="1"/>
          <p:nvPr/>
        </p:nvSpPr>
        <p:spPr>
          <a:xfrm>
            <a:off x="2290564" y="3587226"/>
            <a:ext cx="2303409" cy="954107"/>
          </a:xfrm>
          <a:prstGeom prst="rect">
            <a:avLst/>
          </a:prstGeom>
          <a:noFill/>
        </p:spPr>
        <p:txBody>
          <a:bodyPr wrap="square" rtlCol="0">
            <a:spAutoFit/>
          </a:bodyPr>
          <a:lstStyle/>
          <a:p>
            <a:pPr algn="ctr"/>
            <a:r>
              <a:rPr lang="en-US" sz="2000" i="1" dirty="0">
                <a:solidFill>
                  <a:schemeClr val="accent1"/>
                </a:solidFill>
              </a:rPr>
              <a:t>Why Florida?</a:t>
            </a:r>
          </a:p>
          <a:p>
            <a:endParaRPr lang="en-US" dirty="0"/>
          </a:p>
          <a:p>
            <a:r>
              <a:rPr lang="en-US" dirty="0"/>
              <a:t> </a:t>
            </a:r>
          </a:p>
        </p:txBody>
      </p:sp>
      <p:pic>
        <p:nvPicPr>
          <p:cNvPr id="16" name="Picture 15" title="Clipart of a shipping port. "/>
          <p:cNvPicPr>
            <a:picLocks noChangeAspect="1"/>
          </p:cNvPicPr>
          <p:nvPr/>
        </p:nvPicPr>
        <p:blipFill rotWithShape="1">
          <a:blip r:embed="rId4">
            <a:extLst>
              <a:ext uri="{28A0092B-C50C-407E-A947-70E740481C1C}">
                <a14:useLocalDpi xmlns:a14="http://schemas.microsoft.com/office/drawing/2010/main" val="0"/>
              </a:ext>
            </a:extLst>
          </a:blip>
          <a:srcRect l="12601" r="11321" b="14551"/>
          <a:stretch/>
        </p:blipFill>
        <p:spPr>
          <a:xfrm>
            <a:off x="3335539" y="5636881"/>
            <a:ext cx="1381205" cy="852964"/>
          </a:xfrm>
          <a:prstGeom prst="rect">
            <a:avLst/>
          </a:prstGeom>
        </p:spPr>
      </p:pic>
      <p:pic>
        <p:nvPicPr>
          <p:cNvPr id="17" name="Picture 16" title="Clipart of a man feeding fish in a tank."/>
          <p:cNvPicPr>
            <a:picLocks noChangeAspect="1"/>
          </p:cNvPicPr>
          <p:nvPr/>
        </p:nvPicPr>
        <p:blipFill rotWithShape="1">
          <a:blip r:embed="rId5" cstate="print">
            <a:extLst>
              <a:ext uri="{28A0092B-C50C-407E-A947-70E740481C1C}">
                <a14:useLocalDpi xmlns:a14="http://schemas.microsoft.com/office/drawing/2010/main" val="0"/>
              </a:ext>
            </a:extLst>
          </a:blip>
          <a:srcRect b="6200"/>
          <a:stretch/>
        </p:blipFill>
        <p:spPr>
          <a:xfrm>
            <a:off x="1478070" y="4898556"/>
            <a:ext cx="1954865" cy="1619748"/>
          </a:xfrm>
          <a:prstGeom prst="rect">
            <a:avLst/>
          </a:prstGeom>
        </p:spPr>
      </p:pic>
      <p:sp>
        <p:nvSpPr>
          <p:cNvPr id="7" name="TextBox 6"/>
          <p:cNvSpPr txBox="1"/>
          <p:nvPr/>
        </p:nvSpPr>
        <p:spPr>
          <a:xfrm>
            <a:off x="1582307" y="3954457"/>
            <a:ext cx="4469465" cy="800219"/>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dirty="0"/>
              <a:t>Warm climate ideal for tropical fish</a:t>
            </a:r>
          </a:p>
          <a:p>
            <a:pPr marL="285750" indent="-285750">
              <a:spcAft>
                <a:spcPts val="1200"/>
              </a:spcAft>
              <a:buFont typeface="Arial" panose="020B0604020202020204" pitchFamily="34" charset="0"/>
              <a:buChar char="•"/>
            </a:pPr>
            <a:r>
              <a:rPr lang="en-US" dirty="0"/>
              <a:t>Proximity to seaports and airports</a:t>
            </a:r>
          </a:p>
        </p:txBody>
      </p:sp>
      <p:pic>
        <p:nvPicPr>
          <p:cNvPr id="13" name="Picture 12" descr="Demonstrates how hot Florida's climate is." title="Clipart of sun sweating and wearing sunglasses. "/>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23268" y="4883712"/>
            <a:ext cx="1551278" cy="1080242"/>
          </a:xfrm>
          <a:prstGeom prst="rect">
            <a:avLst/>
          </a:prstGeom>
        </p:spPr>
      </p:pic>
    </p:spTree>
    <p:extLst>
      <p:ext uri="{BB962C8B-B14F-4D97-AF65-F5344CB8AC3E}">
        <p14:creationId xmlns:p14="http://schemas.microsoft.com/office/powerpoint/2010/main" val="2929660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additive="base">
                                        <p:cTn id="3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ppt_x"/>
                                          </p:val>
                                        </p:tav>
                                        <p:tav tm="100000">
                                          <p:val>
                                            <p:strVal val="#ppt_x"/>
                                          </p:val>
                                        </p:tav>
                                      </p:tavLst>
                                    </p:anim>
                                    <p:anim calcmode="lin" valueType="num">
                                      <p:cBhvr additive="base">
                                        <p:cTn id="42" dur="500" fill="hold"/>
                                        <p:tgtEl>
                                          <p:spTgt spid="9"/>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7">
                                            <p:txEl>
                                              <p:pRg st="0" end="0"/>
                                            </p:txEl>
                                          </p:spTgt>
                                        </p:tgtEl>
                                        <p:attrNameLst>
                                          <p:attrName>style.visibility</p:attrName>
                                        </p:attrNameLst>
                                      </p:cBhvr>
                                      <p:to>
                                        <p:strVal val="visible"/>
                                      </p:to>
                                    </p:set>
                                    <p:anim calcmode="lin" valueType="num">
                                      <p:cBhvr additive="base">
                                        <p:cTn id="45"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7">
                                            <p:txEl>
                                              <p:pRg st="0" end="0"/>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ppt_x"/>
                                          </p:val>
                                        </p:tav>
                                        <p:tav tm="100000">
                                          <p:val>
                                            <p:strVal val="#ppt_x"/>
                                          </p:val>
                                        </p:tav>
                                      </p:tavLst>
                                    </p:anim>
                                    <p:anim calcmode="lin" valueType="num">
                                      <p:cBhvr additive="base">
                                        <p:cTn id="50" dur="500" fill="hold"/>
                                        <p:tgtEl>
                                          <p:spTgt spid="13"/>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7">
                                            <p:txEl>
                                              <p:pRg st="1" end="1"/>
                                            </p:txEl>
                                          </p:spTgt>
                                        </p:tgtEl>
                                        <p:attrNameLst>
                                          <p:attrName>style.visibility</p:attrName>
                                        </p:attrNameLst>
                                      </p:cBhvr>
                                      <p:to>
                                        <p:strVal val="visible"/>
                                      </p:to>
                                    </p:set>
                                    <p:anim calcmode="lin" valueType="num">
                                      <p:cBhvr additive="base">
                                        <p:cTn id="5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7">
                                            <p:txEl>
                                              <p:pRg st="1" end="1"/>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500" fill="hold"/>
                                        <p:tgtEl>
                                          <p:spTgt spid="16"/>
                                        </p:tgtEl>
                                        <p:attrNameLst>
                                          <p:attrName>ppt_x</p:attrName>
                                        </p:attrNameLst>
                                      </p:cBhvr>
                                      <p:tavLst>
                                        <p:tav tm="0">
                                          <p:val>
                                            <p:strVal val="#ppt_x"/>
                                          </p:val>
                                        </p:tav>
                                        <p:tav tm="100000">
                                          <p:val>
                                            <p:strVal val="#ppt_x"/>
                                          </p:val>
                                        </p:tav>
                                      </p:tavLst>
                                    </p:anim>
                                    <p:anim calcmode="lin" valueType="num">
                                      <p:cBhvr additive="base">
                                        <p:cTn id="58" dur="500" fill="hold"/>
                                        <p:tgtEl>
                                          <p:spTgt spid="16"/>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additive="base">
                                        <p:cTn id="61" dur="500" fill="hold"/>
                                        <p:tgtEl>
                                          <p:spTgt spid="17"/>
                                        </p:tgtEl>
                                        <p:attrNameLst>
                                          <p:attrName>ppt_x</p:attrName>
                                        </p:attrNameLst>
                                      </p:cBhvr>
                                      <p:tavLst>
                                        <p:tav tm="0">
                                          <p:val>
                                            <p:strVal val="#ppt_x"/>
                                          </p:val>
                                        </p:tav>
                                        <p:tav tm="100000">
                                          <p:val>
                                            <p:strVal val="#ppt_x"/>
                                          </p:val>
                                        </p:tav>
                                      </p:tavLst>
                                    </p:anim>
                                    <p:anim calcmode="lin" valueType="num">
                                      <p:cBhvr additive="base">
                                        <p:cTn id="6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9" grpId="0"/>
      <p:bldP spid="7"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2415" y="623290"/>
            <a:ext cx="6589199" cy="1280890"/>
          </a:xfrm>
        </p:spPr>
        <p:txBody>
          <a:bodyPr>
            <a:normAutofit fontScale="90000"/>
          </a:bodyPr>
          <a:lstStyle/>
          <a:p>
            <a:r>
              <a:rPr lang="en-US" dirty="0"/>
              <a:t>Florida Aquaculture has the  greatest product diversity in the nation!</a:t>
            </a:r>
          </a:p>
        </p:txBody>
      </p:sp>
      <p:grpSp>
        <p:nvGrpSpPr>
          <p:cNvPr id="20" name="Group 19"/>
          <p:cNvGrpSpPr/>
          <p:nvPr/>
        </p:nvGrpSpPr>
        <p:grpSpPr>
          <a:xfrm>
            <a:off x="4800600" y="2178050"/>
            <a:ext cx="4343400" cy="3840482"/>
            <a:chOff x="3517958" y="897196"/>
            <a:chExt cx="5793361" cy="4833166"/>
          </a:xfrm>
        </p:grpSpPr>
        <p:pic>
          <p:nvPicPr>
            <p:cNvPr id="10" name="Picture 9" descr="db_Clownfish_33"/>
            <p:cNvPicPr>
              <a:picLocks noChangeAspect="1" noChangeArrowheads="1"/>
            </p:cNvPicPr>
            <p:nvPr/>
          </p:nvPicPr>
          <p:blipFill rotWithShape="1">
            <a:blip r:embed="rId2">
              <a:extLst>
                <a:ext uri="{28A0092B-C50C-407E-A947-70E740481C1C}">
                  <a14:useLocalDpi xmlns:a14="http://schemas.microsoft.com/office/drawing/2010/main" val="0"/>
                </a:ext>
              </a:extLst>
            </a:blip>
            <a:srcRect r="13160"/>
            <a:stretch/>
          </p:blipFill>
          <p:spPr bwMode="auto">
            <a:xfrm>
              <a:off x="6414640" y="897196"/>
              <a:ext cx="2896679" cy="25686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title="Blue tang"/>
            <p:cNvPicPr>
              <a:picLocks noChangeAspect="1"/>
            </p:cNvPicPr>
            <p:nvPr/>
          </p:nvPicPr>
          <p:blipFill rotWithShape="1">
            <a:blip r:embed="rId3">
              <a:extLst>
                <a:ext uri="{28A0092B-C50C-407E-A947-70E740481C1C}">
                  <a14:useLocalDpi xmlns:a14="http://schemas.microsoft.com/office/drawing/2010/main" val="0"/>
                </a:ext>
              </a:extLst>
            </a:blip>
            <a:srcRect l="33000" t="1375" r="4000" b="-1375"/>
            <a:stretch/>
          </p:blipFill>
          <p:spPr>
            <a:xfrm>
              <a:off x="3517958" y="897196"/>
              <a:ext cx="2896682" cy="2568630"/>
            </a:xfrm>
            <a:prstGeom prst="rect">
              <a:avLst/>
            </a:prstGeom>
            <a:ln>
              <a:noFill/>
            </a:ln>
            <a:effectLst>
              <a:outerShdw blurRad="292100" dist="139700" dir="2700000" algn="tl" rotWithShape="0">
                <a:srgbClr val="333333">
                  <a:alpha val="65000"/>
                </a:srgbClr>
              </a:outerShdw>
            </a:effectLst>
          </p:spPr>
        </p:pic>
        <p:pic>
          <p:nvPicPr>
            <p:cNvPr id="13" name="Picture 10" descr="shark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14637" y="3390091"/>
              <a:ext cx="2896682" cy="23402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P3160012x"/>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056" r="4056"/>
            <a:stretch/>
          </p:blipFill>
          <p:spPr bwMode="auto">
            <a:xfrm>
              <a:off x="3517958" y="3387210"/>
              <a:ext cx="2896682" cy="23431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Content Placeholder 2">
            <a:extLst>
              <a:ext uri="{FF2B5EF4-FFF2-40B4-BE49-F238E27FC236}">
                <a16:creationId xmlns:a16="http://schemas.microsoft.com/office/drawing/2014/main" id="{82D76A14-9D2C-4329-B32D-7D81DB727BF6}"/>
              </a:ext>
            </a:extLst>
          </p:cNvPr>
          <p:cNvSpPr>
            <a:spLocks noGrp="1"/>
          </p:cNvSpPr>
          <p:nvPr>
            <p:ph idx="1"/>
          </p:nvPr>
        </p:nvSpPr>
        <p:spPr>
          <a:xfrm>
            <a:off x="1942415" y="2330298"/>
            <a:ext cx="6591985" cy="3777622"/>
          </a:xfrm>
        </p:spPr>
        <p:txBody>
          <a:bodyPr>
            <a:normAutofit/>
          </a:bodyPr>
          <a:lstStyle/>
          <a:p>
            <a:r>
              <a:rPr lang="en-US" sz="2000" dirty="0"/>
              <a:t>Ornamental fish</a:t>
            </a:r>
          </a:p>
          <a:p>
            <a:pPr lvl="1"/>
            <a:endParaRPr lang="en-US" dirty="0"/>
          </a:p>
          <a:p>
            <a:endParaRPr lang="en-US" dirty="0"/>
          </a:p>
        </p:txBody>
      </p:sp>
    </p:spTree>
    <p:extLst>
      <p:ext uri="{BB962C8B-B14F-4D97-AF65-F5344CB8AC3E}">
        <p14:creationId xmlns:p14="http://schemas.microsoft.com/office/powerpoint/2010/main" val="16538336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Florida Aquaculture has the  greatest product diversity in the nation!</a:t>
            </a:r>
          </a:p>
        </p:txBody>
      </p:sp>
      <p:grpSp>
        <p:nvGrpSpPr>
          <p:cNvPr id="4" name="Group 3"/>
          <p:cNvGrpSpPr/>
          <p:nvPr/>
        </p:nvGrpSpPr>
        <p:grpSpPr>
          <a:xfrm>
            <a:off x="4800600" y="2236433"/>
            <a:ext cx="4343400" cy="3840480"/>
            <a:chOff x="9369153" y="-342498"/>
            <a:chExt cx="6548629" cy="5511398"/>
          </a:xfrm>
        </p:grpSpPr>
        <p:pic>
          <p:nvPicPr>
            <p:cNvPr id="15" name="Picture 14" title="Tilapia"/>
            <p:cNvPicPr preferRelativeResize="0">
              <a:picLocks/>
            </p:cNvPicPr>
            <p:nvPr/>
          </p:nvPicPr>
          <p:blipFill rotWithShape="1">
            <a:blip r:embed="rId2">
              <a:extLst>
                <a:ext uri="{28A0092B-C50C-407E-A947-70E740481C1C}">
                  <a14:useLocalDpi xmlns:a14="http://schemas.microsoft.com/office/drawing/2010/main" val="0"/>
                </a:ext>
              </a:extLst>
            </a:blip>
            <a:srcRect b="32832"/>
            <a:stretch/>
          </p:blipFill>
          <p:spPr>
            <a:xfrm>
              <a:off x="9370677" y="2413201"/>
              <a:ext cx="3273552" cy="2755699"/>
            </a:xfrm>
            <a:prstGeom prst="rect">
              <a:avLst/>
            </a:prstGeom>
            <a:ln>
              <a:noFill/>
            </a:ln>
            <a:effectLst>
              <a:outerShdw blurRad="292100" dist="139700" dir="2700000" algn="tl" rotWithShape="0">
                <a:srgbClr val="333333">
                  <a:alpha val="65000"/>
                </a:srgbClr>
              </a:outerShdw>
            </a:effectLst>
          </p:spPr>
        </p:pic>
        <p:pic>
          <p:nvPicPr>
            <p:cNvPr id="26" name="Picture 25" title="Pompano"/>
            <p:cNvPicPr>
              <a:picLocks/>
            </p:cNvPicPr>
            <p:nvPr/>
          </p:nvPicPr>
          <p:blipFill rotWithShape="1">
            <a:blip r:embed="rId3" cstate="print">
              <a:extLst>
                <a:ext uri="{28A0092B-C50C-407E-A947-70E740481C1C}">
                  <a14:useLocalDpi xmlns:a14="http://schemas.microsoft.com/office/drawing/2010/main" val="0"/>
                </a:ext>
              </a:extLst>
            </a:blip>
            <a:srcRect l="3332" t="16011" r="4445" b="17018"/>
            <a:stretch/>
          </p:blipFill>
          <p:spPr>
            <a:xfrm>
              <a:off x="9369153" y="-342498"/>
              <a:ext cx="3273552" cy="2755699"/>
            </a:xfrm>
            <a:prstGeom prst="rect">
              <a:avLst/>
            </a:prstGeom>
            <a:ln>
              <a:noFill/>
            </a:ln>
            <a:effectLst>
              <a:outerShdw blurRad="292100" dist="139700" dir="2700000" algn="tl" rotWithShape="0">
                <a:srgbClr val="333333">
                  <a:alpha val="65000"/>
                </a:srgbClr>
              </a:outerShdw>
            </a:effectLst>
          </p:spPr>
        </p:pic>
        <p:pic>
          <p:nvPicPr>
            <p:cNvPr id="27" name="Picture 26" title="Siberian sturgeon"/>
            <p:cNvPicPr>
              <a:picLocks/>
            </p:cNvPicPr>
            <p:nvPr/>
          </p:nvPicPr>
          <p:blipFill rotWithShape="1">
            <a:blip r:embed="rId4">
              <a:extLst>
                <a:ext uri="{28A0092B-C50C-407E-A947-70E740481C1C}">
                  <a14:useLocalDpi xmlns:a14="http://schemas.microsoft.com/office/drawing/2010/main" val="0"/>
                </a:ext>
              </a:extLst>
            </a:blip>
            <a:srcRect l="16092" r="26167" b="33030"/>
            <a:stretch/>
          </p:blipFill>
          <p:spPr>
            <a:xfrm>
              <a:off x="12644229" y="2413201"/>
              <a:ext cx="3273552" cy="2755699"/>
            </a:xfrm>
            <a:prstGeom prst="rect">
              <a:avLst/>
            </a:prstGeom>
            <a:ln>
              <a:noFill/>
            </a:ln>
            <a:effectLst>
              <a:outerShdw blurRad="292100" dist="139700" dir="2700000" algn="tl" rotWithShape="0">
                <a:srgbClr val="333333">
                  <a:alpha val="65000"/>
                </a:srgbClr>
              </a:outerShdw>
            </a:effectLst>
          </p:spPr>
        </p:pic>
        <p:pic>
          <p:nvPicPr>
            <p:cNvPr id="28" name="Content Placeholder 3" title="White shrimp in farmers hand"/>
            <p:cNvPicPr>
              <a:picLocks noChangeAspect="1"/>
            </p:cNvPicPr>
            <p:nvPr/>
          </p:nvPicPr>
          <p:blipFill rotWithShape="1">
            <a:blip r:embed="rId5" cstate="print">
              <a:extLst>
                <a:ext uri="{28A0092B-C50C-407E-A947-70E740481C1C}">
                  <a14:useLocalDpi xmlns:a14="http://schemas.microsoft.com/office/drawing/2010/main" val="0"/>
                </a:ext>
              </a:extLst>
            </a:blip>
            <a:srcRect l="2907" t="6388" b="7126"/>
            <a:stretch/>
          </p:blipFill>
          <p:spPr>
            <a:xfrm>
              <a:off x="12642706" y="-342498"/>
              <a:ext cx="3275076" cy="2755699"/>
            </a:xfrm>
            <a:prstGeom prst="rect">
              <a:avLst/>
            </a:prstGeom>
            <a:ln>
              <a:noFill/>
            </a:ln>
            <a:effectLst>
              <a:outerShdw blurRad="292100" dist="139700" dir="2700000" algn="tl" rotWithShape="0">
                <a:srgbClr val="333333">
                  <a:alpha val="65000"/>
                </a:srgbClr>
              </a:outerShdw>
            </a:effectLst>
          </p:spPr>
        </p:pic>
      </p:grpSp>
      <p:sp>
        <p:nvSpPr>
          <p:cNvPr id="9" name="Content Placeholder 2">
            <a:extLst>
              <a:ext uri="{FF2B5EF4-FFF2-40B4-BE49-F238E27FC236}">
                <a16:creationId xmlns:a16="http://schemas.microsoft.com/office/drawing/2014/main" id="{223F4501-4CEB-4529-89DF-1533096F344C}"/>
              </a:ext>
            </a:extLst>
          </p:cNvPr>
          <p:cNvSpPr>
            <a:spLocks noGrp="1"/>
          </p:cNvSpPr>
          <p:nvPr>
            <p:ph idx="1"/>
          </p:nvPr>
        </p:nvSpPr>
        <p:spPr>
          <a:xfrm>
            <a:off x="1942415" y="2330298"/>
            <a:ext cx="6591985" cy="3777622"/>
          </a:xfrm>
        </p:spPr>
        <p:txBody>
          <a:bodyPr>
            <a:normAutofit/>
          </a:bodyPr>
          <a:lstStyle/>
          <a:p>
            <a:r>
              <a:rPr lang="en-US" sz="2000" dirty="0"/>
              <a:t>Ornamental fish</a:t>
            </a:r>
          </a:p>
          <a:p>
            <a:r>
              <a:rPr lang="en-US" sz="2000" dirty="0"/>
              <a:t>Food fish</a:t>
            </a:r>
          </a:p>
          <a:p>
            <a:pPr lvl="1"/>
            <a:endParaRPr lang="en-US" dirty="0"/>
          </a:p>
          <a:p>
            <a:endParaRPr lang="en-US" dirty="0"/>
          </a:p>
        </p:txBody>
      </p:sp>
    </p:spTree>
    <p:extLst>
      <p:ext uri="{BB962C8B-B14F-4D97-AF65-F5344CB8AC3E}">
        <p14:creationId xmlns:p14="http://schemas.microsoft.com/office/powerpoint/2010/main" val="36148581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Florida Aquaculture has the  greatest product diversity in the nation!</a:t>
            </a:r>
          </a:p>
        </p:txBody>
      </p:sp>
      <p:grpSp>
        <p:nvGrpSpPr>
          <p:cNvPr id="4" name="Group 3"/>
          <p:cNvGrpSpPr/>
          <p:nvPr/>
        </p:nvGrpSpPr>
        <p:grpSpPr>
          <a:xfrm>
            <a:off x="4800600" y="2209800"/>
            <a:ext cx="4343400" cy="3840480"/>
            <a:chOff x="6210300" y="2068068"/>
            <a:chExt cx="5486400" cy="5185664"/>
          </a:xfrm>
        </p:grpSpPr>
        <p:pic>
          <p:nvPicPr>
            <p:cNvPr id="15" name="Picture 3" title="Clams in net"/>
            <p:cNvPicPr>
              <a:picLocks noChangeAspect="1" noChangeArrowheads="1"/>
            </p:cNvPicPr>
            <p:nvPr/>
          </p:nvPicPr>
          <p:blipFill rotWithShape="1">
            <a:blip r:embed="rId2">
              <a:extLst>
                <a:ext uri="{28A0092B-C50C-407E-A947-70E740481C1C}">
                  <a14:useLocalDpi xmlns:a14="http://schemas.microsoft.com/office/drawing/2010/main" val="0"/>
                </a:ext>
              </a:extLst>
            </a:blip>
            <a:srcRect l="18987" t="14562" r="16469" b="23501"/>
            <a:stretch/>
          </p:blipFill>
          <p:spPr bwMode="auto">
            <a:xfrm>
              <a:off x="6210300" y="2068068"/>
              <a:ext cx="2743200" cy="25928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title="Oysters on halfshel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0300" y="4660900"/>
              <a:ext cx="5486400" cy="2592832"/>
            </a:xfrm>
            <a:prstGeom prst="rect">
              <a:avLst/>
            </a:prstGeom>
            <a:ln>
              <a:noFill/>
            </a:ln>
            <a:effectLst>
              <a:outerShdw blurRad="292100" dist="139700" dir="2700000" algn="tl" rotWithShape="0">
                <a:srgbClr val="333333">
                  <a:alpha val="65000"/>
                </a:srgbClr>
              </a:outerShdw>
            </a:effectLst>
          </p:spPr>
        </p:pic>
        <p:pic>
          <p:nvPicPr>
            <p:cNvPr id="21" name="Picture 20" title="Sunray Venus clams"/>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8953500" y="2068068"/>
              <a:ext cx="2743200" cy="2592832"/>
            </a:xfrm>
            <a:prstGeom prst="rect">
              <a:avLst/>
            </a:prstGeom>
            <a:ln>
              <a:noFill/>
            </a:ln>
            <a:effectLst>
              <a:outerShdw blurRad="292100" dist="139700" dir="2700000" algn="tl" rotWithShape="0">
                <a:srgbClr val="333333">
                  <a:alpha val="65000"/>
                </a:srgbClr>
              </a:outerShdw>
            </a:effectLst>
          </p:spPr>
        </p:pic>
      </p:grpSp>
      <p:sp>
        <p:nvSpPr>
          <p:cNvPr id="8" name="Content Placeholder 2">
            <a:extLst>
              <a:ext uri="{FF2B5EF4-FFF2-40B4-BE49-F238E27FC236}">
                <a16:creationId xmlns:a16="http://schemas.microsoft.com/office/drawing/2014/main" id="{8BCFA4DC-24B6-49E5-89C2-6C0444869950}"/>
              </a:ext>
            </a:extLst>
          </p:cNvPr>
          <p:cNvSpPr>
            <a:spLocks noGrp="1"/>
          </p:cNvSpPr>
          <p:nvPr>
            <p:ph idx="1"/>
          </p:nvPr>
        </p:nvSpPr>
        <p:spPr>
          <a:xfrm>
            <a:off x="1942415" y="2330298"/>
            <a:ext cx="6591985" cy="3777622"/>
          </a:xfrm>
        </p:spPr>
        <p:txBody>
          <a:bodyPr>
            <a:normAutofit/>
          </a:bodyPr>
          <a:lstStyle/>
          <a:p>
            <a:r>
              <a:rPr lang="en-US" sz="2000" dirty="0"/>
              <a:t>Ornamental fish</a:t>
            </a:r>
          </a:p>
          <a:p>
            <a:r>
              <a:rPr lang="en-US" sz="2000" dirty="0"/>
              <a:t>Food fish</a:t>
            </a:r>
          </a:p>
          <a:p>
            <a:r>
              <a:rPr lang="en-US" sz="2000" dirty="0"/>
              <a:t>Shellfish</a:t>
            </a:r>
          </a:p>
          <a:p>
            <a:pPr lvl="1"/>
            <a:endParaRPr lang="en-US" dirty="0"/>
          </a:p>
          <a:p>
            <a:endParaRPr lang="en-US" dirty="0"/>
          </a:p>
        </p:txBody>
      </p:sp>
    </p:spTree>
    <p:extLst>
      <p:ext uri="{BB962C8B-B14F-4D97-AF65-F5344CB8AC3E}">
        <p14:creationId xmlns:p14="http://schemas.microsoft.com/office/powerpoint/2010/main" val="41051422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Florida Aquaculture has the  greatest product diversity in the nation!</a:t>
            </a:r>
          </a:p>
        </p:txBody>
      </p:sp>
      <p:grpSp>
        <p:nvGrpSpPr>
          <p:cNvPr id="4" name="Group 3"/>
          <p:cNvGrpSpPr/>
          <p:nvPr/>
        </p:nvGrpSpPr>
        <p:grpSpPr>
          <a:xfrm>
            <a:off x="4800600" y="2209831"/>
            <a:ext cx="4343400" cy="3840480"/>
            <a:chOff x="5803899" y="2324131"/>
            <a:chExt cx="6438900" cy="5486338"/>
          </a:xfrm>
        </p:grpSpPr>
        <p:pic>
          <p:nvPicPr>
            <p:cNvPr id="15" name="Picture 14" title="Adult alligator pen"/>
            <p:cNvPicPr>
              <a:picLocks noChangeAspect="1"/>
            </p:cNvPicPr>
            <p:nvPr/>
          </p:nvPicPr>
          <p:blipFill rotWithShape="1">
            <a:blip r:embed="rId2" cstate="print">
              <a:extLst>
                <a:ext uri="{28A0092B-C50C-407E-A947-70E740481C1C}">
                  <a14:useLocalDpi xmlns:a14="http://schemas.microsoft.com/office/drawing/2010/main" val="0"/>
                </a:ext>
              </a:extLst>
            </a:blip>
            <a:srcRect l="665" t="30976" r="-175" b="11620"/>
            <a:stretch/>
          </p:blipFill>
          <p:spPr>
            <a:xfrm>
              <a:off x="5803899" y="2324131"/>
              <a:ext cx="6438900" cy="2743169"/>
            </a:xfrm>
            <a:prstGeom prst="rect">
              <a:avLst/>
            </a:prstGeom>
            <a:ln>
              <a:noFill/>
            </a:ln>
            <a:effectLst>
              <a:outerShdw blurRad="292100" dist="139700" dir="2700000" algn="tl" rotWithShape="0">
                <a:srgbClr val="333333">
                  <a:alpha val="65000"/>
                </a:srgbClr>
              </a:outerShdw>
            </a:effectLst>
          </p:spPr>
        </p:pic>
        <p:pic>
          <p:nvPicPr>
            <p:cNvPr id="18" name="Picture 17" descr="maps hatching"/>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3899" y="5067300"/>
              <a:ext cx="3340101" cy="274316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1" name="Picture 20" title="Allgator hatching from egg. "/>
            <p:cNvPicPr>
              <a:picLocks noChangeAspect="1"/>
            </p:cNvPicPr>
            <p:nvPr/>
          </p:nvPicPr>
          <p:blipFill rotWithShape="1">
            <a:blip r:embed="rId4" cstate="print">
              <a:extLst>
                <a:ext uri="{28A0092B-C50C-407E-A947-70E740481C1C}">
                  <a14:useLocalDpi xmlns:a14="http://schemas.microsoft.com/office/drawing/2010/main" val="0"/>
                </a:ext>
              </a:extLst>
            </a:blip>
            <a:srcRect r="39566" b="10551"/>
            <a:stretch/>
          </p:blipFill>
          <p:spPr>
            <a:xfrm>
              <a:off x="9144001" y="5067300"/>
              <a:ext cx="3098798" cy="2743169"/>
            </a:xfrm>
            <a:prstGeom prst="rect">
              <a:avLst/>
            </a:prstGeom>
            <a:ln>
              <a:noFill/>
            </a:ln>
            <a:effectLst>
              <a:outerShdw blurRad="292100" dist="139700" dir="2700000" algn="tl" rotWithShape="0">
                <a:srgbClr val="333333">
                  <a:alpha val="65000"/>
                </a:srgbClr>
              </a:outerShdw>
            </a:effectLst>
          </p:spPr>
        </p:pic>
      </p:grpSp>
      <p:sp>
        <p:nvSpPr>
          <p:cNvPr id="8" name="Content Placeholder 2">
            <a:extLst>
              <a:ext uri="{FF2B5EF4-FFF2-40B4-BE49-F238E27FC236}">
                <a16:creationId xmlns:a16="http://schemas.microsoft.com/office/drawing/2014/main" id="{C33C0836-4C59-4D24-8A20-EAAC2DB4B94B}"/>
              </a:ext>
            </a:extLst>
          </p:cNvPr>
          <p:cNvSpPr>
            <a:spLocks noGrp="1"/>
          </p:cNvSpPr>
          <p:nvPr>
            <p:ph idx="1"/>
          </p:nvPr>
        </p:nvSpPr>
        <p:spPr>
          <a:xfrm>
            <a:off x="1942415" y="2330298"/>
            <a:ext cx="6591985" cy="3777622"/>
          </a:xfrm>
        </p:spPr>
        <p:txBody>
          <a:bodyPr>
            <a:normAutofit/>
          </a:bodyPr>
          <a:lstStyle/>
          <a:p>
            <a:r>
              <a:rPr lang="en-US" sz="2000" dirty="0"/>
              <a:t>Ornamental fish</a:t>
            </a:r>
          </a:p>
          <a:p>
            <a:r>
              <a:rPr lang="en-US" sz="2000" dirty="0"/>
              <a:t>Food fish</a:t>
            </a:r>
          </a:p>
          <a:p>
            <a:r>
              <a:rPr lang="en-US" sz="2000" dirty="0"/>
              <a:t>Shellfish</a:t>
            </a:r>
          </a:p>
          <a:p>
            <a:r>
              <a:rPr lang="en-US" sz="2000" dirty="0"/>
              <a:t>Reptiles</a:t>
            </a:r>
          </a:p>
          <a:p>
            <a:pPr lvl="1"/>
            <a:endParaRPr lang="en-US" dirty="0"/>
          </a:p>
          <a:p>
            <a:endParaRPr lang="en-US" dirty="0"/>
          </a:p>
        </p:txBody>
      </p:sp>
    </p:spTree>
    <p:extLst>
      <p:ext uri="{BB962C8B-B14F-4D97-AF65-F5344CB8AC3E}">
        <p14:creationId xmlns:p14="http://schemas.microsoft.com/office/powerpoint/2010/main" val="27203674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Florida Aquaculture has the  greatest product diversity in the nation!</a:t>
            </a:r>
          </a:p>
        </p:txBody>
      </p:sp>
      <p:grpSp>
        <p:nvGrpSpPr>
          <p:cNvPr id="3" name="Group 2"/>
          <p:cNvGrpSpPr/>
          <p:nvPr/>
        </p:nvGrpSpPr>
        <p:grpSpPr>
          <a:xfrm>
            <a:off x="4800600" y="2185816"/>
            <a:ext cx="4343400" cy="3840480"/>
            <a:chOff x="7252294" y="801516"/>
            <a:chExt cx="5562206" cy="5052019"/>
          </a:xfrm>
        </p:grpSpPr>
        <p:pic>
          <p:nvPicPr>
            <p:cNvPr id="2050" name="Picture 2" descr="Purple water lilly flowe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40" t="4192" r="1744" b="5246"/>
            <a:stretch/>
          </p:blipFill>
          <p:spPr bwMode="auto">
            <a:xfrm>
              <a:off x="10033397" y="801516"/>
              <a:ext cx="2781103" cy="25646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lgn="ctr">
                  <a:solidFill>
                    <a:srgbClr val="000000"/>
                  </a:solidFill>
                  <a:prstDash val="sysDot"/>
                  <a:miter lim="800000"/>
                  <a:headEnd type="none" w="sm" len="sm"/>
                  <a:tailEnd type="none" w="sm" len="sm"/>
                </a14:hiddenLine>
              </a:ext>
            </a:extLst>
          </p:spPr>
        </p:pic>
        <p:pic>
          <p:nvPicPr>
            <p:cNvPr id="2051" name="Picture 3" descr="Water lillies with flowers growing in an indoor raceway.&#10;"/>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501" t="4157" r="17148" b="6117"/>
            <a:stretch/>
          </p:blipFill>
          <p:spPr bwMode="auto">
            <a:xfrm>
              <a:off x="7252294" y="805959"/>
              <a:ext cx="2781103" cy="253819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lgn="ctr">
                  <a:solidFill>
                    <a:srgbClr val="000000"/>
                  </a:solidFill>
                  <a:prstDash val="sysDot"/>
                  <a:miter lim="800000"/>
                  <a:headEnd type="none" w="sm" len="sm"/>
                  <a:tailEnd type="none" w="sm" len="sm"/>
                </a14:hiddenLine>
              </a:ext>
            </a:extLst>
          </p:spPr>
        </p:pic>
        <p:pic>
          <p:nvPicPr>
            <p:cNvPr id="2052" name="Picture 4" descr="Aquatic plant in greenhous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10033397" y="3357403"/>
              <a:ext cx="2781103" cy="24961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lgn="ctr">
                  <a:solidFill>
                    <a:srgbClr val="000000"/>
                  </a:solidFill>
                  <a:prstDash val="sysDot"/>
                  <a:miter lim="800000"/>
                  <a:headEnd type="none" w="sm" len="sm"/>
                  <a:tailEnd type="none" w="sm" len="sm"/>
                </a14:hiddenLine>
              </a:ext>
            </a:extLst>
          </p:spPr>
        </p:pic>
        <p:pic>
          <p:nvPicPr>
            <p:cNvPr id="11" name="Picture 19" descr="aquarium plan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0815947" flipV="1">
              <a:off x="7262174" y="3341752"/>
              <a:ext cx="2771786" cy="250983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Content Placeholder 2">
            <a:extLst>
              <a:ext uri="{FF2B5EF4-FFF2-40B4-BE49-F238E27FC236}">
                <a16:creationId xmlns:a16="http://schemas.microsoft.com/office/drawing/2014/main" id="{490539A0-C548-4152-85E8-36C40AB9523C}"/>
              </a:ext>
            </a:extLst>
          </p:cNvPr>
          <p:cNvSpPr>
            <a:spLocks noGrp="1"/>
          </p:cNvSpPr>
          <p:nvPr>
            <p:ph idx="1"/>
          </p:nvPr>
        </p:nvSpPr>
        <p:spPr>
          <a:xfrm>
            <a:off x="1942415" y="2330298"/>
            <a:ext cx="6591985" cy="3777622"/>
          </a:xfrm>
        </p:spPr>
        <p:txBody>
          <a:bodyPr>
            <a:normAutofit/>
          </a:bodyPr>
          <a:lstStyle/>
          <a:p>
            <a:r>
              <a:rPr lang="en-US" sz="2000" dirty="0"/>
              <a:t>Ornamental fish</a:t>
            </a:r>
          </a:p>
          <a:p>
            <a:r>
              <a:rPr lang="en-US" sz="2000" dirty="0"/>
              <a:t>Food fish</a:t>
            </a:r>
          </a:p>
          <a:p>
            <a:r>
              <a:rPr lang="en-US" sz="2000" dirty="0"/>
              <a:t>Shellfish</a:t>
            </a:r>
          </a:p>
          <a:p>
            <a:r>
              <a:rPr lang="en-US" sz="2000" dirty="0"/>
              <a:t>Reptiles</a:t>
            </a:r>
          </a:p>
          <a:p>
            <a:r>
              <a:rPr lang="en-US" sz="2000" dirty="0"/>
              <a:t>Aquatic Plants</a:t>
            </a:r>
          </a:p>
          <a:p>
            <a:pPr lvl="1"/>
            <a:endParaRPr lang="en-US" dirty="0"/>
          </a:p>
          <a:p>
            <a:endParaRPr lang="en-US" dirty="0"/>
          </a:p>
        </p:txBody>
      </p:sp>
    </p:spTree>
    <p:extLst>
      <p:ext uri="{BB962C8B-B14F-4D97-AF65-F5344CB8AC3E}">
        <p14:creationId xmlns:p14="http://schemas.microsoft.com/office/powerpoint/2010/main" val="30656656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fish-farm-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344" y="2613563"/>
            <a:ext cx="5453332" cy="362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489410" y="586606"/>
            <a:ext cx="6589199" cy="1280890"/>
          </a:xfrm>
        </p:spPr>
        <p:txBody>
          <a:bodyPr>
            <a:normAutofit/>
          </a:bodyPr>
          <a:lstStyle/>
          <a:p>
            <a:r>
              <a:rPr lang="en-US" dirty="0"/>
              <a:t>Florida Farm Types - Ponds</a:t>
            </a:r>
          </a:p>
        </p:txBody>
      </p:sp>
      <p:grpSp>
        <p:nvGrpSpPr>
          <p:cNvPr id="21" name="Group 20" title="Ornamental fish pond"/>
          <p:cNvGrpSpPr/>
          <p:nvPr/>
        </p:nvGrpSpPr>
        <p:grpSpPr>
          <a:xfrm>
            <a:off x="5738342" y="1457931"/>
            <a:ext cx="3094904" cy="2717801"/>
            <a:chOff x="6058621" y="1931786"/>
            <a:chExt cx="3094904" cy="2717801"/>
          </a:xfrm>
        </p:grpSpPr>
        <p:pic>
          <p:nvPicPr>
            <p:cNvPr id="22" name="Picture 2" descr="Full production pond CRB"/>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334" t="14444" r="1665" b="3334"/>
            <a:stretch/>
          </p:blipFill>
          <p:spPr bwMode="auto">
            <a:xfrm>
              <a:off x="6101406" y="1931786"/>
              <a:ext cx="3052119"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Arrow: Up 22"/>
            <p:cNvSpPr/>
            <p:nvPr/>
          </p:nvSpPr>
          <p:spPr>
            <a:xfrm rot="2174176">
              <a:off x="6058621" y="3430387"/>
              <a:ext cx="533400" cy="12192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spTree>
    <p:extLst>
      <p:ext uri="{BB962C8B-B14F-4D97-AF65-F5344CB8AC3E}">
        <p14:creationId xmlns:p14="http://schemas.microsoft.com/office/powerpoint/2010/main" val="2351384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6627" y="277264"/>
            <a:ext cx="7112535" cy="1280890"/>
          </a:xfrm>
        </p:spPr>
        <p:txBody>
          <a:bodyPr>
            <a:normAutofit/>
          </a:bodyPr>
          <a:lstStyle/>
          <a:p>
            <a:r>
              <a:rPr lang="en-US" dirty="0"/>
              <a:t>Florida Farm Types – Recirculating Systems</a:t>
            </a:r>
          </a:p>
        </p:txBody>
      </p:sp>
      <p:pic>
        <p:nvPicPr>
          <p:cNvPr id="3" name="Picture 8" descr="P5160031"/>
          <p:cNvPicPr>
            <a:picLocks noChangeAspect="1" noChangeArrowheads="1"/>
          </p:cNvPicPr>
          <p:nvPr/>
        </p:nvPicPr>
        <p:blipFill rotWithShape="1">
          <a:blip r:embed="rId2">
            <a:extLst>
              <a:ext uri="{28A0092B-C50C-407E-A947-70E740481C1C}">
                <a14:useLocalDpi xmlns:a14="http://schemas.microsoft.com/office/drawing/2010/main" val="0"/>
              </a:ext>
            </a:extLst>
          </a:blip>
          <a:srcRect l="22500" t="6996" r="9584" b="29369"/>
          <a:stretch/>
        </p:blipFill>
        <p:spPr bwMode="auto">
          <a:xfrm>
            <a:off x="2173801" y="1905001"/>
            <a:ext cx="4339497" cy="261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P8080615"/>
          <p:cNvPicPr>
            <a:picLocks noChangeAspect="1" noChangeArrowheads="1"/>
          </p:cNvPicPr>
          <p:nvPr/>
        </p:nvPicPr>
        <p:blipFill rotWithShape="1">
          <a:blip r:embed="rId3">
            <a:extLst>
              <a:ext uri="{28A0092B-C50C-407E-A947-70E740481C1C}">
                <a14:useLocalDpi xmlns:a14="http://schemas.microsoft.com/office/drawing/2010/main" val="0"/>
              </a:ext>
            </a:extLst>
          </a:blip>
          <a:srcRect l="19072" t="10115"/>
          <a:stretch/>
        </p:blipFill>
        <p:spPr bwMode="auto">
          <a:xfrm>
            <a:off x="5443955" y="3391258"/>
            <a:ext cx="3700046" cy="308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20a9860a-9437-438b-9bec-9fbb1baefe50">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33692" y="1558154"/>
            <a:ext cx="3110308" cy="1833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descr="ANd9GcQMcbEJtRMDoGlgE0lafL_XPJ3Jd4AtTthudDTsv_3B9ZT6R49_">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73801" y="4518214"/>
            <a:ext cx="3362155" cy="1955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53396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9840" y="548787"/>
            <a:ext cx="6589199" cy="1280890"/>
          </a:xfrm>
        </p:spPr>
        <p:txBody>
          <a:bodyPr>
            <a:normAutofit/>
          </a:bodyPr>
          <a:lstStyle/>
          <a:p>
            <a:r>
              <a:rPr lang="en-US" dirty="0"/>
              <a:t>Florida Farm Types – Shellfish </a:t>
            </a:r>
          </a:p>
        </p:txBody>
      </p:sp>
      <p:pic>
        <p:nvPicPr>
          <p:cNvPr id="6" name="Picture 5">
            <a:extLst>
              <a:ext uri="{FF2B5EF4-FFF2-40B4-BE49-F238E27FC236}">
                <a16:creationId xmlns:a16="http://schemas.microsoft.com/office/drawing/2014/main" id="{7D411069-C4D9-4696-9AE2-A1F3F3E8524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7839" t="25356" r="118" b="29487"/>
          <a:stretch/>
        </p:blipFill>
        <p:spPr>
          <a:xfrm>
            <a:off x="2033552" y="3614412"/>
            <a:ext cx="6015487" cy="2827823"/>
          </a:xfrm>
          <a:prstGeom prst="rect">
            <a:avLst/>
          </a:prstGeom>
          <a:ln>
            <a:noFill/>
          </a:ln>
          <a:effectLst>
            <a:outerShdw blurRad="292100" dist="139700" dir="2700000" algn="tl" rotWithShape="0">
              <a:srgbClr val="333333">
                <a:alpha val="65000"/>
              </a:srgbClr>
            </a:outerShdw>
          </a:effectLst>
        </p:spPr>
      </p:pic>
      <p:pic>
        <p:nvPicPr>
          <p:cNvPr id="4" name="Picture 7" descr="New Pics 01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54440" y="1420586"/>
            <a:ext cx="4389560" cy="28278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Picture 4" descr="working the lease"/>
          <p:cNvPicPr>
            <a:picLocks noChangeAspect="1" noChangeArrowheads="1"/>
          </p:cNvPicPr>
          <p:nvPr/>
        </p:nvPicPr>
        <p:blipFill rotWithShape="1">
          <a:blip r:embed="rId4">
            <a:extLst>
              <a:ext uri="{28A0092B-C50C-407E-A947-70E740481C1C}">
                <a14:useLocalDpi xmlns:a14="http://schemas.microsoft.com/office/drawing/2010/main" val="0"/>
              </a:ext>
            </a:extLst>
          </a:blip>
          <a:srcRect l="19444" t="35334" r="15694" b="7349"/>
          <a:stretch/>
        </p:blipFill>
        <p:spPr bwMode="auto">
          <a:xfrm>
            <a:off x="1003300" y="1829677"/>
            <a:ext cx="3751140" cy="19779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43273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6356" y="362578"/>
            <a:ext cx="6932099" cy="1280890"/>
          </a:xfrm>
        </p:spPr>
        <p:txBody>
          <a:bodyPr/>
          <a:lstStyle/>
          <a:p>
            <a:r>
              <a:rPr lang="en-US" dirty="0"/>
              <a:t>Shellfish Aquaculture - Benefits</a:t>
            </a:r>
          </a:p>
        </p:txBody>
      </p:sp>
      <p:sp>
        <p:nvSpPr>
          <p:cNvPr id="3" name="Content Placeholder 2"/>
          <p:cNvSpPr>
            <a:spLocks noGrp="1"/>
          </p:cNvSpPr>
          <p:nvPr>
            <p:ph idx="1"/>
          </p:nvPr>
        </p:nvSpPr>
        <p:spPr>
          <a:xfrm>
            <a:off x="1945201" y="1076325"/>
            <a:ext cx="6665399" cy="2356184"/>
          </a:xfrm>
        </p:spPr>
        <p:txBody>
          <a:bodyPr>
            <a:normAutofit/>
          </a:bodyPr>
          <a:lstStyle/>
          <a:p>
            <a:r>
              <a:rPr lang="en-US" altLang="en-US" sz="1500" dirty="0">
                <a:cs typeface="Arial" panose="020B0604020202020204" pitchFamily="34" charset="0"/>
              </a:rPr>
              <a:t>As wild shellfish resources decline, interest in shellfish aquaculture has risen dramatically. </a:t>
            </a:r>
          </a:p>
          <a:p>
            <a:r>
              <a:rPr lang="en-US" altLang="en-US" sz="1500" dirty="0">
                <a:cs typeface="Arial" panose="020B0604020202020204" pitchFamily="34" charset="0"/>
              </a:rPr>
              <a:t>Shellfish Farms:</a:t>
            </a:r>
          </a:p>
          <a:p>
            <a:pPr lvl="1"/>
            <a:r>
              <a:rPr lang="en-US" altLang="en-US" sz="1300" dirty="0">
                <a:cs typeface="Arial" panose="020B0604020202020204" pitchFamily="34" charset="0"/>
              </a:rPr>
              <a:t>Improve coastal water quality.</a:t>
            </a:r>
          </a:p>
          <a:p>
            <a:pPr lvl="1"/>
            <a:r>
              <a:rPr lang="en-US" altLang="en-US" sz="1300" dirty="0">
                <a:cs typeface="Arial" panose="020B0604020202020204" pitchFamily="34" charset="0"/>
              </a:rPr>
              <a:t>Provide habitat to a variety of marine organisms.</a:t>
            </a:r>
          </a:p>
          <a:p>
            <a:pPr lvl="1"/>
            <a:r>
              <a:rPr lang="en-US" altLang="en-US" sz="1300" dirty="0">
                <a:cs typeface="Arial" panose="020B0604020202020204" pitchFamily="34" charset="0"/>
              </a:rPr>
              <a:t>Provide ecosystem services (upland nutrient pollution mitigation). </a:t>
            </a:r>
          </a:p>
          <a:p>
            <a:pPr lvl="1"/>
            <a:r>
              <a:rPr lang="en-US" altLang="en-US" sz="1300" dirty="0">
                <a:cs typeface="Arial" panose="020B0604020202020204" pitchFamily="34" charset="0"/>
              </a:rPr>
              <a:t>Enhance the economies and resilience of coastal communities.</a:t>
            </a:r>
          </a:p>
          <a:p>
            <a:pPr lvl="1"/>
            <a:endParaRPr lang="en-US" altLang="en-US" sz="1300" dirty="0">
              <a:cs typeface="Arial" panose="020B0604020202020204" pitchFamily="34" charset="0"/>
            </a:endParaRPr>
          </a:p>
          <a:p>
            <a:endParaRPr lang="en-US" dirty="0"/>
          </a:p>
        </p:txBody>
      </p:sp>
      <p:pic>
        <p:nvPicPr>
          <p:cNvPr id="19" name="Picture 18" title="Drawing of nirogen removal from estuary by shellfish.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4169" y="3432509"/>
            <a:ext cx="3956474" cy="2997157"/>
          </a:xfrm>
          <a:prstGeom prst="rect">
            <a:avLst/>
          </a:prstGeom>
          <a:ln>
            <a:noFill/>
          </a:ln>
          <a:effectLst/>
        </p:spPr>
      </p:pic>
      <p:sp>
        <p:nvSpPr>
          <p:cNvPr id="20" name="TextBox 19"/>
          <p:cNvSpPr txBox="1"/>
          <p:nvPr/>
        </p:nvSpPr>
        <p:spPr>
          <a:xfrm>
            <a:off x="7086600" y="6229611"/>
            <a:ext cx="3886200"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a:ea typeface="+mn-ea"/>
                <a:cs typeface="+mn-cs"/>
              </a:rPr>
              <a:t>From: Baker et al. 2015</a:t>
            </a:r>
          </a:p>
        </p:txBody>
      </p:sp>
      <p:sp>
        <p:nvSpPr>
          <p:cNvPr id="7" name="TextBox 6"/>
          <p:cNvSpPr txBox="1"/>
          <p:nvPr/>
        </p:nvSpPr>
        <p:spPr>
          <a:xfrm>
            <a:off x="1108913" y="4346313"/>
            <a:ext cx="2057400" cy="1169551"/>
          </a:xfrm>
          <a:prstGeom prst="rect">
            <a:avLst/>
          </a:prstGeom>
          <a:solidFill>
            <a:schemeClr val="bg1"/>
          </a:solidFill>
          <a:ln w="38100">
            <a:solidFill>
              <a:srgbClr val="0F6FC6"/>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~550 million gallons of seawater are filtered each day in Florida by aquacultured clams!</a:t>
            </a:r>
          </a:p>
        </p:txBody>
      </p:sp>
      <p:sp>
        <p:nvSpPr>
          <p:cNvPr id="21" name="TextBox 20"/>
          <p:cNvSpPr txBox="1"/>
          <p:nvPr/>
        </p:nvSpPr>
        <p:spPr>
          <a:xfrm>
            <a:off x="6819900" y="4346313"/>
            <a:ext cx="2057400" cy="1169551"/>
          </a:xfrm>
          <a:prstGeom prst="rect">
            <a:avLst/>
          </a:prstGeom>
          <a:solidFill>
            <a:schemeClr val="bg1"/>
          </a:solidFill>
          <a:ln w="38100">
            <a:solidFill>
              <a:srgbClr val="0F6FC6"/>
            </a:solidFill>
          </a:ln>
        </p:spPr>
        <p:txBody>
          <a:bodyPr wrap="square" rtlCol="0">
            <a:spAutoFit/>
          </a:bodyPr>
          <a:lstStyle/>
          <a:p>
            <a:pPr marL="0" marR="0" lvl="2" indent="0" algn="ctr" defTabSz="62865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Annual clam harvest removes 25,000 lb. of nitrogen and 760,000 lb. of carbon, a value of $99,680!</a:t>
            </a:r>
          </a:p>
        </p:txBody>
      </p:sp>
    </p:spTree>
    <p:extLst>
      <p:ext uri="{BB962C8B-B14F-4D97-AF65-F5344CB8AC3E}">
        <p14:creationId xmlns:p14="http://schemas.microsoft.com/office/powerpoint/2010/main" val="3292998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additive="base">
                                        <p:cTn id="3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ppt_x"/>
                                          </p:val>
                                        </p:tav>
                                        <p:tav tm="100000">
                                          <p:val>
                                            <p:strVal val="#ppt_x"/>
                                          </p:val>
                                        </p:tav>
                                      </p:tavLst>
                                    </p:anim>
                                    <p:anim calcmode="lin" valueType="num">
                                      <p:cBhvr additive="base">
                                        <p:cTn id="4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anim calcmode="lin" valueType="num">
                                      <p:cBhvr additive="base">
                                        <p:cTn id="4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7" grpId="0" animBg="1"/>
      <p:bldP spid="2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9A118BC-BA81-4C93-ACF2-98CA894FA7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5" y="-1"/>
            <a:ext cx="915543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cxnSp>
        <p:nvCxnSpPr>
          <p:cNvPr id="12" name="Straight Connector 11">
            <a:extLst>
              <a:ext uri="{FF2B5EF4-FFF2-40B4-BE49-F238E27FC236}">
                <a16:creationId xmlns:a16="http://schemas.microsoft.com/office/drawing/2014/main" id="{7608143B-5494-482A-BCE4-588DC477DA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a:stCxn id="37" idx="3"/>
          </p:cNvCxnSpPr>
          <p:nvPr>
            <p:extLst>
              <p:ext uri="{386F3935-93C4-4BCD-93E2-E3B085C9AB24}">
                <p16:designElem xmlns:p16="http://schemas.microsoft.com/office/powerpoint/2015/main" val="1"/>
              </p:ext>
            </p:extLst>
          </p:nvPr>
        </p:nvCxnSpPr>
        <p:spPr>
          <a:xfrm flipV="1">
            <a:off x="6172199" y="3426234"/>
            <a:ext cx="2971801" cy="2766"/>
          </a:xfrm>
          <a:prstGeom prst="line">
            <a:avLst/>
          </a:prstGeom>
          <a:ln w="5080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637E1130-C53E-4FDB-8D84-8863103894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6172199"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7" name="Picture 6">
            <a:extLst>
              <a:ext uri="{FF2B5EF4-FFF2-40B4-BE49-F238E27FC236}">
                <a16:creationId xmlns:a16="http://schemas.microsoft.com/office/drawing/2014/main" id="{3A772020-2DD5-4987-B24E-9E526EA6B62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7408" t="22840" r="10987"/>
          <a:stretch/>
        </p:blipFill>
        <p:spPr>
          <a:xfrm>
            <a:off x="6177914" y="-2"/>
            <a:ext cx="2966086" cy="4261621"/>
          </a:xfrm>
          <a:prstGeom prst="rect">
            <a:avLst/>
          </a:prstGeom>
        </p:spPr>
      </p:pic>
      <p:sp>
        <p:nvSpPr>
          <p:cNvPr id="16" name="Freeform 5">
            <a:extLst>
              <a:ext uri="{FF2B5EF4-FFF2-40B4-BE49-F238E27FC236}">
                <a16:creationId xmlns:a16="http://schemas.microsoft.com/office/drawing/2014/main" id="{B6FD7DC0-5FF7-4A80-9AC3-9AA8CD0018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59027"/>
            <a:ext cx="6782018"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1"/>
          <p:cNvSpPr>
            <a:spLocks noGrp="1"/>
          </p:cNvSpPr>
          <p:nvPr>
            <p:ph type="title"/>
          </p:nvPr>
        </p:nvSpPr>
        <p:spPr>
          <a:xfrm>
            <a:off x="228601" y="787135"/>
            <a:ext cx="6597958" cy="778933"/>
          </a:xfrm>
        </p:spPr>
        <p:txBody>
          <a:bodyPr anchor="ctr">
            <a:normAutofit/>
          </a:bodyPr>
          <a:lstStyle/>
          <a:p>
            <a:r>
              <a:rPr lang="en-US" sz="3200" dirty="0">
                <a:solidFill>
                  <a:srgbClr val="FEFFFF"/>
                </a:solidFill>
              </a:rPr>
              <a:t>Aquaculture Education</a:t>
            </a:r>
          </a:p>
        </p:txBody>
      </p:sp>
      <p:sp>
        <p:nvSpPr>
          <p:cNvPr id="3" name="Content Placeholder 2"/>
          <p:cNvSpPr>
            <a:spLocks noGrp="1"/>
          </p:cNvSpPr>
          <p:nvPr>
            <p:ph idx="1"/>
          </p:nvPr>
        </p:nvSpPr>
        <p:spPr>
          <a:xfrm>
            <a:off x="609600" y="1847001"/>
            <a:ext cx="5365111" cy="4042082"/>
          </a:xfrm>
        </p:spPr>
        <p:txBody>
          <a:bodyPr>
            <a:normAutofit lnSpcReduction="10000"/>
          </a:bodyPr>
          <a:lstStyle/>
          <a:p>
            <a:pPr marL="0" indent="0" algn="ctr">
              <a:buNone/>
            </a:pPr>
            <a:r>
              <a:rPr lang="en-US" altLang="en-US" sz="2000" i="1" dirty="0">
                <a:solidFill>
                  <a:schemeClr val="bg2">
                    <a:lumMod val="90000"/>
                  </a:schemeClr>
                </a:solidFill>
              </a:rPr>
              <a:t>“Aquaculture is growing at a rapid pace, and aquaculture education plays a key role in the future of food production globally.”</a:t>
            </a:r>
            <a:endParaRPr lang="en-US" sz="2000" i="1" dirty="0">
              <a:solidFill>
                <a:schemeClr val="bg2">
                  <a:lumMod val="90000"/>
                </a:schemeClr>
              </a:solidFill>
            </a:endParaRPr>
          </a:p>
          <a:p>
            <a:pPr marL="685800" lvl="1">
              <a:spcBef>
                <a:spcPts val="3000"/>
              </a:spcBef>
              <a:buFont typeface="Arial" panose="020B0604020202020204" pitchFamily="34" charset="0"/>
              <a:buChar char="•"/>
            </a:pPr>
            <a:r>
              <a:rPr lang="en-US" sz="2000" dirty="0">
                <a:solidFill>
                  <a:schemeClr val="bg1"/>
                </a:solidFill>
              </a:rPr>
              <a:t>Basic awareness of aquaculture is a critical need in K-12 classrooms. </a:t>
            </a:r>
          </a:p>
          <a:p>
            <a:pPr marL="685800" lvl="1">
              <a:buFont typeface="Arial" panose="020B0604020202020204" pitchFamily="34" charset="0"/>
              <a:buChar char="•"/>
            </a:pPr>
            <a:r>
              <a:rPr lang="en-US" sz="2000" dirty="0">
                <a:solidFill>
                  <a:schemeClr val="bg1"/>
                </a:solidFill>
              </a:rPr>
              <a:t>There is an increasing demand for skilled aquaculture professionals in the U.S. and globally. </a:t>
            </a:r>
          </a:p>
          <a:p>
            <a:pPr marL="685800" lvl="1">
              <a:buFont typeface="Arial" panose="020B0604020202020204" pitchFamily="34" charset="0"/>
              <a:buChar char="•"/>
            </a:pPr>
            <a:r>
              <a:rPr lang="en-US" sz="2000" dirty="0">
                <a:solidFill>
                  <a:schemeClr val="bg1"/>
                </a:solidFill>
              </a:rPr>
              <a:t>Education plays a vital role in preparing young adults for the innovations of tomorrow.</a:t>
            </a:r>
          </a:p>
          <a:p>
            <a:pPr lvl="1"/>
            <a:endParaRPr lang="en-US" dirty="0">
              <a:solidFill>
                <a:srgbClr val="FEFFFF"/>
              </a:solidFill>
            </a:endParaRPr>
          </a:p>
          <a:p>
            <a:endParaRPr lang="en-US" dirty="0">
              <a:solidFill>
                <a:srgbClr val="FEFFFF"/>
              </a:solidFill>
            </a:endParaRPr>
          </a:p>
        </p:txBody>
      </p:sp>
      <p:pic>
        <p:nvPicPr>
          <p:cNvPr id="11" name="Picture 11" descr="Student hold large mutton snapper in tank." title="Student hold large snapper in tank.">
            <a:extLst>
              <a:ext uri="{FF2B5EF4-FFF2-40B4-BE49-F238E27FC236}">
                <a16:creationId xmlns:a16="http://schemas.microsoft.com/office/drawing/2014/main" id="{B2F53FD6-CDC2-4A1F-88E7-8FC3BB73EAA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2198" y="4261619"/>
            <a:ext cx="2980375" cy="2609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a:extLst>
              <a:ext uri="{FF2B5EF4-FFF2-40B4-BE49-F238E27FC236}">
                <a16:creationId xmlns:a16="http://schemas.microsoft.com/office/drawing/2014/main" id="{A6315AE1-45A6-444B-8624-2E90B56259F5}"/>
              </a:ext>
            </a:extLst>
          </p:cNvPr>
          <p:cNvCxnSpPr>
            <a:cxnSpLocks/>
          </p:cNvCxnSpPr>
          <p:nvPr/>
        </p:nvCxnSpPr>
        <p:spPr>
          <a:xfrm flipH="1">
            <a:off x="6172198" y="4267200"/>
            <a:ext cx="297180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54140337-3A7B-4439-8A7E-1C4212F7191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5" y="5705828"/>
            <a:ext cx="9143998" cy="1163782"/>
          </a:xfrm>
          <a:prstGeom prst="rect">
            <a:avLst/>
          </a:prstGeom>
        </p:spPr>
      </p:pic>
    </p:spTree>
    <p:extLst>
      <p:ext uri="{BB962C8B-B14F-4D97-AF65-F5344CB8AC3E}">
        <p14:creationId xmlns:p14="http://schemas.microsoft.com/office/powerpoint/2010/main" val="1194807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7543799" cy="1524000"/>
          </a:xfrm>
        </p:spPr>
        <p:txBody>
          <a:bodyPr>
            <a:normAutofit/>
          </a:bodyPr>
          <a:lstStyle/>
          <a:p>
            <a:r>
              <a:rPr lang="en-US" sz="3200" i="1" dirty="0"/>
              <a:t>Why have a school aquaculture program?</a:t>
            </a:r>
          </a:p>
        </p:txBody>
      </p:sp>
      <p:sp>
        <p:nvSpPr>
          <p:cNvPr id="9" name="Content Placeholder 2">
            <a:extLst>
              <a:ext uri="{FF2B5EF4-FFF2-40B4-BE49-F238E27FC236}">
                <a16:creationId xmlns:a16="http://schemas.microsoft.com/office/drawing/2014/main" id="{490539A0-C548-4152-85E8-36C40AB9523C}"/>
              </a:ext>
            </a:extLst>
          </p:cNvPr>
          <p:cNvSpPr>
            <a:spLocks noGrp="1"/>
          </p:cNvSpPr>
          <p:nvPr>
            <p:ph idx="1"/>
          </p:nvPr>
        </p:nvSpPr>
        <p:spPr>
          <a:xfrm>
            <a:off x="1676400" y="1524000"/>
            <a:ext cx="7277332" cy="4158622"/>
          </a:xfrm>
        </p:spPr>
        <p:txBody>
          <a:bodyPr>
            <a:normAutofit/>
          </a:bodyPr>
          <a:lstStyle/>
          <a:p>
            <a:pPr>
              <a:defRPr/>
            </a:pPr>
            <a:r>
              <a:rPr lang="en-US" sz="2000" dirty="0"/>
              <a:t>Academic opportunities – many subjects!</a:t>
            </a:r>
          </a:p>
          <a:p>
            <a:pPr lvl="1">
              <a:defRPr/>
            </a:pPr>
            <a:r>
              <a:rPr lang="en-US" sz="1800" dirty="0"/>
              <a:t>Aquaculture is highly diversified</a:t>
            </a:r>
          </a:p>
          <a:p>
            <a:pPr lvl="1">
              <a:defRPr/>
            </a:pPr>
            <a:r>
              <a:rPr lang="en-US" sz="1800" dirty="0"/>
              <a:t>Offers a multitude educational opportunities for all ages.</a:t>
            </a:r>
          </a:p>
          <a:p>
            <a:pPr lvl="1">
              <a:defRPr/>
            </a:pPr>
            <a:r>
              <a:rPr lang="en-US" sz="1800" b="1" dirty="0"/>
              <a:t>Fulfills many sunshine state education standards.</a:t>
            </a:r>
            <a:endParaRPr lang="en-US" dirty="0"/>
          </a:p>
          <a:p>
            <a:endParaRPr lang="en-US" dirty="0"/>
          </a:p>
        </p:txBody>
      </p:sp>
      <p:pic>
        <p:nvPicPr>
          <p:cNvPr id="55" name="Picture 54" title="STEM ">
            <a:extLst>
              <a:ext uri="{FF2B5EF4-FFF2-40B4-BE49-F238E27FC236}">
                <a16:creationId xmlns:a16="http://schemas.microsoft.com/office/drawing/2014/main" id="{B6BCCF06-9A4C-4B3C-8A8E-79BBE2FCDD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2494" y="3429001"/>
            <a:ext cx="3053546" cy="2236400"/>
          </a:xfrm>
          <a:prstGeom prst="rect">
            <a:avLst/>
          </a:prstGeom>
        </p:spPr>
      </p:pic>
      <p:grpSp>
        <p:nvGrpSpPr>
          <p:cNvPr id="60" name="Group 59" title="Water quality equipment">
            <a:extLst>
              <a:ext uri="{FF2B5EF4-FFF2-40B4-BE49-F238E27FC236}">
                <a16:creationId xmlns:a16="http://schemas.microsoft.com/office/drawing/2014/main" id="{86347E9E-A486-4CCA-83BC-0370534789A0}"/>
              </a:ext>
            </a:extLst>
          </p:cNvPr>
          <p:cNvGrpSpPr/>
          <p:nvPr/>
        </p:nvGrpSpPr>
        <p:grpSpPr>
          <a:xfrm>
            <a:off x="1524000" y="3461055"/>
            <a:ext cx="1997478" cy="1784879"/>
            <a:chOff x="257630" y="3745468"/>
            <a:chExt cx="1997478" cy="1784879"/>
          </a:xfrm>
        </p:grpSpPr>
        <p:sp>
          <p:nvSpPr>
            <p:cNvPr id="61" name="Text Box 18">
              <a:extLst>
                <a:ext uri="{FF2B5EF4-FFF2-40B4-BE49-F238E27FC236}">
                  <a16:creationId xmlns:a16="http://schemas.microsoft.com/office/drawing/2014/main" id="{E343B392-26F2-4CCC-B205-D69EC40B4C44}"/>
                </a:ext>
              </a:extLst>
            </p:cNvPr>
            <p:cNvSpPr txBox="1">
              <a:spLocks noChangeArrowheads="1"/>
            </p:cNvSpPr>
            <p:nvPr/>
          </p:nvSpPr>
          <p:spPr bwMode="auto">
            <a:xfrm>
              <a:off x="719443" y="3745468"/>
              <a:ext cx="13034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dirty="0">
                  <a:latin typeface="+mn-lt"/>
                </a:rPr>
                <a:t>chemistry</a:t>
              </a:r>
            </a:p>
          </p:txBody>
        </p:sp>
        <p:pic>
          <p:nvPicPr>
            <p:cNvPr id="62" name="Picture 61" title="Chemistry">
              <a:extLst>
                <a:ext uri="{FF2B5EF4-FFF2-40B4-BE49-F238E27FC236}">
                  <a16:creationId xmlns:a16="http://schemas.microsoft.com/office/drawing/2014/main" id="{E7D94CFF-AA56-41C7-B8BF-559ACFB9D1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97733">
              <a:off x="257630" y="4198695"/>
              <a:ext cx="1997478" cy="1331652"/>
            </a:xfrm>
            <a:prstGeom prst="rect">
              <a:avLst/>
            </a:prstGeom>
          </p:spPr>
        </p:pic>
      </p:grpSp>
      <p:grpSp>
        <p:nvGrpSpPr>
          <p:cNvPr id="63" name="Group 62" title="Microscope">
            <a:extLst>
              <a:ext uri="{FF2B5EF4-FFF2-40B4-BE49-F238E27FC236}">
                <a16:creationId xmlns:a16="http://schemas.microsoft.com/office/drawing/2014/main" id="{F0A03FA9-9D8A-4463-AA47-B8C2AA3A9891}"/>
              </a:ext>
            </a:extLst>
          </p:cNvPr>
          <p:cNvGrpSpPr/>
          <p:nvPr/>
        </p:nvGrpSpPr>
        <p:grpSpPr>
          <a:xfrm>
            <a:off x="7038117" y="3323047"/>
            <a:ext cx="2226062" cy="1552901"/>
            <a:chOff x="6672352" y="3705019"/>
            <a:chExt cx="2226062" cy="1552901"/>
          </a:xfrm>
        </p:grpSpPr>
        <p:pic>
          <p:nvPicPr>
            <p:cNvPr id="64" name="Picture 9" descr="MCj03981910000[1]">
              <a:extLst>
                <a:ext uri="{FF2B5EF4-FFF2-40B4-BE49-F238E27FC236}">
                  <a16:creationId xmlns:a16="http://schemas.microsoft.com/office/drawing/2014/main" id="{A7DEA244-820D-4CB3-B1A7-21CDB2012D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96621" y="4363205"/>
              <a:ext cx="804284" cy="780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 name="Picture 64" title="Biology microscope">
              <a:extLst>
                <a:ext uri="{FF2B5EF4-FFF2-40B4-BE49-F238E27FC236}">
                  <a16:creationId xmlns:a16="http://schemas.microsoft.com/office/drawing/2014/main" id="{5F62BA9C-41FE-41D0-A440-0E861E4C77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937507">
              <a:off x="6672352" y="3705019"/>
              <a:ext cx="1038225" cy="1552901"/>
            </a:xfrm>
            <a:prstGeom prst="rect">
              <a:avLst/>
            </a:prstGeom>
          </p:spPr>
        </p:pic>
        <p:sp>
          <p:nvSpPr>
            <p:cNvPr id="66" name="Text Box 19">
              <a:extLst>
                <a:ext uri="{FF2B5EF4-FFF2-40B4-BE49-F238E27FC236}">
                  <a16:creationId xmlns:a16="http://schemas.microsoft.com/office/drawing/2014/main" id="{75B8A3BD-37AF-4F02-9D02-53BDACE65408}"/>
                </a:ext>
              </a:extLst>
            </p:cNvPr>
            <p:cNvSpPr txBox="1">
              <a:spLocks noChangeArrowheads="1"/>
            </p:cNvSpPr>
            <p:nvPr/>
          </p:nvSpPr>
          <p:spPr bwMode="auto">
            <a:xfrm>
              <a:off x="7437272" y="3773257"/>
              <a:ext cx="1461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dirty="0">
                  <a:latin typeface="+mn-lt"/>
                </a:rPr>
                <a:t>biology</a:t>
              </a:r>
              <a:endParaRPr lang="en-US" altLang="en-US" sz="2400" dirty="0">
                <a:latin typeface="+mn-lt"/>
              </a:endParaRPr>
            </a:p>
          </p:txBody>
        </p:sp>
      </p:grpSp>
      <p:grpSp>
        <p:nvGrpSpPr>
          <p:cNvPr id="67" name="Group 66" title="Businessmen shake hands">
            <a:extLst>
              <a:ext uri="{FF2B5EF4-FFF2-40B4-BE49-F238E27FC236}">
                <a16:creationId xmlns:a16="http://schemas.microsoft.com/office/drawing/2014/main" id="{10865186-66BB-4FE7-BD18-020EB3C36E33}"/>
              </a:ext>
            </a:extLst>
          </p:cNvPr>
          <p:cNvGrpSpPr/>
          <p:nvPr/>
        </p:nvGrpSpPr>
        <p:grpSpPr>
          <a:xfrm>
            <a:off x="6652342" y="5200559"/>
            <a:ext cx="2301390" cy="1082252"/>
            <a:chOff x="6421454" y="5483332"/>
            <a:chExt cx="2301390" cy="1082252"/>
          </a:xfrm>
        </p:grpSpPr>
        <p:pic>
          <p:nvPicPr>
            <p:cNvPr id="68" name="Picture 67" title="Business economics">
              <a:extLst>
                <a:ext uri="{FF2B5EF4-FFF2-40B4-BE49-F238E27FC236}">
                  <a16:creationId xmlns:a16="http://schemas.microsoft.com/office/drawing/2014/main" id="{F526FF46-A706-4C40-ACF3-E25CE652B7D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12842" y="5483332"/>
              <a:ext cx="1110002" cy="1082252"/>
            </a:xfrm>
            <a:prstGeom prst="rect">
              <a:avLst/>
            </a:prstGeom>
          </p:spPr>
        </p:pic>
        <p:sp>
          <p:nvSpPr>
            <p:cNvPr id="69" name="Text Box 17">
              <a:extLst>
                <a:ext uri="{FF2B5EF4-FFF2-40B4-BE49-F238E27FC236}">
                  <a16:creationId xmlns:a16="http://schemas.microsoft.com/office/drawing/2014/main" id="{668073B5-8D93-4679-A274-B44EA1F27857}"/>
                </a:ext>
              </a:extLst>
            </p:cNvPr>
            <p:cNvSpPr txBox="1">
              <a:spLocks noChangeArrowheads="1"/>
            </p:cNvSpPr>
            <p:nvPr/>
          </p:nvSpPr>
          <p:spPr bwMode="auto">
            <a:xfrm>
              <a:off x="6421454" y="5715000"/>
              <a:ext cx="149156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dirty="0">
                  <a:latin typeface="+mn-lt"/>
                </a:rPr>
                <a:t>business economics</a:t>
              </a:r>
              <a:endParaRPr lang="en-US" altLang="en-US" sz="2400" dirty="0">
                <a:latin typeface="+mn-lt"/>
              </a:endParaRPr>
            </a:p>
          </p:txBody>
        </p:sp>
      </p:grpSp>
      <p:grpSp>
        <p:nvGrpSpPr>
          <p:cNvPr id="70" name="Group 69" title="John deere tractor">
            <a:extLst>
              <a:ext uri="{FF2B5EF4-FFF2-40B4-BE49-F238E27FC236}">
                <a16:creationId xmlns:a16="http://schemas.microsoft.com/office/drawing/2014/main" id="{D508C3AE-B900-4E3D-90DB-3186EB0A4D38}"/>
              </a:ext>
            </a:extLst>
          </p:cNvPr>
          <p:cNvGrpSpPr/>
          <p:nvPr/>
        </p:nvGrpSpPr>
        <p:grpSpPr>
          <a:xfrm>
            <a:off x="1828112" y="5370691"/>
            <a:ext cx="2382953" cy="737433"/>
            <a:chOff x="914400" y="5834201"/>
            <a:chExt cx="2382953" cy="737433"/>
          </a:xfrm>
        </p:grpSpPr>
        <p:sp>
          <p:nvSpPr>
            <p:cNvPr id="71" name="Text Box 19">
              <a:extLst>
                <a:ext uri="{FF2B5EF4-FFF2-40B4-BE49-F238E27FC236}">
                  <a16:creationId xmlns:a16="http://schemas.microsoft.com/office/drawing/2014/main" id="{71AEBFE3-5B23-40B3-A6C7-5CE9E2925B14}"/>
                </a:ext>
              </a:extLst>
            </p:cNvPr>
            <p:cNvSpPr txBox="1">
              <a:spLocks noChangeArrowheads="1"/>
            </p:cNvSpPr>
            <p:nvPr/>
          </p:nvSpPr>
          <p:spPr bwMode="auto">
            <a:xfrm>
              <a:off x="914400" y="6019800"/>
              <a:ext cx="1461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dirty="0">
                  <a:latin typeface="+mn-lt"/>
                </a:rPr>
                <a:t>agriculture</a:t>
              </a:r>
              <a:endParaRPr lang="en-US" altLang="en-US" sz="2400" dirty="0">
                <a:latin typeface="+mn-lt"/>
              </a:endParaRPr>
            </a:p>
          </p:txBody>
        </p:sp>
        <p:pic>
          <p:nvPicPr>
            <p:cNvPr id="72" name="Picture 71" title="Agriculture - tractor">
              <a:extLst>
                <a:ext uri="{FF2B5EF4-FFF2-40B4-BE49-F238E27FC236}">
                  <a16:creationId xmlns:a16="http://schemas.microsoft.com/office/drawing/2014/main" id="{5315A1CA-2D3A-4D57-AD3F-F75D272B509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37563" y="5834201"/>
              <a:ext cx="1159790" cy="737433"/>
            </a:xfrm>
            <a:prstGeom prst="rect">
              <a:avLst/>
            </a:prstGeom>
          </p:spPr>
        </p:pic>
      </p:grpSp>
    </p:spTree>
    <p:extLst>
      <p:ext uri="{BB962C8B-B14F-4D97-AF65-F5344CB8AC3E}">
        <p14:creationId xmlns:p14="http://schemas.microsoft.com/office/powerpoint/2010/main" val="995674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anim calcmode="lin" valueType="num">
                                      <p:cBhvr additive="base">
                                        <p:cTn id="11"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anim calcmode="lin" valueType="num">
                                      <p:cBhvr additive="base">
                                        <p:cTn id="15"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9">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anim calcmode="lin" valueType="num">
                                      <p:cBhvr additive="base">
                                        <p:cTn id="19"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7543799" cy="1524000"/>
          </a:xfrm>
        </p:spPr>
        <p:txBody>
          <a:bodyPr>
            <a:normAutofit/>
          </a:bodyPr>
          <a:lstStyle/>
          <a:p>
            <a:r>
              <a:rPr lang="en-US" sz="3200" i="1" dirty="0"/>
              <a:t>Why have a school aquaculture program?</a:t>
            </a:r>
          </a:p>
        </p:txBody>
      </p:sp>
      <p:sp>
        <p:nvSpPr>
          <p:cNvPr id="20" name="Content Placeholder 2">
            <a:extLst>
              <a:ext uri="{FF2B5EF4-FFF2-40B4-BE49-F238E27FC236}">
                <a16:creationId xmlns:a16="http://schemas.microsoft.com/office/drawing/2014/main" id="{D08FCDFA-F8DC-4E14-BEE9-6AA601CA4B72}"/>
              </a:ext>
            </a:extLst>
          </p:cNvPr>
          <p:cNvSpPr>
            <a:spLocks noGrp="1"/>
          </p:cNvSpPr>
          <p:nvPr>
            <p:ph idx="1"/>
          </p:nvPr>
        </p:nvSpPr>
        <p:spPr>
          <a:xfrm>
            <a:off x="1437810" y="1676400"/>
            <a:ext cx="4825999" cy="4555811"/>
          </a:xfrm>
        </p:spPr>
        <p:txBody>
          <a:bodyPr>
            <a:noAutofit/>
          </a:bodyPr>
          <a:lstStyle/>
          <a:p>
            <a:pPr lvl="1">
              <a:defRPr/>
            </a:pPr>
            <a:r>
              <a:rPr lang="en-US" sz="1800" dirty="0"/>
              <a:t>National studies indicate that high school are lagging in biotechnology education.</a:t>
            </a:r>
          </a:p>
          <a:p>
            <a:pPr lvl="1">
              <a:defRPr/>
            </a:pPr>
            <a:r>
              <a:rPr lang="en-US" sz="1800" dirty="0"/>
              <a:t>Students are engaged by hands-on lessons and training.</a:t>
            </a:r>
          </a:p>
          <a:p>
            <a:pPr lvl="1">
              <a:defRPr/>
            </a:pPr>
            <a:r>
              <a:rPr lang="en-US" sz="1800" dirty="0"/>
              <a:t>Develops a sense of ownership and responsibility</a:t>
            </a:r>
          </a:p>
          <a:p>
            <a:pPr lvl="1">
              <a:defRPr/>
            </a:pPr>
            <a:r>
              <a:rPr lang="en-US" sz="1800" dirty="0"/>
              <a:t>Community involvement</a:t>
            </a:r>
          </a:p>
          <a:p>
            <a:pPr lvl="1">
              <a:defRPr/>
            </a:pPr>
            <a:r>
              <a:rPr lang="en-US" sz="1800" dirty="0"/>
              <a:t>Reinforces science and math, but also business management and marketing.</a:t>
            </a:r>
          </a:p>
          <a:p>
            <a:pPr marL="393172" lvl="1" indent="0" algn="ctr">
              <a:spcBef>
                <a:spcPts val="1200"/>
              </a:spcBef>
              <a:buNone/>
              <a:defRPr/>
            </a:pPr>
            <a:r>
              <a:rPr lang="en-US" i="1" dirty="0">
                <a:solidFill>
                  <a:schemeClr val="accent1"/>
                </a:solidFill>
              </a:rPr>
              <a:t>“I hear and I forget. I see and I remember.  I do and I understand.”</a:t>
            </a:r>
            <a:r>
              <a:rPr lang="en-US" dirty="0">
                <a:solidFill>
                  <a:schemeClr val="accent1"/>
                </a:solidFill>
              </a:rPr>
              <a:t> </a:t>
            </a:r>
          </a:p>
          <a:p>
            <a:pPr>
              <a:defRPr/>
            </a:pPr>
            <a:endParaRPr lang="en-US" dirty="0"/>
          </a:p>
        </p:txBody>
      </p:sp>
      <p:pic>
        <p:nvPicPr>
          <p:cNvPr id="21" name="Picture 15" descr="Student laces live rock in experimental saltwater tank." title="Student places live rock in saltwater tank">
            <a:extLst>
              <a:ext uri="{FF2B5EF4-FFF2-40B4-BE49-F238E27FC236}">
                <a16:creationId xmlns:a16="http://schemas.microsoft.com/office/drawing/2014/main" id="{450566E8-1522-417C-9968-D7AE981DEE7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65900" y="1892300"/>
            <a:ext cx="2280580" cy="171043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9" descr="Student with fish in a net" title="Student with fish in a net">
            <a:extLst>
              <a:ext uri="{FF2B5EF4-FFF2-40B4-BE49-F238E27FC236}">
                <a16:creationId xmlns:a16="http://schemas.microsoft.com/office/drawing/2014/main" id="{E083D89D-086F-436D-BB8F-A1DEF5E2EEB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973"/>
          <a:stretch/>
        </p:blipFill>
        <p:spPr bwMode="auto">
          <a:xfrm>
            <a:off x="6565900" y="4001327"/>
            <a:ext cx="2280580" cy="171043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5489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 calcmode="lin" valueType="num">
                                      <p:cBhvr additive="base">
                                        <p:cTn id="7"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
                                            <p:txEl>
                                              <p:pRg st="1" end="1"/>
                                            </p:txEl>
                                          </p:spTgt>
                                        </p:tgtEl>
                                        <p:attrNameLst>
                                          <p:attrName>style.visibility</p:attrName>
                                        </p:attrNameLst>
                                      </p:cBhvr>
                                      <p:to>
                                        <p:strVal val="visible"/>
                                      </p:to>
                                    </p:set>
                                    <p:anim calcmode="lin" valueType="num">
                                      <p:cBhvr additive="base">
                                        <p:cTn id="13" dur="500" fill="hold"/>
                                        <p:tgtEl>
                                          <p:spTgt spid="2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0">
                                            <p:txEl>
                                              <p:pRg st="5" end="5"/>
                                            </p:txEl>
                                          </p:spTgt>
                                        </p:tgtEl>
                                        <p:attrNameLst>
                                          <p:attrName>style.visibility</p:attrName>
                                        </p:attrNameLst>
                                      </p:cBhvr>
                                      <p:to>
                                        <p:strVal val="visible"/>
                                      </p:to>
                                    </p:set>
                                    <p:anim calcmode="lin" valueType="num">
                                      <p:cBhvr additive="base">
                                        <p:cTn id="17" dur="500" fill="hold"/>
                                        <p:tgtEl>
                                          <p:spTgt spid="20">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0">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0">
                                            <p:txEl>
                                              <p:pRg st="2" end="2"/>
                                            </p:txEl>
                                          </p:spTgt>
                                        </p:tgtEl>
                                        <p:attrNameLst>
                                          <p:attrName>style.visibility</p:attrName>
                                        </p:attrNameLst>
                                      </p:cBhvr>
                                      <p:to>
                                        <p:strVal val="visible"/>
                                      </p:to>
                                    </p:set>
                                    <p:anim calcmode="lin" valueType="num">
                                      <p:cBhvr additive="base">
                                        <p:cTn id="23" dur="500" fill="hold"/>
                                        <p:tgtEl>
                                          <p:spTgt spid="20">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0">
                                            <p:txEl>
                                              <p:pRg st="3" end="3"/>
                                            </p:txEl>
                                          </p:spTgt>
                                        </p:tgtEl>
                                        <p:attrNameLst>
                                          <p:attrName>style.visibility</p:attrName>
                                        </p:attrNameLst>
                                      </p:cBhvr>
                                      <p:to>
                                        <p:strVal val="visible"/>
                                      </p:to>
                                    </p:set>
                                    <p:anim calcmode="lin" valueType="num">
                                      <p:cBhvr additive="base">
                                        <p:cTn id="29" dur="500" fill="hold"/>
                                        <p:tgtEl>
                                          <p:spTgt spid="20">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0">
                                            <p:txEl>
                                              <p:pRg st="4" end="4"/>
                                            </p:txEl>
                                          </p:spTgt>
                                        </p:tgtEl>
                                        <p:attrNameLst>
                                          <p:attrName>style.visibility</p:attrName>
                                        </p:attrNameLst>
                                      </p:cBhvr>
                                      <p:to>
                                        <p:strVal val="visible"/>
                                      </p:to>
                                    </p:set>
                                    <p:anim calcmode="lin" valueType="num">
                                      <p:cBhvr additive="base">
                                        <p:cTn id="35" dur="500" fill="hold"/>
                                        <p:tgtEl>
                                          <p:spTgt spid="20">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0">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uiExpand="1" build="p" bldLvl="2"/>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7543799" cy="1524000"/>
          </a:xfrm>
        </p:spPr>
        <p:txBody>
          <a:bodyPr>
            <a:normAutofit/>
          </a:bodyPr>
          <a:lstStyle/>
          <a:p>
            <a:r>
              <a:rPr lang="en-US" sz="3200" dirty="0"/>
              <a:t>Steps to starting an aquaculture program…..</a:t>
            </a:r>
            <a:endParaRPr lang="en-US" sz="3200" i="1" dirty="0"/>
          </a:p>
        </p:txBody>
      </p:sp>
      <p:sp>
        <p:nvSpPr>
          <p:cNvPr id="6" name="Content Placeholder 2">
            <a:extLst>
              <a:ext uri="{FF2B5EF4-FFF2-40B4-BE49-F238E27FC236}">
                <a16:creationId xmlns:a16="http://schemas.microsoft.com/office/drawing/2014/main" id="{9EE20D07-3E1B-444D-A597-517E4C4730C5}"/>
              </a:ext>
            </a:extLst>
          </p:cNvPr>
          <p:cNvSpPr txBox="1">
            <a:spLocks/>
          </p:cNvSpPr>
          <p:nvPr/>
        </p:nvSpPr>
        <p:spPr>
          <a:xfrm>
            <a:off x="1612901" y="1600200"/>
            <a:ext cx="7543799" cy="438912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defRPr/>
            </a:pPr>
            <a:r>
              <a:rPr lang="en-US" sz="1600" b="1" dirty="0"/>
              <a:t>How does aquaculture fit into our school?</a:t>
            </a:r>
          </a:p>
          <a:p>
            <a:pPr lvl="1">
              <a:defRPr/>
            </a:pPr>
            <a:r>
              <a:rPr lang="en-US" dirty="0"/>
              <a:t>Agriculture and science programs.</a:t>
            </a:r>
          </a:p>
          <a:p>
            <a:pPr lvl="1">
              <a:defRPr/>
            </a:pPr>
            <a:r>
              <a:rPr lang="en-US" dirty="0"/>
              <a:t>FFA or other activity clubs</a:t>
            </a:r>
          </a:p>
          <a:p>
            <a:pPr lvl="1">
              <a:defRPr/>
            </a:pPr>
            <a:r>
              <a:rPr lang="en-US" dirty="0"/>
              <a:t>Collaborate with multiple teachers. </a:t>
            </a:r>
          </a:p>
          <a:p>
            <a:pPr lvl="1">
              <a:defRPr/>
            </a:pPr>
            <a:r>
              <a:rPr lang="en-US" dirty="0"/>
              <a:t>Aquaculture utilized for a variety of classes/subject fields.</a:t>
            </a:r>
          </a:p>
          <a:p>
            <a:pPr>
              <a:defRPr/>
            </a:pPr>
            <a:r>
              <a:rPr lang="en-US" sz="1600" b="1" dirty="0"/>
              <a:t>Identify project partners </a:t>
            </a:r>
            <a:r>
              <a:rPr lang="en-US" sz="1600" dirty="0"/>
              <a:t>within and beyond your school</a:t>
            </a:r>
          </a:p>
          <a:p>
            <a:pPr lvl="1">
              <a:defRPr/>
            </a:pPr>
            <a:r>
              <a:rPr lang="en-US" dirty="0"/>
              <a:t>Other teachers or schools in the district.</a:t>
            </a:r>
          </a:p>
          <a:p>
            <a:pPr lvl="1">
              <a:defRPr/>
            </a:pPr>
            <a:r>
              <a:rPr lang="en-US" dirty="0"/>
              <a:t>Non-profits and industry associations.</a:t>
            </a:r>
          </a:p>
          <a:p>
            <a:pPr lvl="1">
              <a:defRPr/>
            </a:pPr>
            <a:r>
              <a:rPr lang="en-US" dirty="0"/>
              <a:t>Businesses (working farms and zoos/aquariums )</a:t>
            </a:r>
          </a:p>
          <a:p>
            <a:pPr lvl="1">
              <a:defRPr/>
            </a:pPr>
            <a:r>
              <a:rPr lang="en-US" dirty="0"/>
              <a:t>Public agencies </a:t>
            </a:r>
          </a:p>
          <a:p>
            <a:endParaRPr lang="en-US" sz="1600" dirty="0"/>
          </a:p>
        </p:txBody>
      </p:sp>
      <p:grpSp>
        <p:nvGrpSpPr>
          <p:cNvPr id="9" name="Group 8" descr="Partners for aquaculture education:&#10;Seaworld orlando&#10;Mote Marine Lab&#10;New College of Florida&#10;Florida Atlantic University&#10;University of Florida: School of Forest Resources and Conservation&#10;" title="Logos of aquaculture education partners">
            <a:extLst>
              <a:ext uri="{FF2B5EF4-FFF2-40B4-BE49-F238E27FC236}">
                <a16:creationId xmlns:a16="http://schemas.microsoft.com/office/drawing/2014/main" id="{2CD0884B-4438-4D49-8A3F-059BBE9316A3}"/>
              </a:ext>
            </a:extLst>
          </p:cNvPr>
          <p:cNvGrpSpPr/>
          <p:nvPr/>
        </p:nvGrpSpPr>
        <p:grpSpPr>
          <a:xfrm>
            <a:off x="2249566" y="4343400"/>
            <a:ext cx="6672172" cy="1983128"/>
            <a:chOff x="1677020" y="4636200"/>
            <a:chExt cx="7240395" cy="2129600"/>
          </a:xfrm>
        </p:grpSpPr>
        <p:grpSp>
          <p:nvGrpSpPr>
            <p:cNvPr id="10" name="Group 9">
              <a:extLst>
                <a:ext uri="{FF2B5EF4-FFF2-40B4-BE49-F238E27FC236}">
                  <a16:creationId xmlns:a16="http://schemas.microsoft.com/office/drawing/2014/main" id="{CE281BF9-EA43-4359-93AD-05C4AF6B7042}"/>
                </a:ext>
              </a:extLst>
            </p:cNvPr>
            <p:cNvGrpSpPr/>
            <p:nvPr/>
          </p:nvGrpSpPr>
          <p:grpSpPr>
            <a:xfrm>
              <a:off x="1677020" y="5746863"/>
              <a:ext cx="7143660" cy="1018937"/>
              <a:chOff x="1677020" y="5746863"/>
              <a:chExt cx="7143660" cy="1018937"/>
            </a:xfrm>
          </p:grpSpPr>
          <p:pic>
            <p:nvPicPr>
              <p:cNvPr id="12" name="Picture 11" title="Partners in aquaculture education">
                <a:extLst>
                  <a:ext uri="{FF2B5EF4-FFF2-40B4-BE49-F238E27FC236}">
                    <a16:creationId xmlns:a16="http://schemas.microsoft.com/office/drawing/2014/main" id="{9E7B0661-9C08-43FB-BC29-64F548B562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7020" y="5994937"/>
                <a:ext cx="2466900" cy="522787"/>
              </a:xfrm>
              <a:prstGeom prst="rect">
                <a:avLst/>
              </a:prstGeom>
            </p:spPr>
          </p:pic>
          <p:pic>
            <p:nvPicPr>
              <p:cNvPr id="13" name="Picture 12" title="Seaworld Orlando">
                <a:extLst>
                  <a:ext uri="{FF2B5EF4-FFF2-40B4-BE49-F238E27FC236}">
                    <a16:creationId xmlns:a16="http://schemas.microsoft.com/office/drawing/2014/main" id="{BEDB4B2C-C077-443F-9350-5F8BC48DF37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44280" y="5746863"/>
                <a:ext cx="1676400" cy="1018937"/>
              </a:xfrm>
              <a:prstGeom prst="rect">
                <a:avLst/>
              </a:prstGeom>
            </p:spPr>
          </p:pic>
        </p:grpSp>
        <p:pic>
          <p:nvPicPr>
            <p:cNvPr id="11" name="Picture 10" title="Florida Atlantic university">
              <a:extLst>
                <a:ext uri="{FF2B5EF4-FFF2-40B4-BE49-F238E27FC236}">
                  <a16:creationId xmlns:a16="http://schemas.microsoft.com/office/drawing/2014/main" id="{28A7D0BC-F9A3-493E-B2DA-3C39376BBF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64205" y="4636200"/>
              <a:ext cx="1853210" cy="895050"/>
            </a:xfrm>
            <a:prstGeom prst="rect">
              <a:avLst/>
            </a:prstGeom>
          </p:spPr>
        </p:pic>
      </p:grpSp>
      <p:pic>
        <p:nvPicPr>
          <p:cNvPr id="15" name="Picture 14">
            <a:extLst>
              <a:ext uri="{FF2B5EF4-FFF2-40B4-BE49-F238E27FC236}">
                <a16:creationId xmlns:a16="http://schemas.microsoft.com/office/drawing/2014/main" id="{58A68EBF-2C52-4F8B-884B-7CE7BE802A3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59670" y="5377673"/>
            <a:ext cx="2103983" cy="948856"/>
          </a:xfrm>
          <a:prstGeom prst="rect">
            <a:avLst/>
          </a:prstGeom>
        </p:spPr>
      </p:pic>
      <p:pic>
        <p:nvPicPr>
          <p:cNvPr id="1026" name="Picture 2" descr="Image result for ffa logo">
            <a:extLst>
              <a:ext uri="{FF2B5EF4-FFF2-40B4-BE49-F238E27FC236}">
                <a16:creationId xmlns:a16="http://schemas.microsoft.com/office/drawing/2014/main" id="{90F00F46-6464-49E6-9637-B61B68D3333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91400" y="1262991"/>
            <a:ext cx="1183315" cy="1423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7114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 calcmode="lin" valueType="num">
                                      <p:cBhvr additive="base">
                                        <p:cTn id="1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 calcmode="lin" valueType="num">
                                      <p:cBhvr additive="base">
                                        <p:cTn id="1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 calcmode="lin" valueType="num">
                                      <p:cBhvr additive="base">
                                        <p:cTn id="23"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6">
                                            <p:txEl>
                                              <p:pRg st="5" end="5"/>
                                            </p:txEl>
                                          </p:spTgt>
                                        </p:tgtEl>
                                        <p:attrNameLst>
                                          <p:attrName>style.visibility</p:attrName>
                                        </p:attrNameLst>
                                      </p:cBhvr>
                                      <p:to>
                                        <p:strVal val="visible"/>
                                      </p:to>
                                    </p:set>
                                    <p:anim calcmode="lin" valueType="num">
                                      <p:cBhvr additive="base">
                                        <p:cTn id="29"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6">
                                            <p:txEl>
                                              <p:pRg st="6" end="6"/>
                                            </p:txEl>
                                          </p:spTgt>
                                        </p:tgtEl>
                                        <p:attrNameLst>
                                          <p:attrName>style.visibility</p:attrName>
                                        </p:attrNameLst>
                                      </p:cBhvr>
                                      <p:to>
                                        <p:strVal val="visible"/>
                                      </p:to>
                                    </p:set>
                                    <p:anim calcmode="lin" valueType="num">
                                      <p:cBhvr additive="base">
                                        <p:cTn id="33"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6">
                                            <p:txEl>
                                              <p:pRg st="7" end="7"/>
                                            </p:txEl>
                                          </p:spTgt>
                                        </p:tgtEl>
                                        <p:attrNameLst>
                                          <p:attrName>style.visibility</p:attrName>
                                        </p:attrNameLst>
                                      </p:cBhvr>
                                      <p:to>
                                        <p:strVal val="visible"/>
                                      </p:to>
                                    </p:set>
                                    <p:anim calcmode="lin" valueType="num">
                                      <p:cBhvr additive="base">
                                        <p:cTn id="37"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6">
                                            <p:txEl>
                                              <p:pRg st="8" end="8"/>
                                            </p:txEl>
                                          </p:spTgt>
                                        </p:tgtEl>
                                        <p:attrNameLst>
                                          <p:attrName>style.visibility</p:attrName>
                                        </p:attrNameLst>
                                      </p:cBhvr>
                                      <p:to>
                                        <p:strVal val="visible"/>
                                      </p:to>
                                    </p:set>
                                    <p:anim calcmode="lin" valueType="num">
                                      <p:cBhvr additive="base">
                                        <p:cTn id="41"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6">
                                            <p:txEl>
                                              <p:pRg st="9" end="9"/>
                                            </p:txEl>
                                          </p:spTgt>
                                        </p:tgtEl>
                                        <p:attrNameLst>
                                          <p:attrName>style.visibility</p:attrName>
                                        </p:attrNameLst>
                                      </p:cBhvr>
                                      <p:to>
                                        <p:strVal val="visible"/>
                                      </p:to>
                                    </p:set>
                                    <p:anim calcmode="lin" valueType="num">
                                      <p:cBhvr additive="base">
                                        <p:cTn id="45" dur="5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6">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7543799" cy="1524000"/>
          </a:xfrm>
        </p:spPr>
        <p:txBody>
          <a:bodyPr>
            <a:normAutofit/>
          </a:bodyPr>
          <a:lstStyle/>
          <a:p>
            <a:r>
              <a:rPr lang="en-US" sz="3200" dirty="0"/>
              <a:t>Steps to starting an aquaculture program…..</a:t>
            </a:r>
            <a:endParaRPr lang="en-US" sz="3200" i="1" dirty="0"/>
          </a:p>
        </p:txBody>
      </p:sp>
      <p:sp>
        <p:nvSpPr>
          <p:cNvPr id="6" name="Content Placeholder 2">
            <a:extLst>
              <a:ext uri="{FF2B5EF4-FFF2-40B4-BE49-F238E27FC236}">
                <a16:creationId xmlns:a16="http://schemas.microsoft.com/office/drawing/2014/main" id="{9EE20D07-3E1B-444D-A597-517E4C4730C5}"/>
              </a:ext>
            </a:extLst>
          </p:cNvPr>
          <p:cNvSpPr txBox="1">
            <a:spLocks/>
          </p:cNvSpPr>
          <p:nvPr/>
        </p:nvSpPr>
        <p:spPr>
          <a:xfrm>
            <a:off x="1467851" y="1600200"/>
            <a:ext cx="3637547" cy="438912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defRPr/>
            </a:pPr>
            <a:r>
              <a:rPr lang="en-US" sz="2400" dirty="0"/>
              <a:t>Seek funding</a:t>
            </a:r>
          </a:p>
          <a:p>
            <a:pPr lvl="1"/>
            <a:r>
              <a:rPr lang="en-US" sz="1800" dirty="0"/>
              <a:t>Aquaculture is often covered by science, vocational, FFA, STEM or other existing program budgets </a:t>
            </a:r>
          </a:p>
          <a:p>
            <a:pPr lvl="1"/>
            <a:r>
              <a:rPr lang="en-US" sz="1800" dirty="0"/>
              <a:t>School fundraisers </a:t>
            </a:r>
          </a:p>
          <a:p>
            <a:pPr lvl="1"/>
            <a:r>
              <a:rPr lang="en-US" sz="1800" dirty="0"/>
              <a:t>Donations </a:t>
            </a:r>
          </a:p>
          <a:p>
            <a:pPr lvl="1"/>
            <a:r>
              <a:rPr lang="en-US" sz="1800" dirty="0"/>
              <a:t>Aquaculture product sales</a:t>
            </a:r>
          </a:p>
          <a:p>
            <a:pPr lvl="1"/>
            <a:r>
              <a:rPr lang="en-US" sz="1800" b="1" dirty="0"/>
              <a:t>Grants! </a:t>
            </a:r>
          </a:p>
          <a:p>
            <a:pPr lvl="2"/>
            <a:endParaRPr lang="en-US" dirty="0"/>
          </a:p>
          <a:p>
            <a:endParaRPr lang="en-US" sz="1600" dirty="0"/>
          </a:p>
        </p:txBody>
      </p:sp>
      <p:pic>
        <p:nvPicPr>
          <p:cNvPr id="16" name="Picture 15" descr="Teacher and student showing off their clownfish before being shipped to buyers. " title="Teacher and students wit clown fish in transport bags. ">
            <a:extLst>
              <a:ext uri="{FF2B5EF4-FFF2-40B4-BE49-F238E27FC236}">
                <a16:creationId xmlns:a16="http://schemas.microsoft.com/office/drawing/2014/main" id="{A185E5E0-9025-42E1-A662-8D0DCD8286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7703" y="1587650"/>
            <a:ext cx="3723640" cy="2792730"/>
          </a:xfrm>
          <a:prstGeom prst="rect">
            <a:avLst/>
          </a:prstGeom>
          <a:ln>
            <a:noFill/>
          </a:ln>
          <a:effectLst>
            <a:outerShdw blurRad="292100" dist="139700" dir="2700000" algn="tl" rotWithShape="0">
              <a:srgbClr val="333333">
                <a:alpha val="65000"/>
              </a:srgbClr>
            </a:outerShdw>
          </a:effectLst>
        </p:spPr>
      </p:pic>
      <p:sp>
        <p:nvSpPr>
          <p:cNvPr id="17" name="TextBox 16">
            <a:extLst>
              <a:ext uri="{FF2B5EF4-FFF2-40B4-BE49-F238E27FC236}">
                <a16:creationId xmlns:a16="http://schemas.microsoft.com/office/drawing/2014/main" id="{E6B7CD64-3F25-490D-8AFA-848F7BB29781}"/>
              </a:ext>
            </a:extLst>
          </p:cNvPr>
          <p:cNvSpPr txBox="1"/>
          <p:nvPr/>
        </p:nvSpPr>
        <p:spPr>
          <a:xfrm>
            <a:off x="5257800" y="4444160"/>
            <a:ext cx="3962400" cy="523220"/>
          </a:xfrm>
          <a:prstGeom prst="rect">
            <a:avLst/>
          </a:prstGeom>
          <a:noFill/>
        </p:spPr>
        <p:txBody>
          <a:bodyPr wrap="square" rtlCol="0">
            <a:spAutoFit/>
          </a:bodyPr>
          <a:lstStyle/>
          <a:p>
            <a:pPr algn="ctr"/>
            <a:r>
              <a:rPr lang="en-US" sz="1400" i="1" dirty="0">
                <a:solidFill>
                  <a:schemeClr val="accent1"/>
                </a:solidFill>
              </a:rPr>
              <a:t>Numerous teachers fund their aquaculture programs through clownfish sales!</a:t>
            </a:r>
          </a:p>
        </p:txBody>
      </p:sp>
      <p:sp>
        <p:nvSpPr>
          <p:cNvPr id="18" name="TextBox 17">
            <a:extLst>
              <a:ext uri="{FF2B5EF4-FFF2-40B4-BE49-F238E27FC236}">
                <a16:creationId xmlns:a16="http://schemas.microsoft.com/office/drawing/2014/main" id="{B72EB1EB-2130-41AA-BB37-321E8DA1C974}"/>
              </a:ext>
            </a:extLst>
          </p:cNvPr>
          <p:cNvSpPr txBox="1"/>
          <p:nvPr/>
        </p:nvSpPr>
        <p:spPr>
          <a:xfrm>
            <a:off x="5397703" y="4180325"/>
            <a:ext cx="3433285" cy="200055"/>
          </a:xfrm>
          <a:prstGeom prst="rect">
            <a:avLst/>
          </a:prstGeom>
          <a:noFill/>
        </p:spPr>
        <p:txBody>
          <a:bodyPr wrap="square" rtlCol="0">
            <a:spAutoFit/>
          </a:bodyPr>
          <a:lstStyle/>
          <a:p>
            <a:r>
              <a:rPr lang="en-US" sz="700" i="1" dirty="0">
                <a:solidFill>
                  <a:schemeClr val="bg1"/>
                </a:solidFill>
              </a:rPr>
              <a:t>Photo credit: Brandon Rutherford, CORAL Magazine, Reef2Rainforest.com</a:t>
            </a:r>
          </a:p>
        </p:txBody>
      </p:sp>
      <p:pic>
        <p:nvPicPr>
          <p:cNvPr id="19" name="Picture 18">
            <a:extLst>
              <a:ext uri="{FF2B5EF4-FFF2-40B4-BE49-F238E27FC236}">
                <a16:creationId xmlns:a16="http://schemas.microsoft.com/office/drawing/2014/main" id="{4E7CEE97-472C-4BF7-AE9C-385FD90AB3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89910" y="5429049"/>
            <a:ext cx="2103983" cy="948856"/>
          </a:xfrm>
          <a:prstGeom prst="rect">
            <a:avLst/>
          </a:prstGeom>
        </p:spPr>
      </p:pic>
      <p:pic>
        <p:nvPicPr>
          <p:cNvPr id="5122" name="Picture 2" descr="Image result for usda farm to school">
            <a:extLst>
              <a:ext uri="{FF2B5EF4-FFF2-40B4-BE49-F238E27FC236}">
                <a16:creationId xmlns:a16="http://schemas.microsoft.com/office/drawing/2014/main" id="{2893BEF2-B8BE-42F2-BCDF-E5099FC512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47357" y="5554380"/>
            <a:ext cx="2620442" cy="821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4784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 calcmode="lin" valueType="num">
                                      <p:cBhvr additive="base">
                                        <p:cTn id="1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 calcmode="lin" valueType="num">
                                      <p:cBhvr additive="base">
                                        <p:cTn id="1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 calcmode="lin" valueType="num">
                                      <p:cBhvr additive="base">
                                        <p:cTn id="23"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 calcmode="lin" valueType="num">
                                      <p:cBhvr additive="base">
                                        <p:cTn id="2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785938" y="1716640"/>
            <a:ext cx="3852862" cy="4648200"/>
          </a:xfrm>
        </p:spPr>
        <p:txBody>
          <a:bodyPr>
            <a:normAutofit/>
          </a:bodyPr>
          <a:lstStyle/>
          <a:p>
            <a:r>
              <a:rPr lang="en-US" sz="2800" dirty="0"/>
              <a:t>Start small!</a:t>
            </a:r>
          </a:p>
          <a:p>
            <a:pPr lvl="1"/>
            <a:r>
              <a:rPr lang="en-US" sz="2000" dirty="0"/>
              <a:t>Large aquaculture systems can take a lot of time and resources</a:t>
            </a:r>
          </a:p>
          <a:p>
            <a:pPr lvl="1"/>
            <a:r>
              <a:rPr lang="en-US" sz="2000" dirty="0"/>
              <a:t>Learn while you build.</a:t>
            </a:r>
          </a:p>
          <a:p>
            <a:pPr lvl="1"/>
            <a:r>
              <a:rPr lang="en-US" sz="2000" dirty="0"/>
              <a:t>Dozens of teaching opportunities can come from a single tank!</a:t>
            </a:r>
          </a:p>
          <a:p>
            <a:pPr lvl="1"/>
            <a:endParaRPr lang="en-US" sz="3300" i="1" dirty="0">
              <a:solidFill>
                <a:schemeClr val="accent1"/>
              </a:solidFill>
            </a:endParaRPr>
          </a:p>
          <a:p>
            <a:endParaRPr lang="en-US" sz="3500" dirty="0"/>
          </a:p>
          <a:p>
            <a:pPr marL="0" indent="0">
              <a:buNone/>
            </a:pPr>
            <a:endParaRPr lang="en-US" dirty="0"/>
          </a:p>
        </p:txBody>
      </p:sp>
      <p:sp>
        <p:nvSpPr>
          <p:cNvPr id="2" name="Title 1"/>
          <p:cNvSpPr>
            <a:spLocks noGrp="1"/>
          </p:cNvSpPr>
          <p:nvPr>
            <p:ph type="title" idx="4294967295"/>
          </p:nvPr>
        </p:nvSpPr>
        <p:spPr>
          <a:xfrm>
            <a:off x="1447800" y="413384"/>
            <a:ext cx="8229600" cy="1143000"/>
          </a:xfrm>
        </p:spPr>
        <p:txBody>
          <a:bodyPr>
            <a:noAutofit/>
          </a:bodyPr>
          <a:lstStyle/>
          <a:p>
            <a:r>
              <a:rPr lang="en-US" sz="3400" dirty="0">
                <a:latin typeface="+mn-lt"/>
              </a:rPr>
              <a:t>Steps to starting an aquaculture program…..</a:t>
            </a:r>
          </a:p>
        </p:txBody>
      </p:sp>
      <p:pic>
        <p:nvPicPr>
          <p:cNvPr id="4" name="Picture 3" title="Students with small aquaponic system"/>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6125" y="3810000"/>
            <a:ext cx="3317875" cy="2453878"/>
          </a:xfrm>
          <a:prstGeom prst="rect">
            <a:avLst/>
          </a:prstGeom>
        </p:spPr>
      </p:pic>
      <p:pic>
        <p:nvPicPr>
          <p:cNvPr id="8" name="Picture 7" title="Teacher shows students a coral t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6124" y="1371600"/>
            <a:ext cx="3317875" cy="2261398"/>
          </a:xfrm>
          <a:prstGeom prst="rect">
            <a:avLst/>
          </a:prstGeom>
        </p:spPr>
      </p:pic>
    </p:spTree>
    <p:extLst>
      <p:ext uri="{BB962C8B-B14F-4D97-AF65-F5344CB8AC3E}">
        <p14:creationId xmlns:p14="http://schemas.microsoft.com/office/powerpoint/2010/main" val="23094509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600200" y="1371600"/>
            <a:ext cx="7391400" cy="2057400"/>
          </a:xfrm>
        </p:spPr>
        <p:txBody>
          <a:bodyPr>
            <a:normAutofit fontScale="85000" lnSpcReduction="10000"/>
          </a:bodyPr>
          <a:lstStyle/>
          <a:p>
            <a:r>
              <a:rPr lang="en-US" sz="2000" dirty="0"/>
              <a:t>Even if you don’t want to start an aquaculture farm…</a:t>
            </a:r>
          </a:p>
          <a:p>
            <a:pPr lvl="1"/>
            <a:r>
              <a:rPr lang="en-US" sz="2000" dirty="0"/>
              <a:t>Consider covering aquaculture in your standard curriculum.</a:t>
            </a:r>
          </a:p>
          <a:p>
            <a:pPr lvl="1"/>
            <a:r>
              <a:rPr lang="en-US" sz="2000" dirty="0"/>
              <a:t>Informed students make informed consumers!</a:t>
            </a:r>
          </a:p>
          <a:p>
            <a:pPr lvl="1"/>
            <a:r>
              <a:rPr lang="en-US" sz="2000" dirty="0">
                <a:solidFill>
                  <a:schemeClr val="tx1"/>
                </a:solidFill>
              </a:rPr>
              <a:t>Aquaculture is a powerful tool for conserving our oceans.</a:t>
            </a:r>
          </a:p>
          <a:p>
            <a:pPr marL="457200" lvl="1" indent="0" algn="ctr">
              <a:buNone/>
            </a:pPr>
            <a:r>
              <a:rPr lang="en-US" sz="2000" i="1" dirty="0">
                <a:solidFill>
                  <a:schemeClr val="accent1"/>
                </a:solidFill>
              </a:rPr>
              <a:t>Many resources are already produced and available for free through FDACS and other Florida partners. </a:t>
            </a:r>
            <a:endParaRPr lang="en-US" sz="3300" i="1" dirty="0">
              <a:solidFill>
                <a:schemeClr val="accent1"/>
              </a:solidFill>
            </a:endParaRPr>
          </a:p>
          <a:p>
            <a:endParaRPr lang="en-US" sz="3500" dirty="0"/>
          </a:p>
          <a:p>
            <a:pPr marL="0" indent="0">
              <a:buNone/>
            </a:pPr>
            <a:endParaRPr lang="en-US" dirty="0"/>
          </a:p>
        </p:txBody>
      </p:sp>
      <p:sp>
        <p:nvSpPr>
          <p:cNvPr id="2" name="Title 1"/>
          <p:cNvSpPr>
            <a:spLocks noGrp="1"/>
          </p:cNvSpPr>
          <p:nvPr>
            <p:ph type="title" idx="4294967295"/>
          </p:nvPr>
        </p:nvSpPr>
        <p:spPr>
          <a:xfrm>
            <a:off x="1371600" y="660400"/>
            <a:ext cx="8229600" cy="1143000"/>
          </a:xfrm>
        </p:spPr>
        <p:txBody>
          <a:bodyPr>
            <a:noAutofit/>
          </a:bodyPr>
          <a:lstStyle/>
          <a:p>
            <a:r>
              <a:rPr lang="en-US" sz="3400" dirty="0">
                <a:latin typeface="+mn-lt"/>
              </a:rPr>
              <a:t>Basic Aquaculture Overview</a:t>
            </a:r>
          </a:p>
        </p:txBody>
      </p:sp>
      <p:pic>
        <p:nvPicPr>
          <p:cNvPr id="5" name="Picture 4">
            <a:extLst>
              <a:ext uri="{FF2B5EF4-FFF2-40B4-BE49-F238E27FC236}">
                <a16:creationId xmlns:a16="http://schemas.microsoft.com/office/drawing/2014/main" id="{10572AEB-8117-4D52-AACB-D7BE010F3D1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8400" y="3448665"/>
            <a:ext cx="5486400" cy="2906829"/>
          </a:xfrm>
          <a:prstGeom prst="rect">
            <a:avLst/>
          </a:prstGeom>
        </p:spPr>
      </p:pic>
    </p:spTree>
    <p:extLst>
      <p:ext uri="{BB962C8B-B14F-4D97-AF65-F5344CB8AC3E}">
        <p14:creationId xmlns:p14="http://schemas.microsoft.com/office/powerpoint/2010/main" val="3074755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9A118BC-BA81-4C93-ACF2-98CA894FA7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5" y="-1"/>
            <a:ext cx="915543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cxnSp>
        <p:nvCxnSpPr>
          <p:cNvPr id="12" name="Straight Connector 11">
            <a:extLst>
              <a:ext uri="{FF2B5EF4-FFF2-40B4-BE49-F238E27FC236}">
                <a16:creationId xmlns:a16="http://schemas.microsoft.com/office/drawing/2014/main" id="{7608143B-5494-482A-BCE4-588DC477DA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a:stCxn id="37" idx="3"/>
          </p:cNvCxnSpPr>
          <p:nvPr>
            <p:extLst>
              <p:ext uri="{386F3935-93C4-4BCD-93E2-E3B085C9AB24}">
                <p16:designElem xmlns:p16="http://schemas.microsoft.com/office/powerpoint/2015/main" val="1"/>
              </p:ext>
            </p:extLst>
          </p:nvPr>
        </p:nvCxnSpPr>
        <p:spPr>
          <a:xfrm flipV="1">
            <a:off x="6172199" y="3426234"/>
            <a:ext cx="2971801" cy="2766"/>
          </a:xfrm>
          <a:prstGeom prst="line">
            <a:avLst/>
          </a:prstGeom>
          <a:ln w="50800">
            <a:solidFill>
              <a:schemeClr val="tx2"/>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B04A5206-CBD4-4B07-9B30-C52FF452F6D7}"/>
              </a:ext>
            </a:extLst>
          </p:cNvPr>
          <p:cNvPicPr>
            <a:picLocks noChangeAspect="1"/>
          </p:cNvPicPr>
          <p:nvPr/>
        </p:nvPicPr>
        <p:blipFill>
          <a:blip r:embed="rId3"/>
          <a:stretch>
            <a:fillRect/>
          </a:stretch>
        </p:blipFill>
        <p:spPr>
          <a:xfrm>
            <a:off x="6175056" y="-2766"/>
            <a:ext cx="2971802" cy="4233498"/>
          </a:xfrm>
          <a:prstGeom prst="rect">
            <a:avLst/>
          </a:prstGeom>
          <a:effectLst>
            <a:outerShdw blurRad="50800" dist="38100" dir="2700000" algn="tl" rotWithShape="0">
              <a:prstClr val="black">
                <a:alpha val="40000"/>
              </a:prstClr>
            </a:outerShdw>
          </a:effectLst>
        </p:spPr>
      </p:pic>
      <p:sp>
        <p:nvSpPr>
          <p:cNvPr id="14" name="Rectangle 13">
            <a:extLst>
              <a:ext uri="{FF2B5EF4-FFF2-40B4-BE49-F238E27FC236}">
                <a16:creationId xmlns:a16="http://schemas.microsoft.com/office/drawing/2014/main" id="{637E1130-C53E-4FDB-8D84-8863103894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6172199"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5">
            <a:extLst>
              <a:ext uri="{FF2B5EF4-FFF2-40B4-BE49-F238E27FC236}">
                <a16:creationId xmlns:a16="http://schemas.microsoft.com/office/drawing/2014/main" id="{B6FD7DC0-5FF7-4A80-9AC3-9AA8CD0018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59027"/>
            <a:ext cx="6782018"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1"/>
          <p:cNvSpPr>
            <a:spLocks noGrp="1"/>
          </p:cNvSpPr>
          <p:nvPr>
            <p:ph type="title"/>
          </p:nvPr>
        </p:nvSpPr>
        <p:spPr>
          <a:xfrm>
            <a:off x="419099" y="781429"/>
            <a:ext cx="6941237" cy="778933"/>
          </a:xfrm>
        </p:spPr>
        <p:txBody>
          <a:bodyPr anchor="ctr">
            <a:normAutofit/>
          </a:bodyPr>
          <a:lstStyle/>
          <a:p>
            <a:r>
              <a:rPr lang="en-US" sz="2800" dirty="0">
                <a:solidFill>
                  <a:srgbClr val="FEFFFF"/>
                </a:solidFill>
              </a:rPr>
              <a:t>FDACS’ Educator Resources</a:t>
            </a:r>
          </a:p>
        </p:txBody>
      </p:sp>
      <p:sp>
        <p:nvSpPr>
          <p:cNvPr id="3" name="Content Placeholder 2"/>
          <p:cNvSpPr>
            <a:spLocks noGrp="1"/>
          </p:cNvSpPr>
          <p:nvPr>
            <p:ph idx="1"/>
          </p:nvPr>
        </p:nvSpPr>
        <p:spPr>
          <a:xfrm>
            <a:off x="260982" y="1816581"/>
            <a:ext cx="5867399" cy="4708723"/>
          </a:xfrm>
        </p:spPr>
        <p:txBody>
          <a:bodyPr>
            <a:normAutofit/>
          </a:bodyPr>
          <a:lstStyle/>
          <a:p>
            <a:pPr marL="0" indent="0">
              <a:buNone/>
            </a:pPr>
            <a:r>
              <a:rPr lang="en-US" sz="1600" dirty="0">
                <a:solidFill>
                  <a:schemeClr val="bg1"/>
                </a:solidFill>
              </a:rPr>
              <a:t>The new webpage is a one-stop-shop for resource links and information on teaching aquaculture</a:t>
            </a:r>
          </a:p>
          <a:p>
            <a:pPr lvl="1"/>
            <a:r>
              <a:rPr lang="en-US" dirty="0">
                <a:solidFill>
                  <a:schemeClr val="bg1"/>
                </a:solidFill>
              </a:rPr>
              <a:t>Lesson plans, presentations and tests</a:t>
            </a:r>
          </a:p>
          <a:p>
            <a:pPr lvl="1"/>
            <a:r>
              <a:rPr lang="en-US" dirty="0">
                <a:solidFill>
                  <a:schemeClr val="bg1"/>
                </a:solidFill>
              </a:rPr>
              <a:t>Videos and software</a:t>
            </a:r>
          </a:p>
          <a:p>
            <a:pPr lvl="1"/>
            <a:r>
              <a:rPr lang="en-US" dirty="0">
                <a:solidFill>
                  <a:schemeClr val="bg1"/>
                </a:solidFill>
              </a:rPr>
              <a:t>Activity and coloring books</a:t>
            </a:r>
          </a:p>
          <a:p>
            <a:pPr lvl="1"/>
            <a:r>
              <a:rPr lang="en-US" dirty="0">
                <a:solidFill>
                  <a:schemeClr val="bg1"/>
                </a:solidFill>
              </a:rPr>
              <a:t>Field trip opportunities</a:t>
            </a:r>
          </a:p>
          <a:p>
            <a:pPr lvl="1"/>
            <a:r>
              <a:rPr lang="en-US" dirty="0">
                <a:solidFill>
                  <a:schemeClr val="bg1"/>
                </a:solidFill>
              </a:rPr>
              <a:t>Funding resources guide</a:t>
            </a:r>
          </a:p>
          <a:p>
            <a:pPr lvl="1"/>
            <a:r>
              <a:rPr lang="en-US" dirty="0">
                <a:solidFill>
                  <a:schemeClr val="bg1"/>
                </a:solidFill>
              </a:rPr>
              <a:t>Technical assistance contacts</a:t>
            </a:r>
          </a:p>
          <a:p>
            <a:pPr lvl="1"/>
            <a:r>
              <a:rPr lang="en-US" dirty="0">
                <a:solidFill>
                  <a:schemeClr val="bg1"/>
                </a:solidFill>
              </a:rPr>
              <a:t>School success stories</a:t>
            </a:r>
          </a:p>
          <a:p>
            <a:pPr lvl="1"/>
            <a:endParaRPr lang="en-US" dirty="0">
              <a:solidFill>
                <a:srgbClr val="FEFFFF"/>
              </a:solidFill>
            </a:endParaRPr>
          </a:p>
          <a:p>
            <a:endParaRPr lang="en-US" dirty="0">
              <a:solidFill>
                <a:srgbClr val="FEFFFF"/>
              </a:solidFill>
            </a:endParaRPr>
          </a:p>
        </p:txBody>
      </p:sp>
      <p:pic>
        <p:nvPicPr>
          <p:cNvPr id="13" name="Picture 12" descr="C:\Users\culpepc\Desktop\Pubs\Pics\riverview high program.jpg">
            <a:extLst>
              <a:ext uri="{FF2B5EF4-FFF2-40B4-BE49-F238E27FC236}">
                <a16:creationId xmlns:a16="http://schemas.microsoft.com/office/drawing/2014/main" id="{6DD1CA7D-7B94-4B24-AB07-D50B429DEC78}"/>
              </a:ext>
            </a:extLst>
          </p:cNvPr>
          <p:cNvPicPr/>
          <p:nvPr/>
        </p:nvPicPr>
        <p:blipFill rotWithShape="1">
          <a:blip r:embed="rId4" cstate="print">
            <a:extLst>
              <a:ext uri="{28A0092B-C50C-407E-A947-70E740481C1C}">
                <a14:useLocalDpi xmlns:a14="http://schemas.microsoft.com/office/drawing/2010/main" val="0"/>
              </a:ext>
            </a:extLst>
          </a:blip>
          <a:srcRect r="17021"/>
          <a:stretch/>
        </p:blipFill>
        <p:spPr bwMode="auto">
          <a:xfrm>
            <a:off x="6153780" y="4282672"/>
            <a:ext cx="2990219" cy="2572563"/>
          </a:xfrm>
          <a:prstGeom prst="rect">
            <a:avLst/>
          </a:prstGeom>
          <a:noFill/>
          <a:ln>
            <a:noFill/>
          </a:ln>
        </p:spPr>
      </p:pic>
      <p:cxnSp>
        <p:nvCxnSpPr>
          <p:cNvPr id="9" name="Straight Connector 8">
            <a:extLst>
              <a:ext uri="{FF2B5EF4-FFF2-40B4-BE49-F238E27FC236}">
                <a16:creationId xmlns:a16="http://schemas.microsoft.com/office/drawing/2014/main" id="{A6315AE1-45A6-444B-8624-2E90B56259F5}"/>
              </a:ext>
            </a:extLst>
          </p:cNvPr>
          <p:cNvCxnSpPr>
            <a:cxnSpLocks/>
          </p:cNvCxnSpPr>
          <p:nvPr/>
        </p:nvCxnSpPr>
        <p:spPr>
          <a:xfrm flipH="1">
            <a:off x="6172198" y="4267200"/>
            <a:ext cx="297180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1248D9D4-E29F-427C-B154-B1CCF20DBC1B}"/>
              </a:ext>
            </a:extLst>
          </p:cNvPr>
          <p:cNvSpPr/>
          <p:nvPr/>
        </p:nvSpPr>
        <p:spPr>
          <a:xfrm>
            <a:off x="509264" y="5060593"/>
            <a:ext cx="5053336" cy="646331"/>
          </a:xfrm>
          <a:prstGeom prst="rect">
            <a:avLst/>
          </a:prstGeom>
        </p:spPr>
        <p:txBody>
          <a:bodyPr wrap="square">
            <a:spAutoFit/>
          </a:bodyPr>
          <a:lstStyle/>
          <a:p>
            <a:pPr algn="ctr"/>
            <a:r>
              <a:rPr lang="en-US" dirty="0">
                <a:solidFill>
                  <a:schemeClr val="accent1">
                    <a:lumMod val="60000"/>
                    <a:lumOff val="40000"/>
                  </a:schemeClr>
                </a:solidFill>
              </a:rPr>
              <a:t>www.FDACS.gov/Education/Aquaculture-Educator-Resources</a:t>
            </a:r>
          </a:p>
        </p:txBody>
      </p:sp>
      <p:pic>
        <p:nvPicPr>
          <p:cNvPr id="17" name="Picture 16">
            <a:extLst>
              <a:ext uri="{FF2B5EF4-FFF2-40B4-BE49-F238E27FC236}">
                <a16:creationId xmlns:a16="http://schemas.microsoft.com/office/drawing/2014/main" id="{62A4DBB3-B637-41BE-9B43-D0EE6623EB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85" y="5705828"/>
            <a:ext cx="9143998" cy="1163782"/>
          </a:xfrm>
          <a:prstGeom prst="rect">
            <a:avLst/>
          </a:prstGeom>
        </p:spPr>
      </p:pic>
    </p:spTree>
    <p:extLst>
      <p:ext uri="{BB962C8B-B14F-4D97-AF65-F5344CB8AC3E}">
        <p14:creationId xmlns:p14="http://schemas.microsoft.com/office/powerpoint/2010/main" val="188625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84" name="Group 83">
            <a:extLst>
              <a:ext uri="{FF2B5EF4-FFF2-40B4-BE49-F238E27FC236}">
                <a16:creationId xmlns:a16="http://schemas.microsoft.com/office/drawing/2014/main" id="{F2780DFF-3AF5-4F60-B2A3-AA766AD8B3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 y="228600"/>
            <a:ext cx="2138628" cy="6638625"/>
            <a:chOff x="2487613" y="285750"/>
            <a:chExt cx="2428875" cy="5654676"/>
          </a:xfrm>
        </p:grpSpPr>
        <p:sp>
          <p:nvSpPr>
            <p:cNvPr id="85" name="Freeform 11">
              <a:extLst>
                <a:ext uri="{FF2B5EF4-FFF2-40B4-BE49-F238E27FC236}">
                  <a16:creationId xmlns:a16="http://schemas.microsoft.com/office/drawing/2014/main" id="{1C79324C-CB0A-40CA-AE77-7CFA131A7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86" name="Freeform 12">
              <a:extLst>
                <a:ext uri="{FF2B5EF4-FFF2-40B4-BE49-F238E27FC236}">
                  <a16:creationId xmlns:a16="http://schemas.microsoft.com/office/drawing/2014/main" id="{FE6F32A9-AD07-4A53-BA89-05D8AC1EB6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87" name="Freeform 13">
              <a:extLst>
                <a:ext uri="{FF2B5EF4-FFF2-40B4-BE49-F238E27FC236}">
                  <a16:creationId xmlns:a16="http://schemas.microsoft.com/office/drawing/2014/main" id="{BF108F4A-C3A5-42B2-9D7B-10D92D15CE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88" name="Freeform 14">
              <a:extLst>
                <a:ext uri="{FF2B5EF4-FFF2-40B4-BE49-F238E27FC236}">
                  <a16:creationId xmlns:a16="http://schemas.microsoft.com/office/drawing/2014/main" id="{8254BB4A-F14E-4DE6-94AE-3701198976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89" name="Freeform 15">
              <a:extLst>
                <a:ext uri="{FF2B5EF4-FFF2-40B4-BE49-F238E27FC236}">
                  <a16:creationId xmlns:a16="http://schemas.microsoft.com/office/drawing/2014/main" id="{37BE596F-4E67-44BA-99D0-37A64771FB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90" name="Freeform 16">
              <a:extLst>
                <a:ext uri="{FF2B5EF4-FFF2-40B4-BE49-F238E27FC236}">
                  <a16:creationId xmlns:a16="http://schemas.microsoft.com/office/drawing/2014/main" id="{9A48CE8A-2735-4764-AF04-D7679A3057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91" name="Freeform 17">
              <a:extLst>
                <a:ext uri="{FF2B5EF4-FFF2-40B4-BE49-F238E27FC236}">
                  <a16:creationId xmlns:a16="http://schemas.microsoft.com/office/drawing/2014/main" id="{7058C06C-28D8-4334-83E0-AEA77C4AF3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92" name="Freeform 18">
              <a:extLst>
                <a:ext uri="{FF2B5EF4-FFF2-40B4-BE49-F238E27FC236}">
                  <a16:creationId xmlns:a16="http://schemas.microsoft.com/office/drawing/2014/main" id="{530C5090-5A77-4DFC-8CDA-D6E2576ACC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93" name="Freeform 19">
              <a:extLst>
                <a:ext uri="{FF2B5EF4-FFF2-40B4-BE49-F238E27FC236}">
                  <a16:creationId xmlns:a16="http://schemas.microsoft.com/office/drawing/2014/main" id="{57EC1ECF-618E-4B07-B823-11316CE52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94" name="Freeform 20">
              <a:extLst>
                <a:ext uri="{FF2B5EF4-FFF2-40B4-BE49-F238E27FC236}">
                  <a16:creationId xmlns:a16="http://schemas.microsoft.com/office/drawing/2014/main" id="{7C8B4CFB-E7F6-4A2B-AA5B-CB910D23A2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95" name="Freeform 21">
              <a:extLst>
                <a:ext uri="{FF2B5EF4-FFF2-40B4-BE49-F238E27FC236}">
                  <a16:creationId xmlns:a16="http://schemas.microsoft.com/office/drawing/2014/main" id="{EBEADD2C-CA66-41C5-8622-31212959D4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96" name="Freeform 22">
              <a:extLst>
                <a:ext uri="{FF2B5EF4-FFF2-40B4-BE49-F238E27FC236}">
                  <a16:creationId xmlns:a16="http://schemas.microsoft.com/office/drawing/2014/main" id="{3CE06860-DDC5-4FC7-97D7-795F9CA9B1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98" name="Group 97">
            <a:extLst>
              <a:ext uri="{FF2B5EF4-FFF2-40B4-BE49-F238E27FC236}">
                <a16:creationId xmlns:a16="http://schemas.microsoft.com/office/drawing/2014/main" id="{BDA041F5-FB91-4FE3-8309-30F32C6A483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412" y="-786"/>
            <a:ext cx="1767505" cy="6854040"/>
            <a:chOff x="6627813" y="194833"/>
            <a:chExt cx="1952625" cy="5678918"/>
          </a:xfrm>
        </p:grpSpPr>
        <p:sp>
          <p:nvSpPr>
            <p:cNvPr id="99" name="Freeform 27">
              <a:extLst>
                <a:ext uri="{FF2B5EF4-FFF2-40B4-BE49-F238E27FC236}">
                  <a16:creationId xmlns:a16="http://schemas.microsoft.com/office/drawing/2014/main" id="{17D7CDD7-7A0A-4EBD-A35A-5C77175F6F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00" name="Freeform 28">
              <a:extLst>
                <a:ext uri="{FF2B5EF4-FFF2-40B4-BE49-F238E27FC236}">
                  <a16:creationId xmlns:a16="http://schemas.microsoft.com/office/drawing/2014/main" id="{3535804A-BB84-44EB-9712-B96D7AEB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01" name="Freeform 29">
              <a:extLst>
                <a:ext uri="{FF2B5EF4-FFF2-40B4-BE49-F238E27FC236}">
                  <a16:creationId xmlns:a16="http://schemas.microsoft.com/office/drawing/2014/main" id="{2EA058FC-BE7B-40CC-A63E-8E646238FC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02" name="Freeform 30">
              <a:extLst>
                <a:ext uri="{FF2B5EF4-FFF2-40B4-BE49-F238E27FC236}">
                  <a16:creationId xmlns:a16="http://schemas.microsoft.com/office/drawing/2014/main" id="{0E8271EE-FB1E-459E-8E94-991CB53837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03" name="Freeform 31">
              <a:extLst>
                <a:ext uri="{FF2B5EF4-FFF2-40B4-BE49-F238E27FC236}">
                  <a16:creationId xmlns:a16="http://schemas.microsoft.com/office/drawing/2014/main" id="{928D4994-0177-4E02-B988-4786CF3B7D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04" name="Freeform 32">
              <a:extLst>
                <a:ext uri="{FF2B5EF4-FFF2-40B4-BE49-F238E27FC236}">
                  <a16:creationId xmlns:a16="http://schemas.microsoft.com/office/drawing/2014/main" id="{3A3FF466-04BF-4F8D-88E1-98C1A2CC7A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05" name="Freeform 33">
              <a:extLst>
                <a:ext uri="{FF2B5EF4-FFF2-40B4-BE49-F238E27FC236}">
                  <a16:creationId xmlns:a16="http://schemas.microsoft.com/office/drawing/2014/main" id="{2513E60D-9026-4A28-8D6E-03593D3A4D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06" name="Freeform 34">
              <a:extLst>
                <a:ext uri="{FF2B5EF4-FFF2-40B4-BE49-F238E27FC236}">
                  <a16:creationId xmlns:a16="http://schemas.microsoft.com/office/drawing/2014/main" id="{49D0D017-FE95-4B99-AD82-BE697DF1B9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07" name="Freeform 35">
              <a:extLst>
                <a:ext uri="{FF2B5EF4-FFF2-40B4-BE49-F238E27FC236}">
                  <a16:creationId xmlns:a16="http://schemas.microsoft.com/office/drawing/2014/main" id="{299ACBF5-2856-4022-AA4D-9E8F39989B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108" name="Freeform 36">
              <a:extLst>
                <a:ext uri="{FF2B5EF4-FFF2-40B4-BE49-F238E27FC236}">
                  <a16:creationId xmlns:a16="http://schemas.microsoft.com/office/drawing/2014/main" id="{6A150E2E-4FA2-4D3C-9FDD-E0ECFC8010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109" name="Freeform 37">
              <a:extLst>
                <a:ext uri="{FF2B5EF4-FFF2-40B4-BE49-F238E27FC236}">
                  <a16:creationId xmlns:a16="http://schemas.microsoft.com/office/drawing/2014/main" id="{00FF753A-252D-49AB-AE93-D92EBB4BFB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110" name="Freeform 38">
              <a:extLst>
                <a:ext uri="{FF2B5EF4-FFF2-40B4-BE49-F238E27FC236}">
                  <a16:creationId xmlns:a16="http://schemas.microsoft.com/office/drawing/2014/main" id="{8F689818-FACD-466B-B41E-51BA779D2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112" name="Rectangle 111">
            <a:extLst>
              <a:ext uri="{FF2B5EF4-FFF2-40B4-BE49-F238E27FC236}">
                <a16:creationId xmlns:a16="http://schemas.microsoft.com/office/drawing/2014/main" id="{57041BDD-619A-42E7-9D5B-D932A5FDF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114" name="Freeform 11">
            <a:extLst>
              <a:ext uri="{FF2B5EF4-FFF2-40B4-BE49-F238E27FC236}">
                <a16:creationId xmlns:a16="http://schemas.microsoft.com/office/drawing/2014/main" id="{241A2EF5-5ECE-4EA6-A93F-1E2E86A896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3141" y="714375"/>
            <a:ext cx="119139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useBgFill="1">
        <p:nvSpPr>
          <p:cNvPr id="116" name="Rectangle 115">
            <a:extLst>
              <a:ext uri="{FF2B5EF4-FFF2-40B4-BE49-F238E27FC236}">
                <a16:creationId xmlns:a16="http://schemas.microsoft.com/office/drawing/2014/main" id="{CC783856-8461-4835-BA44-920E6C8696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5" y="-1"/>
            <a:ext cx="915543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8" name="Rectangle 117">
            <a:extLst>
              <a:ext uri="{FF2B5EF4-FFF2-40B4-BE49-F238E27FC236}">
                <a16:creationId xmlns:a16="http://schemas.microsoft.com/office/drawing/2014/main" id="{E2E661FD-4AC2-4B06-96AD-4CFA2ECAC1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067"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6" name="Picture 5">
            <a:extLst>
              <a:ext uri="{FF2B5EF4-FFF2-40B4-BE49-F238E27FC236}">
                <a16:creationId xmlns:a16="http://schemas.microsoft.com/office/drawing/2014/main" id="{9DCE3ED5-C159-4C41-BBC3-B6F1D40818FC}"/>
              </a:ext>
            </a:extLst>
          </p:cNvPr>
          <p:cNvPicPr>
            <a:picLocks noChangeAspect="1"/>
          </p:cNvPicPr>
          <p:nvPr/>
        </p:nvPicPr>
        <p:blipFill rotWithShape="1">
          <a:blip r:embed="rId2"/>
          <a:srcRect l="1118" r="-6" b="-6"/>
          <a:stretch/>
        </p:blipFill>
        <p:spPr>
          <a:xfrm>
            <a:off x="6172198" y="10"/>
            <a:ext cx="2971802" cy="2254042"/>
          </a:xfrm>
          <a:prstGeom prst="rect">
            <a:avLst/>
          </a:prstGeom>
        </p:spPr>
      </p:pic>
      <p:sp>
        <p:nvSpPr>
          <p:cNvPr id="120" name="Freeform 5">
            <a:extLst>
              <a:ext uri="{FF2B5EF4-FFF2-40B4-BE49-F238E27FC236}">
                <a16:creationId xmlns:a16="http://schemas.microsoft.com/office/drawing/2014/main" id="{0777AFAE-D40D-4FF8-B7D3-D653BD138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59027"/>
            <a:ext cx="6782018"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153924" y="687661"/>
            <a:ext cx="7389569" cy="932084"/>
          </a:xfrm>
        </p:spPr>
        <p:txBody>
          <a:bodyPr vert="horz" lIns="91440" tIns="45720" rIns="91440" bIns="45720" rtlCol="0" anchor="ctr">
            <a:normAutofit fontScale="90000"/>
          </a:bodyPr>
          <a:lstStyle/>
          <a:p>
            <a:r>
              <a:rPr lang="en-US" sz="2800" dirty="0">
                <a:solidFill>
                  <a:srgbClr val="FEFFFF"/>
                </a:solidFill>
                <a:latin typeface="+mn-lt"/>
              </a:rPr>
              <a:t>Florida Aquaculture Overview Presentations</a:t>
            </a:r>
          </a:p>
        </p:txBody>
      </p:sp>
      <p:sp>
        <p:nvSpPr>
          <p:cNvPr id="3" name="Content Placeholder 2"/>
          <p:cNvSpPr>
            <a:spLocks noGrp="1"/>
          </p:cNvSpPr>
          <p:nvPr>
            <p:ph type="subTitle" idx="4294967295"/>
          </p:nvPr>
        </p:nvSpPr>
        <p:spPr>
          <a:xfrm>
            <a:off x="406399" y="1879951"/>
            <a:ext cx="5359400" cy="4189660"/>
          </a:xfrm>
        </p:spPr>
        <p:txBody>
          <a:bodyPr vert="horz" lIns="91440" tIns="45720" rIns="91440" bIns="45720" rtlCol="0">
            <a:normAutofit fontScale="92500" lnSpcReduction="10000"/>
          </a:bodyPr>
          <a:lstStyle/>
          <a:p>
            <a:pPr marL="228600" indent="-228600" fontAlgn="base"/>
            <a:r>
              <a:rPr lang="en-US" sz="2000" dirty="0">
                <a:solidFill>
                  <a:srgbClr val="FEFFFF"/>
                </a:solidFill>
              </a:rPr>
              <a:t>Easy to follow aquaculture industry overview presentations.</a:t>
            </a:r>
          </a:p>
          <a:p>
            <a:pPr marL="228600" indent="-228600" fontAlgn="base"/>
            <a:r>
              <a:rPr lang="en-US" sz="2000" dirty="0">
                <a:solidFill>
                  <a:srgbClr val="FEFFFF"/>
                </a:solidFill>
              </a:rPr>
              <a:t>Build for 6</a:t>
            </a:r>
            <a:r>
              <a:rPr lang="en-US" sz="2000" baseline="30000" dirty="0">
                <a:solidFill>
                  <a:srgbClr val="FEFFFF"/>
                </a:solidFill>
              </a:rPr>
              <a:t>th</a:t>
            </a:r>
            <a:r>
              <a:rPr lang="en-US" sz="2000" dirty="0">
                <a:solidFill>
                  <a:srgbClr val="FEFFFF"/>
                </a:solidFill>
              </a:rPr>
              <a:t>-12</a:t>
            </a:r>
            <a:r>
              <a:rPr lang="en-US" sz="2000" baseline="30000" dirty="0">
                <a:solidFill>
                  <a:srgbClr val="FEFFFF"/>
                </a:solidFill>
              </a:rPr>
              <a:t>th</a:t>
            </a:r>
            <a:r>
              <a:rPr lang="en-US" sz="2000" dirty="0">
                <a:solidFill>
                  <a:srgbClr val="FEFFFF"/>
                </a:solidFill>
              </a:rPr>
              <a:t> grade, but can be easily adapted to younger students. </a:t>
            </a:r>
          </a:p>
          <a:p>
            <a:pPr marL="569913" indent="-228600" fontAlgn="base"/>
            <a:r>
              <a:rPr lang="en-US" sz="2000" dirty="0">
                <a:solidFill>
                  <a:srgbClr val="FEFFFF"/>
                </a:solidFill>
              </a:rPr>
              <a:t>Presentation Topics:</a:t>
            </a:r>
          </a:p>
          <a:p>
            <a:pPr marL="1139825" lvl="1"/>
            <a:r>
              <a:rPr lang="en-US" sz="1700" dirty="0">
                <a:solidFill>
                  <a:srgbClr val="FEFFFF"/>
                </a:solidFill>
              </a:rPr>
              <a:t>Aquaculture in the Classroom </a:t>
            </a:r>
          </a:p>
          <a:p>
            <a:pPr marL="1139825" lvl="1"/>
            <a:r>
              <a:rPr lang="en-US" sz="1700" dirty="0">
                <a:solidFill>
                  <a:srgbClr val="FEFFFF"/>
                </a:solidFill>
              </a:rPr>
              <a:t>Introduction to Aquaculture </a:t>
            </a:r>
          </a:p>
          <a:p>
            <a:pPr marL="1139825" lvl="1"/>
            <a:r>
              <a:rPr lang="en-US" sz="1700" dirty="0">
                <a:solidFill>
                  <a:srgbClr val="FEFFFF"/>
                </a:solidFill>
              </a:rPr>
              <a:t>Careers in Aquaculture </a:t>
            </a:r>
          </a:p>
          <a:p>
            <a:pPr marL="1139825" lvl="1"/>
            <a:r>
              <a:rPr lang="en-US" sz="1700" dirty="0">
                <a:solidFill>
                  <a:srgbClr val="FEFFFF"/>
                </a:solidFill>
              </a:rPr>
              <a:t>Florida Aquaculture: Food Fish </a:t>
            </a:r>
          </a:p>
          <a:p>
            <a:pPr marL="1139825" lvl="1"/>
            <a:r>
              <a:rPr lang="en-US" sz="1700" dirty="0">
                <a:solidFill>
                  <a:srgbClr val="FEFFFF"/>
                </a:solidFill>
              </a:rPr>
              <a:t>Florida Aquaculture: Ornamental Fish</a:t>
            </a:r>
          </a:p>
          <a:p>
            <a:pPr marL="1139825" lvl="1"/>
            <a:r>
              <a:rPr lang="en-US" sz="1700" dirty="0">
                <a:solidFill>
                  <a:srgbClr val="FEFFFF"/>
                </a:solidFill>
              </a:rPr>
              <a:t>Fish Florida Aquaculture: Reptiles</a:t>
            </a:r>
          </a:p>
          <a:p>
            <a:pPr marL="1139825" lvl="1"/>
            <a:r>
              <a:rPr lang="en-US" sz="1700" dirty="0">
                <a:solidFill>
                  <a:srgbClr val="FEFFFF"/>
                </a:solidFill>
              </a:rPr>
              <a:t>Florida Aquaculture: Marine Bivalves</a:t>
            </a:r>
            <a:endParaRPr lang="en-US" sz="1700" i="1" dirty="0">
              <a:solidFill>
                <a:srgbClr val="FEFFFF"/>
              </a:solidFill>
            </a:endParaRPr>
          </a:p>
        </p:txBody>
      </p:sp>
      <p:pic>
        <p:nvPicPr>
          <p:cNvPr id="5" name="Picture 4">
            <a:extLst>
              <a:ext uri="{FF2B5EF4-FFF2-40B4-BE49-F238E27FC236}">
                <a16:creationId xmlns:a16="http://schemas.microsoft.com/office/drawing/2014/main" id="{3E9E2376-292F-4003-B586-70E1B2C5C2AC}"/>
              </a:ext>
            </a:extLst>
          </p:cNvPr>
          <p:cNvPicPr>
            <a:picLocks noChangeAspect="1"/>
          </p:cNvPicPr>
          <p:nvPr/>
        </p:nvPicPr>
        <p:blipFill rotWithShape="1">
          <a:blip r:embed="rId3"/>
          <a:srcRect l="-496" r="1" b="1"/>
          <a:stretch/>
        </p:blipFill>
        <p:spPr>
          <a:xfrm>
            <a:off x="6172198" y="2252669"/>
            <a:ext cx="2971802" cy="2339346"/>
          </a:xfrm>
          <a:prstGeom prst="rect">
            <a:avLst/>
          </a:prstGeom>
        </p:spPr>
      </p:pic>
      <p:cxnSp>
        <p:nvCxnSpPr>
          <p:cNvPr id="122" name="Straight Connector 121">
            <a:extLst>
              <a:ext uri="{FF2B5EF4-FFF2-40B4-BE49-F238E27FC236}">
                <a16:creationId xmlns:a16="http://schemas.microsoft.com/office/drawing/2014/main" id="{22D03238-5937-49EC-890A-BD6EC642290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6173553" y="2254053"/>
            <a:ext cx="2969514" cy="2766"/>
          </a:xfrm>
          <a:prstGeom prst="line">
            <a:avLst/>
          </a:prstGeom>
          <a:ln w="50800" cap="sq">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BBCA129C-43A9-47B1-84DA-021BEABB2B43}"/>
              </a:ext>
            </a:extLst>
          </p:cNvPr>
          <p:cNvPicPr>
            <a:picLocks noChangeAspect="1"/>
          </p:cNvPicPr>
          <p:nvPr/>
        </p:nvPicPr>
        <p:blipFill rotWithShape="1">
          <a:blip r:embed="rId4"/>
          <a:srcRect r="1518" b="-1"/>
          <a:stretch/>
        </p:blipFill>
        <p:spPr>
          <a:xfrm>
            <a:off x="6172198" y="4594782"/>
            <a:ext cx="2971802" cy="2263218"/>
          </a:xfrm>
          <a:prstGeom prst="rect">
            <a:avLst/>
          </a:prstGeom>
        </p:spPr>
      </p:pic>
      <p:cxnSp>
        <p:nvCxnSpPr>
          <p:cNvPr id="124" name="Straight Connector 123">
            <a:extLst>
              <a:ext uri="{FF2B5EF4-FFF2-40B4-BE49-F238E27FC236}">
                <a16:creationId xmlns:a16="http://schemas.microsoft.com/office/drawing/2014/main" id="{61742E55-F170-46B9-AE1D-139B2C1EEB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6173553" y="4594782"/>
            <a:ext cx="2969514" cy="2766"/>
          </a:xfrm>
          <a:prstGeom prst="line">
            <a:avLst/>
          </a:prstGeom>
          <a:ln w="50800" cap="sq">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pic>
        <p:nvPicPr>
          <p:cNvPr id="41" name="Picture 40">
            <a:extLst>
              <a:ext uri="{FF2B5EF4-FFF2-40B4-BE49-F238E27FC236}">
                <a16:creationId xmlns:a16="http://schemas.microsoft.com/office/drawing/2014/main" id="{54784EE8-3C7F-4CF8-8DA9-9D6F4409616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85" y="5705828"/>
            <a:ext cx="9143998" cy="1163782"/>
          </a:xfrm>
          <a:prstGeom prst="rect">
            <a:avLst/>
          </a:prstGeom>
        </p:spPr>
      </p:pic>
    </p:spTree>
    <p:extLst>
      <p:ext uri="{BB962C8B-B14F-4D97-AF65-F5344CB8AC3E}">
        <p14:creationId xmlns:p14="http://schemas.microsoft.com/office/powerpoint/2010/main" val="2607880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 calcmode="lin" valueType="num">
                                      <p:cBhvr additive="base">
                                        <p:cTn id="4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id="{7398C59F-5A18-487B-91D6-B955AACF2E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 y="228600"/>
            <a:ext cx="2138628" cy="6638625"/>
            <a:chOff x="2487613" y="285750"/>
            <a:chExt cx="2428875" cy="5654676"/>
          </a:xfrm>
        </p:grpSpPr>
        <p:sp>
          <p:nvSpPr>
            <p:cNvPr id="72" name="Freeform 11">
              <a:extLst>
                <a:ext uri="{FF2B5EF4-FFF2-40B4-BE49-F238E27FC236}">
                  <a16:creationId xmlns:a16="http://schemas.microsoft.com/office/drawing/2014/main" id="{0557FAFE-C7C3-47EC-A4F5-9B21663192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73" name="Freeform 12">
              <a:extLst>
                <a:ext uri="{FF2B5EF4-FFF2-40B4-BE49-F238E27FC236}">
                  <a16:creationId xmlns:a16="http://schemas.microsoft.com/office/drawing/2014/main" id="{95BC28FB-3882-4674-9D79-EA58BEB7C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74" name="Freeform 13">
              <a:extLst>
                <a:ext uri="{FF2B5EF4-FFF2-40B4-BE49-F238E27FC236}">
                  <a16:creationId xmlns:a16="http://schemas.microsoft.com/office/drawing/2014/main" id="{9C6EC892-83F9-402F-8552-0AD7C0556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75" name="Freeform 14">
              <a:extLst>
                <a:ext uri="{FF2B5EF4-FFF2-40B4-BE49-F238E27FC236}">
                  <a16:creationId xmlns:a16="http://schemas.microsoft.com/office/drawing/2014/main" id="{18387766-037C-4EF0-8471-D19CBF2A4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76" name="Freeform 15">
              <a:extLst>
                <a:ext uri="{FF2B5EF4-FFF2-40B4-BE49-F238E27FC236}">
                  <a16:creationId xmlns:a16="http://schemas.microsoft.com/office/drawing/2014/main" id="{1E364F38-6F3A-476A-93E6-962EA817C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77" name="Freeform 16">
              <a:extLst>
                <a:ext uri="{FF2B5EF4-FFF2-40B4-BE49-F238E27FC236}">
                  <a16:creationId xmlns:a16="http://schemas.microsoft.com/office/drawing/2014/main" id="{35C335A4-1E67-4293-8BE2-DFB085D4F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78" name="Freeform 17">
              <a:extLst>
                <a:ext uri="{FF2B5EF4-FFF2-40B4-BE49-F238E27FC236}">
                  <a16:creationId xmlns:a16="http://schemas.microsoft.com/office/drawing/2014/main" id="{9A8A0F10-2C98-4297-9F92-5D9553392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79" name="Freeform 18">
              <a:extLst>
                <a:ext uri="{FF2B5EF4-FFF2-40B4-BE49-F238E27FC236}">
                  <a16:creationId xmlns:a16="http://schemas.microsoft.com/office/drawing/2014/main" id="{C3B112A3-006E-4008-A778-DB5F6A09D5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80" name="Freeform 19">
              <a:extLst>
                <a:ext uri="{FF2B5EF4-FFF2-40B4-BE49-F238E27FC236}">
                  <a16:creationId xmlns:a16="http://schemas.microsoft.com/office/drawing/2014/main" id="{E5E62767-5C25-4C49-9568-432433A3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81" name="Freeform 20">
              <a:extLst>
                <a:ext uri="{FF2B5EF4-FFF2-40B4-BE49-F238E27FC236}">
                  <a16:creationId xmlns:a16="http://schemas.microsoft.com/office/drawing/2014/main" id="{598EC006-77B1-42BA-B815-66CCB9B170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82" name="Freeform 21">
              <a:extLst>
                <a:ext uri="{FF2B5EF4-FFF2-40B4-BE49-F238E27FC236}">
                  <a16:creationId xmlns:a16="http://schemas.microsoft.com/office/drawing/2014/main" id="{A144ED09-DA06-491D-95A8-AB3DED4329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83" name="Freeform 22">
              <a:extLst>
                <a:ext uri="{FF2B5EF4-FFF2-40B4-BE49-F238E27FC236}">
                  <a16:creationId xmlns:a16="http://schemas.microsoft.com/office/drawing/2014/main" id="{1CB00BD2-11CD-4A38-8F38-02B0D1105E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85" name="Group 84">
            <a:extLst>
              <a:ext uri="{FF2B5EF4-FFF2-40B4-BE49-F238E27FC236}">
                <a16:creationId xmlns:a16="http://schemas.microsoft.com/office/drawing/2014/main" id="{520234FB-542E-4550-9C2F-1B56FD41A1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412" y="-786"/>
            <a:ext cx="1767505" cy="6854040"/>
            <a:chOff x="6627813" y="194833"/>
            <a:chExt cx="1952625" cy="5678918"/>
          </a:xfrm>
        </p:grpSpPr>
        <p:sp>
          <p:nvSpPr>
            <p:cNvPr id="86" name="Freeform 27">
              <a:extLst>
                <a:ext uri="{FF2B5EF4-FFF2-40B4-BE49-F238E27FC236}">
                  <a16:creationId xmlns:a16="http://schemas.microsoft.com/office/drawing/2014/main" id="{41FCE1F3-DEB3-47CD-90FF-7DABB4AF4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87" name="Freeform 28">
              <a:extLst>
                <a:ext uri="{FF2B5EF4-FFF2-40B4-BE49-F238E27FC236}">
                  <a16:creationId xmlns:a16="http://schemas.microsoft.com/office/drawing/2014/main" id="{5708E488-C19B-452C-B197-6F1C34F6E7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88" name="Freeform 29">
              <a:extLst>
                <a:ext uri="{FF2B5EF4-FFF2-40B4-BE49-F238E27FC236}">
                  <a16:creationId xmlns:a16="http://schemas.microsoft.com/office/drawing/2014/main" id="{89D3FD25-890E-4981-A71D-EE796873D7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89" name="Freeform 30">
              <a:extLst>
                <a:ext uri="{FF2B5EF4-FFF2-40B4-BE49-F238E27FC236}">
                  <a16:creationId xmlns:a16="http://schemas.microsoft.com/office/drawing/2014/main" id="{51B5414C-556A-47CB-8EE2-974A85A7A4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90" name="Freeform 31">
              <a:extLst>
                <a:ext uri="{FF2B5EF4-FFF2-40B4-BE49-F238E27FC236}">
                  <a16:creationId xmlns:a16="http://schemas.microsoft.com/office/drawing/2014/main" id="{1C02B20C-2B27-4B75-8AEE-A5D2E2674B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91" name="Freeform 32">
              <a:extLst>
                <a:ext uri="{FF2B5EF4-FFF2-40B4-BE49-F238E27FC236}">
                  <a16:creationId xmlns:a16="http://schemas.microsoft.com/office/drawing/2014/main" id="{54427714-F9AA-4F93-BD1D-400F1EA93F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92" name="Freeform 33">
              <a:extLst>
                <a:ext uri="{FF2B5EF4-FFF2-40B4-BE49-F238E27FC236}">
                  <a16:creationId xmlns:a16="http://schemas.microsoft.com/office/drawing/2014/main" id="{28A77D6A-9E81-497F-ABCC-2695BB5ADD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93" name="Freeform 34">
              <a:extLst>
                <a:ext uri="{FF2B5EF4-FFF2-40B4-BE49-F238E27FC236}">
                  <a16:creationId xmlns:a16="http://schemas.microsoft.com/office/drawing/2014/main" id="{2A1533BA-1478-4F7C-8E24-3F3E905050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94" name="Freeform 35">
              <a:extLst>
                <a:ext uri="{FF2B5EF4-FFF2-40B4-BE49-F238E27FC236}">
                  <a16:creationId xmlns:a16="http://schemas.microsoft.com/office/drawing/2014/main" id="{39686201-E633-40FD-A80A-1E28AD52E3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95" name="Freeform 36">
              <a:extLst>
                <a:ext uri="{FF2B5EF4-FFF2-40B4-BE49-F238E27FC236}">
                  <a16:creationId xmlns:a16="http://schemas.microsoft.com/office/drawing/2014/main" id="{76A215C2-F590-4938-810B-F8A79366C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96" name="Freeform 37">
              <a:extLst>
                <a:ext uri="{FF2B5EF4-FFF2-40B4-BE49-F238E27FC236}">
                  <a16:creationId xmlns:a16="http://schemas.microsoft.com/office/drawing/2014/main" id="{85F418E7-330D-4002-8EC8-33C1A897FF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97" name="Freeform 38">
              <a:extLst>
                <a:ext uri="{FF2B5EF4-FFF2-40B4-BE49-F238E27FC236}">
                  <a16:creationId xmlns:a16="http://schemas.microsoft.com/office/drawing/2014/main" id="{8FFE669A-54C9-4436-9566-C5A90F16DB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99" name="Rectangle 98">
            <a:extLst>
              <a:ext uri="{FF2B5EF4-FFF2-40B4-BE49-F238E27FC236}">
                <a16:creationId xmlns:a16="http://schemas.microsoft.com/office/drawing/2014/main" id="{DE91395A-2D18-4AF6-A0AC-AAA7189FE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101" name="Freeform 11">
            <a:extLst>
              <a:ext uri="{FF2B5EF4-FFF2-40B4-BE49-F238E27FC236}">
                <a16:creationId xmlns:a16="http://schemas.microsoft.com/office/drawing/2014/main" id="{A57352BE-A213-4040-BE8E-D4A925AD9D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3141" y="714375"/>
            <a:ext cx="119139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useBgFill="1">
        <p:nvSpPr>
          <p:cNvPr id="103" name="Rectangle 102">
            <a:extLst>
              <a:ext uri="{FF2B5EF4-FFF2-40B4-BE49-F238E27FC236}">
                <a16:creationId xmlns:a16="http://schemas.microsoft.com/office/drawing/2014/main" id="{1A44C337-3893-4B29-A265-B1329150B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5" y="-1"/>
            <a:ext cx="915543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05" name="Group 104">
            <a:extLst>
              <a:ext uri="{FF2B5EF4-FFF2-40B4-BE49-F238E27FC236}">
                <a16:creationId xmlns:a16="http://schemas.microsoft.com/office/drawing/2014/main" id="{81E0B358-1267-4844-8B3D-B7A279B417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27110" y="228600"/>
            <a:ext cx="2138628" cy="6638625"/>
            <a:chOff x="2487613" y="285750"/>
            <a:chExt cx="2428875" cy="5654676"/>
          </a:xfrm>
        </p:grpSpPr>
        <p:sp>
          <p:nvSpPr>
            <p:cNvPr id="106" name="Freeform 11">
              <a:extLst>
                <a:ext uri="{FF2B5EF4-FFF2-40B4-BE49-F238E27FC236}">
                  <a16:creationId xmlns:a16="http://schemas.microsoft.com/office/drawing/2014/main" id="{B24AA06A-F1A5-4BB3-9486-9AE7A53B3F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107" name="Freeform 12">
              <a:extLst>
                <a:ext uri="{FF2B5EF4-FFF2-40B4-BE49-F238E27FC236}">
                  <a16:creationId xmlns:a16="http://schemas.microsoft.com/office/drawing/2014/main" id="{BDF97590-C600-44CB-9303-4A3679F51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08" name="Freeform 13">
              <a:extLst>
                <a:ext uri="{FF2B5EF4-FFF2-40B4-BE49-F238E27FC236}">
                  <a16:creationId xmlns:a16="http://schemas.microsoft.com/office/drawing/2014/main" id="{A9BBE156-3FFA-4DC4-8468-35BD28DDC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09" name="Freeform 14">
              <a:extLst>
                <a:ext uri="{FF2B5EF4-FFF2-40B4-BE49-F238E27FC236}">
                  <a16:creationId xmlns:a16="http://schemas.microsoft.com/office/drawing/2014/main" id="{F7960DE5-3810-4B1E-B1E2-3BAFEA91E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10" name="Freeform 15">
              <a:extLst>
                <a:ext uri="{FF2B5EF4-FFF2-40B4-BE49-F238E27FC236}">
                  <a16:creationId xmlns:a16="http://schemas.microsoft.com/office/drawing/2014/main" id="{359E957C-CE11-446F-8AA7-B3E98390B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11" name="Freeform 16">
              <a:extLst>
                <a:ext uri="{FF2B5EF4-FFF2-40B4-BE49-F238E27FC236}">
                  <a16:creationId xmlns:a16="http://schemas.microsoft.com/office/drawing/2014/main" id="{A3E9FE34-CA9E-4443-BEBF-D1B9A1C6C2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12" name="Freeform 17">
              <a:extLst>
                <a:ext uri="{FF2B5EF4-FFF2-40B4-BE49-F238E27FC236}">
                  <a16:creationId xmlns:a16="http://schemas.microsoft.com/office/drawing/2014/main" id="{4F39D814-8A48-4509-BDEB-826F106591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113" name="Freeform 18">
              <a:extLst>
                <a:ext uri="{FF2B5EF4-FFF2-40B4-BE49-F238E27FC236}">
                  <a16:creationId xmlns:a16="http://schemas.microsoft.com/office/drawing/2014/main" id="{8C6D08C0-8C49-4B87-9CF4-A1F08714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114" name="Freeform 19">
              <a:extLst>
                <a:ext uri="{FF2B5EF4-FFF2-40B4-BE49-F238E27FC236}">
                  <a16:creationId xmlns:a16="http://schemas.microsoft.com/office/drawing/2014/main" id="{308C612B-4C0D-4863-B9CD-F86ABAA1B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115" name="Freeform 20">
              <a:extLst>
                <a:ext uri="{FF2B5EF4-FFF2-40B4-BE49-F238E27FC236}">
                  <a16:creationId xmlns:a16="http://schemas.microsoft.com/office/drawing/2014/main" id="{600B1EC8-1B55-4390-A183-C33B5E2273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116" name="Freeform 21">
              <a:extLst>
                <a:ext uri="{FF2B5EF4-FFF2-40B4-BE49-F238E27FC236}">
                  <a16:creationId xmlns:a16="http://schemas.microsoft.com/office/drawing/2014/main" id="{1790A225-91E1-4BE5-A801-5F1E32721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117" name="Freeform 22">
              <a:extLst>
                <a:ext uri="{FF2B5EF4-FFF2-40B4-BE49-F238E27FC236}">
                  <a16:creationId xmlns:a16="http://schemas.microsoft.com/office/drawing/2014/main" id="{DFFC46A2-6BBF-47FD-BC17-5EE1DF7CB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19" name="Group 118">
            <a:extLst>
              <a:ext uri="{FF2B5EF4-FFF2-40B4-BE49-F238E27FC236}">
                <a16:creationId xmlns:a16="http://schemas.microsoft.com/office/drawing/2014/main" id="{AF44CA9C-80E8-44E1-A79C-D6EBFC73BC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507832" y="-786"/>
            <a:ext cx="1767505" cy="6854040"/>
            <a:chOff x="6627813" y="194833"/>
            <a:chExt cx="1952625" cy="5678918"/>
          </a:xfrm>
        </p:grpSpPr>
        <p:sp>
          <p:nvSpPr>
            <p:cNvPr id="120" name="Freeform 27">
              <a:extLst>
                <a:ext uri="{FF2B5EF4-FFF2-40B4-BE49-F238E27FC236}">
                  <a16:creationId xmlns:a16="http://schemas.microsoft.com/office/drawing/2014/main" id="{8CB9417F-98D9-4998-B00B-A5932E4C7D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1" name="Freeform 28">
              <a:extLst>
                <a:ext uri="{FF2B5EF4-FFF2-40B4-BE49-F238E27FC236}">
                  <a16:creationId xmlns:a16="http://schemas.microsoft.com/office/drawing/2014/main" id="{FA79AA3D-583E-4A1E-AF7E-CBD980F596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22" name="Freeform 29">
              <a:extLst>
                <a:ext uri="{FF2B5EF4-FFF2-40B4-BE49-F238E27FC236}">
                  <a16:creationId xmlns:a16="http://schemas.microsoft.com/office/drawing/2014/main" id="{D80C9F17-A6B2-4A12-BC77-F84264A669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23" name="Freeform 30">
              <a:extLst>
                <a:ext uri="{FF2B5EF4-FFF2-40B4-BE49-F238E27FC236}">
                  <a16:creationId xmlns:a16="http://schemas.microsoft.com/office/drawing/2014/main" id="{949C9A53-ED97-44CE-BDD5-ED24892116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24" name="Freeform 31">
              <a:extLst>
                <a:ext uri="{FF2B5EF4-FFF2-40B4-BE49-F238E27FC236}">
                  <a16:creationId xmlns:a16="http://schemas.microsoft.com/office/drawing/2014/main" id="{0F9FDAE7-225B-4072-8907-6EAA061744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25" name="Freeform 32">
              <a:extLst>
                <a:ext uri="{FF2B5EF4-FFF2-40B4-BE49-F238E27FC236}">
                  <a16:creationId xmlns:a16="http://schemas.microsoft.com/office/drawing/2014/main" id="{9D49818B-8EA3-4B41-9783-EFE0C618C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26" name="Freeform 33">
              <a:extLst>
                <a:ext uri="{FF2B5EF4-FFF2-40B4-BE49-F238E27FC236}">
                  <a16:creationId xmlns:a16="http://schemas.microsoft.com/office/drawing/2014/main" id="{01903E65-D822-4457-B0A5-2F4168224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27" name="Freeform 34">
              <a:extLst>
                <a:ext uri="{FF2B5EF4-FFF2-40B4-BE49-F238E27FC236}">
                  <a16:creationId xmlns:a16="http://schemas.microsoft.com/office/drawing/2014/main" id="{A5CF9DAB-75BF-43D9-B1E7-817D1FAA00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28" name="Freeform 35">
              <a:extLst>
                <a:ext uri="{FF2B5EF4-FFF2-40B4-BE49-F238E27FC236}">
                  <a16:creationId xmlns:a16="http://schemas.microsoft.com/office/drawing/2014/main" id="{BB22916D-4BCF-4A4C-8714-A2564D34C3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129" name="Freeform 36">
              <a:extLst>
                <a:ext uri="{FF2B5EF4-FFF2-40B4-BE49-F238E27FC236}">
                  <a16:creationId xmlns:a16="http://schemas.microsoft.com/office/drawing/2014/main" id="{4CD9F734-569E-44E7-BD53-6214E0F18C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130" name="Freeform 37">
              <a:extLst>
                <a:ext uri="{FF2B5EF4-FFF2-40B4-BE49-F238E27FC236}">
                  <a16:creationId xmlns:a16="http://schemas.microsoft.com/office/drawing/2014/main" id="{7A5DAACB-2F42-40C8-BF6A-75B79299F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131" name="Freeform 38">
              <a:extLst>
                <a:ext uri="{FF2B5EF4-FFF2-40B4-BE49-F238E27FC236}">
                  <a16:creationId xmlns:a16="http://schemas.microsoft.com/office/drawing/2014/main" id="{AD78E0F9-8568-4672-A22F-4ED5B1A96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2" name="Title 1"/>
          <p:cNvSpPr>
            <a:spLocks noGrp="1"/>
          </p:cNvSpPr>
          <p:nvPr>
            <p:ph type="title" idx="4294967295"/>
          </p:nvPr>
        </p:nvSpPr>
        <p:spPr>
          <a:xfrm>
            <a:off x="4862322" y="624110"/>
            <a:ext cx="3766137" cy="1280890"/>
          </a:xfrm>
        </p:spPr>
        <p:txBody>
          <a:bodyPr vert="horz" lIns="91440" tIns="45720" rIns="91440" bIns="45720" rtlCol="0" anchor="t">
            <a:normAutofit/>
          </a:bodyPr>
          <a:lstStyle/>
          <a:p>
            <a:r>
              <a:rPr lang="en-US" sz="3300" dirty="0"/>
              <a:t>Resources from UF/IFAS</a:t>
            </a:r>
          </a:p>
        </p:txBody>
      </p:sp>
      <p:sp>
        <p:nvSpPr>
          <p:cNvPr id="133" name="Rectangle 132">
            <a:extLst>
              <a:ext uri="{FF2B5EF4-FFF2-40B4-BE49-F238E27FC236}">
                <a16:creationId xmlns:a16="http://schemas.microsoft.com/office/drawing/2014/main" id="{AA5CD610-ED7C-4CED-A9A1-174432C88A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4278"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135" name="Freeform 11">
            <a:extLst>
              <a:ext uri="{FF2B5EF4-FFF2-40B4-BE49-F238E27FC236}">
                <a16:creationId xmlns:a16="http://schemas.microsoft.com/office/drawing/2014/main" id="{0C4379BF-8C7A-480A-BC36-DA55D92A93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3484278" y="714375"/>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3" name="Content Placeholder 2"/>
          <p:cNvSpPr>
            <a:spLocks noGrp="1"/>
          </p:cNvSpPr>
          <p:nvPr>
            <p:ph idx="4294967295"/>
          </p:nvPr>
        </p:nvSpPr>
        <p:spPr>
          <a:xfrm>
            <a:off x="4828642" y="1863190"/>
            <a:ext cx="4218919" cy="4459332"/>
          </a:xfrm>
        </p:spPr>
        <p:txBody>
          <a:bodyPr vert="horz" lIns="91440" tIns="45720" rIns="91440" bIns="45720" rtlCol="0">
            <a:normAutofit/>
          </a:bodyPr>
          <a:lstStyle/>
          <a:p>
            <a:r>
              <a:rPr lang="en-US" sz="2000" b="1" dirty="0"/>
              <a:t>Teach Aquaculture</a:t>
            </a:r>
          </a:p>
          <a:p>
            <a:pPr lvl="1"/>
            <a:r>
              <a:rPr lang="en-US" sz="1800" dirty="0"/>
              <a:t>Curriculum built by teachers for teachers. </a:t>
            </a:r>
          </a:p>
          <a:p>
            <a:pPr lvl="2"/>
            <a:r>
              <a:rPr lang="en-US" sz="1600" dirty="0"/>
              <a:t>Activities</a:t>
            </a:r>
          </a:p>
          <a:p>
            <a:pPr lvl="2"/>
            <a:r>
              <a:rPr lang="en-US" sz="1600" dirty="0"/>
              <a:t>Lesson plans</a:t>
            </a:r>
          </a:p>
          <a:p>
            <a:pPr lvl="2"/>
            <a:r>
              <a:rPr lang="en-US" sz="1600" dirty="0"/>
              <a:t>Quizzes/Exams etc.  	</a:t>
            </a:r>
          </a:p>
          <a:p>
            <a:pPr>
              <a:spcBef>
                <a:spcPts val="2000"/>
              </a:spcBef>
            </a:pPr>
            <a:r>
              <a:rPr lang="en-US" sz="2000" b="1" dirty="0"/>
              <a:t>S.A.L.T. Sessions from CKHS</a:t>
            </a:r>
          </a:p>
          <a:p>
            <a:pPr lvl="1"/>
            <a:r>
              <a:rPr lang="en-US" sz="1800" dirty="0"/>
              <a:t>Presentations</a:t>
            </a:r>
          </a:p>
          <a:p>
            <a:pPr lvl="1"/>
            <a:r>
              <a:rPr lang="en-US" sz="1800" dirty="0"/>
              <a:t>Video series with farmers and researchers.</a:t>
            </a:r>
          </a:p>
          <a:p>
            <a:endParaRPr lang="en-US" dirty="0"/>
          </a:p>
          <a:p>
            <a:endParaRPr lang="en-US" dirty="0"/>
          </a:p>
          <a:p>
            <a:pPr marL="0" indent="0"/>
            <a:endParaRPr lang="en-US" dirty="0"/>
          </a:p>
        </p:txBody>
      </p:sp>
      <p:pic>
        <p:nvPicPr>
          <p:cNvPr id="6" name="Picture 5">
            <a:extLst>
              <a:ext uri="{FF2B5EF4-FFF2-40B4-BE49-F238E27FC236}">
                <a16:creationId xmlns:a16="http://schemas.microsoft.com/office/drawing/2014/main" id="{120ED916-A6E5-49FD-8847-EC7D2B2D15DD}"/>
              </a:ext>
            </a:extLst>
          </p:cNvPr>
          <p:cNvPicPr>
            <a:picLocks noChangeAspect="1"/>
          </p:cNvPicPr>
          <p:nvPr/>
        </p:nvPicPr>
        <p:blipFill>
          <a:blip r:embed="rId2"/>
          <a:stretch>
            <a:fillRect/>
          </a:stretch>
        </p:blipFill>
        <p:spPr>
          <a:xfrm>
            <a:off x="-9460" y="4340"/>
            <a:ext cx="3488727" cy="2001285"/>
          </a:xfrm>
          <a:prstGeom prst="rect">
            <a:avLst/>
          </a:prstGeom>
        </p:spPr>
      </p:pic>
      <p:pic>
        <p:nvPicPr>
          <p:cNvPr id="6146" name="Picture 2" descr="https://www.flseagrant.org/wp-content/uploads/Aquaculture_Infographic_teach_2.jpg">
            <a:extLst>
              <a:ext uri="{FF2B5EF4-FFF2-40B4-BE49-F238E27FC236}">
                <a16:creationId xmlns:a16="http://schemas.microsoft.com/office/drawing/2014/main" id="{4198DDDC-EB8F-4146-8903-41AF69B02BF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91" r="1091"/>
          <a:stretch/>
        </p:blipFill>
        <p:spPr bwMode="auto">
          <a:xfrm>
            <a:off x="-21082" y="1956847"/>
            <a:ext cx="3505360" cy="4874824"/>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64">
            <a:extLst>
              <a:ext uri="{FF2B5EF4-FFF2-40B4-BE49-F238E27FC236}">
                <a16:creationId xmlns:a16="http://schemas.microsoft.com/office/drawing/2014/main" id="{2A6B3D0B-CA53-4F67-B289-3C8239D3E2F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5" y="5705828"/>
            <a:ext cx="9143998" cy="1163782"/>
          </a:xfrm>
          <a:prstGeom prst="rect">
            <a:avLst/>
          </a:prstGeom>
        </p:spPr>
      </p:pic>
    </p:spTree>
    <p:extLst>
      <p:ext uri="{BB962C8B-B14F-4D97-AF65-F5344CB8AC3E}">
        <p14:creationId xmlns:p14="http://schemas.microsoft.com/office/powerpoint/2010/main" val="2358891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600200" y="1371600"/>
            <a:ext cx="7391400" cy="2057400"/>
          </a:xfrm>
        </p:spPr>
        <p:txBody>
          <a:bodyPr>
            <a:normAutofit/>
          </a:bodyPr>
          <a:lstStyle/>
          <a:p>
            <a:endParaRPr lang="en-US" sz="3500" dirty="0"/>
          </a:p>
          <a:p>
            <a:pPr marL="0" indent="0">
              <a:buNone/>
            </a:pPr>
            <a:endParaRPr lang="en-US" dirty="0"/>
          </a:p>
        </p:txBody>
      </p:sp>
      <p:sp>
        <p:nvSpPr>
          <p:cNvPr id="6" name="Title 1">
            <a:extLst>
              <a:ext uri="{FF2B5EF4-FFF2-40B4-BE49-F238E27FC236}">
                <a16:creationId xmlns:a16="http://schemas.microsoft.com/office/drawing/2014/main" id="{FC648B39-8E06-4A04-BDA1-B278E376F6BD}"/>
              </a:ext>
            </a:extLst>
          </p:cNvPr>
          <p:cNvSpPr txBox="1">
            <a:spLocks/>
          </p:cNvSpPr>
          <p:nvPr/>
        </p:nvSpPr>
        <p:spPr>
          <a:xfrm>
            <a:off x="1371600" y="593351"/>
            <a:ext cx="8276082" cy="1259894"/>
          </a:xfrm>
          <a:prstGeom prst="rect">
            <a:avLst/>
          </a:prstGeom>
        </p:spPr>
        <p:txBody>
          <a:bodyPr vert="horz" lIns="91440" tIns="45720" rIns="91440" bIns="45720" rtlCol="0">
            <a:normAutofit fontScale="975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pPr>
            <a:r>
              <a:rPr lang="en-US" sz="3200" dirty="0"/>
              <a:t>Florida Aquaculture Association Certification Program </a:t>
            </a:r>
          </a:p>
        </p:txBody>
      </p:sp>
      <p:sp>
        <p:nvSpPr>
          <p:cNvPr id="7" name="Content Placeholder 2">
            <a:extLst>
              <a:ext uri="{FF2B5EF4-FFF2-40B4-BE49-F238E27FC236}">
                <a16:creationId xmlns:a16="http://schemas.microsoft.com/office/drawing/2014/main" id="{340AF043-8767-405F-8482-EF5FFC41640F}"/>
              </a:ext>
            </a:extLst>
          </p:cNvPr>
          <p:cNvSpPr txBox="1">
            <a:spLocks/>
          </p:cNvSpPr>
          <p:nvPr/>
        </p:nvSpPr>
        <p:spPr>
          <a:xfrm>
            <a:off x="1409960" y="1659554"/>
            <a:ext cx="4309158" cy="44339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000" dirty="0"/>
              <a:t>The FAA offers a full technical training certification program!</a:t>
            </a:r>
          </a:p>
          <a:p>
            <a:pPr lvl="1"/>
            <a:r>
              <a:rPr lang="en-US" sz="1800" dirty="0"/>
              <a:t>Approved FDOE Career and Technical Education Program for Agriculture.</a:t>
            </a:r>
          </a:p>
          <a:p>
            <a:pPr lvl="2"/>
            <a:r>
              <a:rPr lang="en-US" sz="1600" dirty="0"/>
              <a:t>Schools receive funding for each certificate granted. </a:t>
            </a:r>
          </a:p>
          <a:p>
            <a:pPr lvl="1"/>
            <a:r>
              <a:rPr lang="en-US" sz="1800" dirty="0"/>
              <a:t>Full curriculum, lesson plans,  and final certification exam available. </a:t>
            </a:r>
          </a:p>
          <a:p>
            <a:pPr lvl="1"/>
            <a:r>
              <a:rPr lang="en-US" sz="1800" dirty="0"/>
              <a:t>Prepares high school students  a career in aquaculture. </a:t>
            </a:r>
          </a:p>
          <a:p>
            <a:pPr marL="0" indent="0"/>
            <a:endParaRPr lang="en-US" dirty="0"/>
          </a:p>
        </p:txBody>
      </p:sp>
      <p:pic>
        <p:nvPicPr>
          <p:cNvPr id="8" name="Picture 2" descr="Image result for florida aquaculture association">
            <a:extLst>
              <a:ext uri="{FF2B5EF4-FFF2-40B4-BE49-F238E27FC236}">
                <a16:creationId xmlns:a16="http://schemas.microsoft.com/office/drawing/2014/main" id="{9E6EE178-EBB9-4405-BDC5-CF286B8A214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80884" y="1173814"/>
            <a:ext cx="2011658" cy="2011658"/>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027544C0-F011-40AF-A47F-9EA63AEBF68D}"/>
              </a:ext>
            </a:extLst>
          </p:cNvPr>
          <p:cNvGrpSpPr/>
          <p:nvPr/>
        </p:nvGrpSpPr>
        <p:grpSpPr>
          <a:xfrm>
            <a:off x="5766976" y="3695290"/>
            <a:ext cx="3173032" cy="2386419"/>
            <a:chOff x="5309573" y="4035664"/>
            <a:chExt cx="3173032" cy="2386419"/>
          </a:xfrm>
        </p:grpSpPr>
        <p:pic>
          <p:nvPicPr>
            <p:cNvPr id="10" name="Picture 4" descr="https://research.noaa.gov/Portals/0/easygalleryimages/2/446/aquaculture3.jpg">
              <a:extLst>
                <a:ext uri="{FF2B5EF4-FFF2-40B4-BE49-F238E27FC236}">
                  <a16:creationId xmlns:a16="http://schemas.microsoft.com/office/drawing/2014/main" id="{336147AC-DF29-4BBB-9AAF-2A90DE9171B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715" r="20650"/>
            <a:stretch/>
          </p:blipFill>
          <p:spPr bwMode="auto">
            <a:xfrm>
              <a:off x="5309573" y="4035664"/>
              <a:ext cx="3143585" cy="238641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75CB0911-7A02-47DB-B3C6-34A268A80575}"/>
                </a:ext>
              </a:extLst>
            </p:cNvPr>
            <p:cNvSpPr txBox="1"/>
            <p:nvPr/>
          </p:nvSpPr>
          <p:spPr>
            <a:xfrm>
              <a:off x="5376015" y="6206639"/>
              <a:ext cx="3106590" cy="215444"/>
            </a:xfrm>
            <a:prstGeom prst="rect">
              <a:avLst/>
            </a:prstGeom>
            <a:noFill/>
          </p:spPr>
          <p:txBody>
            <a:bodyPr wrap="square" rtlCol="0">
              <a:spAutoFit/>
            </a:bodyPr>
            <a:lstStyle/>
            <a:p>
              <a:pPr algn="r"/>
              <a:r>
                <a:rPr lang="en-US" sz="800" dirty="0">
                  <a:solidFill>
                    <a:schemeClr val="bg1"/>
                  </a:solidFill>
                </a:rPr>
                <a:t>Photo: Florida Sea Grant</a:t>
              </a:r>
            </a:p>
          </p:txBody>
        </p:sp>
      </p:grpSp>
      <p:sp>
        <p:nvSpPr>
          <p:cNvPr id="2" name="Rectangle 1">
            <a:extLst>
              <a:ext uri="{FF2B5EF4-FFF2-40B4-BE49-F238E27FC236}">
                <a16:creationId xmlns:a16="http://schemas.microsoft.com/office/drawing/2014/main" id="{0C55C6DE-771F-43C9-9259-CDC2835374B3}"/>
              </a:ext>
            </a:extLst>
          </p:cNvPr>
          <p:cNvSpPr/>
          <p:nvPr/>
        </p:nvSpPr>
        <p:spPr>
          <a:xfrm>
            <a:off x="6807868" y="3192813"/>
            <a:ext cx="1287532" cy="369332"/>
          </a:xfrm>
          <a:prstGeom prst="rect">
            <a:avLst/>
          </a:prstGeom>
        </p:spPr>
        <p:txBody>
          <a:bodyPr wrap="none">
            <a:spAutoFit/>
          </a:bodyPr>
          <a:lstStyle/>
          <a:p>
            <a:r>
              <a:rPr lang="en-US" u="sng" dirty="0">
                <a:solidFill>
                  <a:schemeClr val="accent1">
                    <a:lumMod val="60000"/>
                    <a:lumOff val="40000"/>
                  </a:schemeClr>
                </a:solidFill>
              </a:rPr>
              <a:t>FLAA.org/</a:t>
            </a:r>
          </a:p>
        </p:txBody>
      </p:sp>
    </p:spTree>
    <p:extLst>
      <p:ext uri="{BB962C8B-B14F-4D97-AF65-F5344CB8AC3E}">
        <p14:creationId xmlns:p14="http://schemas.microsoft.com/office/powerpoint/2010/main" val="2269925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 calcmode="lin" valueType="num">
                                      <p:cBhvr additive="base">
                                        <p:cTn id="1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anim calcmode="lin" valueType="num">
                                      <p:cBhvr additive="base">
                                        <p:cTn id="23"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7">
                                            <p:txEl>
                                              <p:pRg st="4" end="4"/>
                                            </p:txEl>
                                          </p:spTgt>
                                        </p:tgtEl>
                                        <p:attrNameLst>
                                          <p:attrName>style.visibility</p:attrName>
                                        </p:attrNameLst>
                                      </p:cBhvr>
                                      <p:to>
                                        <p:strVal val="visible"/>
                                      </p:to>
                                    </p:set>
                                    <p:anim calcmode="lin" valueType="num">
                                      <p:cBhvr additive="base">
                                        <p:cTn id="29"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2"/>
    </p:bld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7398C59F-5A18-487B-91D6-B955AACF2E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 y="228600"/>
            <a:ext cx="2138628" cy="6638625"/>
            <a:chOff x="2487613" y="285750"/>
            <a:chExt cx="2428875" cy="5654676"/>
          </a:xfrm>
        </p:grpSpPr>
        <p:sp>
          <p:nvSpPr>
            <p:cNvPr id="12" name="Freeform 11">
              <a:extLst>
                <a:ext uri="{FF2B5EF4-FFF2-40B4-BE49-F238E27FC236}">
                  <a16:creationId xmlns:a16="http://schemas.microsoft.com/office/drawing/2014/main" id="{0557FAFE-C7C3-47EC-A4F5-9B21663192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13" name="Freeform 12">
              <a:extLst>
                <a:ext uri="{FF2B5EF4-FFF2-40B4-BE49-F238E27FC236}">
                  <a16:creationId xmlns:a16="http://schemas.microsoft.com/office/drawing/2014/main" id="{95BC28FB-3882-4674-9D79-EA58BEB7C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4" name="Freeform 13">
              <a:extLst>
                <a:ext uri="{FF2B5EF4-FFF2-40B4-BE49-F238E27FC236}">
                  <a16:creationId xmlns:a16="http://schemas.microsoft.com/office/drawing/2014/main" id="{9C6EC892-83F9-402F-8552-0AD7C0556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5" name="Freeform 14">
              <a:extLst>
                <a:ext uri="{FF2B5EF4-FFF2-40B4-BE49-F238E27FC236}">
                  <a16:creationId xmlns:a16="http://schemas.microsoft.com/office/drawing/2014/main" id="{18387766-037C-4EF0-8471-D19CBF2A4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6" name="Freeform 15">
              <a:extLst>
                <a:ext uri="{FF2B5EF4-FFF2-40B4-BE49-F238E27FC236}">
                  <a16:creationId xmlns:a16="http://schemas.microsoft.com/office/drawing/2014/main" id="{1E364F38-6F3A-476A-93E6-962EA817C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7" name="Freeform 16">
              <a:extLst>
                <a:ext uri="{FF2B5EF4-FFF2-40B4-BE49-F238E27FC236}">
                  <a16:creationId xmlns:a16="http://schemas.microsoft.com/office/drawing/2014/main" id="{35C335A4-1E67-4293-8BE2-DFB085D4F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8" name="Freeform 17">
              <a:extLst>
                <a:ext uri="{FF2B5EF4-FFF2-40B4-BE49-F238E27FC236}">
                  <a16:creationId xmlns:a16="http://schemas.microsoft.com/office/drawing/2014/main" id="{9A8A0F10-2C98-4297-9F92-5D9553392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19" name="Freeform 18">
              <a:extLst>
                <a:ext uri="{FF2B5EF4-FFF2-40B4-BE49-F238E27FC236}">
                  <a16:creationId xmlns:a16="http://schemas.microsoft.com/office/drawing/2014/main" id="{C3B112A3-006E-4008-A778-DB5F6A09D5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20" name="Freeform 19">
              <a:extLst>
                <a:ext uri="{FF2B5EF4-FFF2-40B4-BE49-F238E27FC236}">
                  <a16:creationId xmlns:a16="http://schemas.microsoft.com/office/drawing/2014/main" id="{E5E62767-5C25-4C49-9568-432433A3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21" name="Freeform 20">
              <a:extLst>
                <a:ext uri="{FF2B5EF4-FFF2-40B4-BE49-F238E27FC236}">
                  <a16:creationId xmlns:a16="http://schemas.microsoft.com/office/drawing/2014/main" id="{598EC006-77B1-42BA-B815-66CCB9B170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22" name="Freeform 21">
              <a:extLst>
                <a:ext uri="{FF2B5EF4-FFF2-40B4-BE49-F238E27FC236}">
                  <a16:creationId xmlns:a16="http://schemas.microsoft.com/office/drawing/2014/main" id="{A144ED09-DA06-491D-95A8-AB3DED4329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23" name="Freeform 22">
              <a:extLst>
                <a:ext uri="{FF2B5EF4-FFF2-40B4-BE49-F238E27FC236}">
                  <a16:creationId xmlns:a16="http://schemas.microsoft.com/office/drawing/2014/main" id="{1CB00BD2-11CD-4A38-8F38-02B0D1105E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5" name="Group 24">
            <a:extLst>
              <a:ext uri="{FF2B5EF4-FFF2-40B4-BE49-F238E27FC236}">
                <a16:creationId xmlns:a16="http://schemas.microsoft.com/office/drawing/2014/main" id="{520234FB-542E-4550-9C2F-1B56FD41A1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412" y="-786"/>
            <a:ext cx="1767505" cy="6854040"/>
            <a:chOff x="6627813" y="194833"/>
            <a:chExt cx="1952625" cy="5678918"/>
          </a:xfrm>
        </p:grpSpPr>
        <p:sp>
          <p:nvSpPr>
            <p:cNvPr id="26" name="Freeform 27">
              <a:extLst>
                <a:ext uri="{FF2B5EF4-FFF2-40B4-BE49-F238E27FC236}">
                  <a16:creationId xmlns:a16="http://schemas.microsoft.com/office/drawing/2014/main" id="{41FCE1F3-DEB3-47CD-90FF-7DABB4AF4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27" name="Freeform 28">
              <a:extLst>
                <a:ext uri="{FF2B5EF4-FFF2-40B4-BE49-F238E27FC236}">
                  <a16:creationId xmlns:a16="http://schemas.microsoft.com/office/drawing/2014/main" id="{5708E488-C19B-452C-B197-6F1C34F6E7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28" name="Freeform 29">
              <a:extLst>
                <a:ext uri="{FF2B5EF4-FFF2-40B4-BE49-F238E27FC236}">
                  <a16:creationId xmlns:a16="http://schemas.microsoft.com/office/drawing/2014/main" id="{89D3FD25-890E-4981-A71D-EE796873D7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29" name="Freeform 30">
              <a:extLst>
                <a:ext uri="{FF2B5EF4-FFF2-40B4-BE49-F238E27FC236}">
                  <a16:creationId xmlns:a16="http://schemas.microsoft.com/office/drawing/2014/main" id="{51B5414C-556A-47CB-8EE2-974A85A7A4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30" name="Freeform 31">
              <a:extLst>
                <a:ext uri="{FF2B5EF4-FFF2-40B4-BE49-F238E27FC236}">
                  <a16:creationId xmlns:a16="http://schemas.microsoft.com/office/drawing/2014/main" id="{1C02B20C-2B27-4B75-8AEE-A5D2E2674B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31" name="Freeform 32">
              <a:extLst>
                <a:ext uri="{FF2B5EF4-FFF2-40B4-BE49-F238E27FC236}">
                  <a16:creationId xmlns:a16="http://schemas.microsoft.com/office/drawing/2014/main" id="{54427714-F9AA-4F93-BD1D-400F1EA93F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32" name="Freeform 33">
              <a:extLst>
                <a:ext uri="{FF2B5EF4-FFF2-40B4-BE49-F238E27FC236}">
                  <a16:creationId xmlns:a16="http://schemas.microsoft.com/office/drawing/2014/main" id="{28A77D6A-9E81-497F-ABCC-2695BB5ADD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33" name="Freeform 34">
              <a:extLst>
                <a:ext uri="{FF2B5EF4-FFF2-40B4-BE49-F238E27FC236}">
                  <a16:creationId xmlns:a16="http://schemas.microsoft.com/office/drawing/2014/main" id="{2A1533BA-1478-4F7C-8E24-3F3E905050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34" name="Freeform 35">
              <a:extLst>
                <a:ext uri="{FF2B5EF4-FFF2-40B4-BE49-F238E27FC236}">
                  <a16:creationId xmlns:a16="http://schemas.microsoft.com/office/drawing/2014/main" id="{39686201-E633-40FD-A80A-1E28AD52E3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5" name="Freeform 36">
              <a:extLst>
                <a:ext uri="{FF2B5EF4-FFF2-40B4-BE49-F238E27FC236}">
                  <a16:creationId xmlns:a16="http://schemas.microsoft.com/office/drawing/2014/main" id="{76A215C2-F590-4938-810B-F8A79366C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6" name="Freeform 37">
              <a:extLst>
                <a:ext uri="{FF2B5EF4-FFF2-40B4-BE49-F238E27FC236}">
                  <a16:creationId xmlns:a16="http://schemas.microsoft.com/office/drawing/2014/main" id="{85F418E7-330D-4002-8EC8-33C1A897FF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37" name="Freeform 38">
              <a:extLst>
                <a:ext uri="{FF2B5EF4-FFF2-40B4-BE49-F238E27FC236}">
                  <a16:creationId xmlns:a16="http://schemas.microsoft.com/office/drawing/2014/main" id="{8FFE669A-54C9-4436-9566-C5A90F16DB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39" name="Rectangle 38">
            <a:extLst>
              <a:ext uri="{FF2B5EF4-FFF2-40B4-BE49-F238E27FC236}">
                <a16:creationId xmlns:a16="http://schemas.microsoft.com/office/drawing/2014/main" id="{DE91395A-2D18-4AF6-A0AC-AAA7189FE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41" name="Freeform 11">
            <a:extLst>
              <a:ext uri="{FF2B5EF4-FFF2-40B4-BE49-F238E27FC236}">
                <a16:creationId xmlns:a16="http://schemas.microsoft.com/office/drawing/2014/main" id="{A57352BE-A213-4040-BE8E-D4A925AD9D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3141" y="714375"/>
            <a:ext cx="119139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useBgFill="1">
        <p:nvSpPr>
          <p:cNvPr id="43" name="Rectangle 42">
            <a:extLst>
              <a:ext uri="{FF2B5EF4-FFF2-40B4-BE49-F238E27FC236}">
                <a16:creationId xmlns:a16="http://schemas.microsoft.com/office/drawing/2014/main" id="{39EE869B-085D-43B3-AED8-9B06556124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5" y="-1"/>
            <a:ext cx="915543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5" name="Rectangle 44">
            <a:extLst>
              <a:ext uri="{FF2B5EF4-FFF2-40B4-BE49-F238E27FC236}">
                <a16:creationId xmlns:a16="http://schemas.microsoft.com/office/drawing/2014/main" id="{C54E744A-A072-47AF-981A-3718617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6172199"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5" name="Picture 4">
            <a:extLst>
              <a:ext uri="{FF2B5EF4-FFF2-40B4-BE49-F238E27FC236}">
                <a16:creationId xmlns:a16="http://schemas.microsoft.com/office/drawing/2014/main" id="{C0400446-E2C9-4030-A824-FAC5D70D5E6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8267" r="-253"/>
          <a:stretch/>
        </p:blipFill>
        <p:spPr>
          <a:xfrm>
            <a:off x="6167408" y="10"/>
            <a:ext cx="2999071" cy="6857990"/>
          </a:xfrm>
          <a:prstGeom prst="rect">
            <a:avLst/>
          </a:prstGeom>
        </p:spPr>
      </p:pic>
      <p:sp>
        <p:nvSpPr>
          <p:cNvPr id="47" name="Freeform 5">
            <a:extLst>
              <a:ext uri="{FF2B5EF4-FFF2-40B4-BE49-F238E27FC236}">
                <a16:creationId xmlns:a16="http://schemas.microsoft.com/office/drawing/2014/main" id="{F0254341-1068-4FB7-8AEF-220C6EB41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59027"/>
            <a:ext cx="6782018"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 name="Title 1">
            <a:extLst>
              <a:ext uri="{FF2B5EF4-FFF2-40B4-BE49-F238E27FC236}">
                <a16:creationId xmlns:a16="http://schemas.microsoft.com/office/drawing/2014/main" id="{FC648B39-8E06-4A04-BDA1-B278E376F6BD}"/>
              </a:ext>
            </a:extLst>
          </p:cNvPr>
          <p:cNvSpPr txBox="1">
            <a:spLocks/>
          </p:cNvSpPr>
          <p:nvPr/>
        </p:nvSpPr>
        <p:spPr>
          <a:xfrm>
            <a:off x="210822" y="787136"/>
            <a:ext cx="6782017" cy="778933"/>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spcAft>
                <a:spcPts val="600"/>
              </a:spcAft>
            </a:pPr>
            <a:r>
              <a:rPr lang="en-US" sz="2400" dirty="0">
                <a:solidFill>
                  <a:srgbClr val="FEFFFF"/>
                </a:solidFill>
              </a:rPr>
              <a:t>FDACS has lots of agriculture education resources available! </a:t>
            </a:r>
          </a:p>
        </p:txBody>
      </p:sp>
      <p:sp>
        <p:nvSpPr>
          <p:cNvPr id="3" name="Content Placeholder 2"/>
          <p:cNvSpPr>
            <a:spLocks noGrp="1"/>
          </p:cNvSpPr>
          <p:nvPr>
            <p:ph idx="4294967295"/>
          </p:nvPr>
        </p:nvSpPr>
        <p:spPr>
          <a:xfrm>
            <a:off x="434673" y="1789945"/>
            <a:ext cx="5359400" cy="3879222"/>
          </a:xfrm>
        </p:spPr>
        <p:txBody>
          <a:bodyPr vert="horz" lIns="91440" tIns="45720" rIns="91440" bIns="45720" rtlCol="0">
            <a:normAutofit/>
          </a:bodyPr>
          <a:lstStyle/>
          <a:p>
            <a:endParaRPr lang="en-US" dirty="0">
              <a:solidFill>
                <a:srgbClr val="FEFFFF"/>
              </a:solidFill>
            </a:endParaRPr>
          </a:p>
          <a:p>
            <a:pPr marL="0" indent="0"/>
            <a:endParaRPr lang="en-US" dirty="0">
              <a:solidFill>
                <a:srgbClr val="FEFFFF"/>
              </a:solidFill>
            </a:endParaRPr>
          </a:p>
        </p:txBody>
      </p:sp>
      <p:grpSp>
        <p:nvGrpSpPr>
          <p:cNvPr id="2" name="Group 1">
            <a:extLst>
              <a:ext uri="{FF2B5EF4-FFF2-40B4-BE49-F238E27FC236}">
                <a16:creationId xmlns:a16="http://schemas.microsoft.com/office/drawing/2014/main" id="{BF166C0D-8608-4F85-B074-60C9C5AFE754}"/>
              </a:ext>
            </a:extLst>
          </p:cNvPr>
          <p:cNvGrpSpPr/>
          <p:nvPr/>
        </p:nvGrpSpPr>
        <p:grpSpPr>
          <a:xfrm>
            <a:off x="193062" y="2433256"/>
            <a:ext cx="2947694" cy="3647635"/>
            <a:chOff x="474795" y="1079033"/>
            <a:chExt cx="4478205" cy="5278136"/>
          </a:xfrm>
        </p:grpSpPr>
        <p:pic>
          <p:nvPicPr>
            <p:cNvPr id="44" name="Picture 43">
              <a:extLst>
                <a:ext uri="{FF2B5EF4-FFF2-40B4-BE49-F238E27FC236}">
                  <a16:creationId xmlns:a16="http://schemas.microsoft.com/office/drawing/2014/main" id="{D09A95CE-1902-4C6C-BE33-AD4B11863A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4795" y="3709515"/>
              <a:ext cx="2197735" cy="2647654"/>
            </a:xfrm>
            <a:prstGeom prst="rect">
              <a:avLst/>
            </a:prstGeom>
          </p:spPr>
        </p:pic>
        <p:pic>
          <p:nvPicPr>
            <p:cNvPr id="46" name="Picture 45" descr="4568_DriveThroughFlorida_LivestockPoultry10x12_Cover (3).jpg">
              <a:extLst>
                <a:ext uri="{FF2B5EF4-FFF2-40B4-BE49-F238E27FC236}">
                  <a16:creationId xmlns:a16="http://schemas.microsoft.com/office/drawing/2014/main" id="{B884E12D-BEF9-4923-B2F7-C8D8FBC1CDA9}"/>
                </a:ext>
              </a:extLst>
            </p:cNvPr>
            <p:cNvPicPr>
              <a:picLocks noChangeAspect="1"/>
            </p:cNvPicPr>
            <p:nvPr/>
          </p:nvPicPr>
          <p:blipFill>
            <a:blip r:embed="rId4" cstate="print"/>
            <a:stretch>
              <a:fillRect/>
            </a:stretch>
          </p:blipFill>
          <p:spPr>
            <a:xfrm>
              <a:off x="2687453" y="3711119"/>
              <a:ext cx="2189347" cy="2646050"/>
            </a:xfrm>
            <a:prstGeom prst="rect">
              <a:avLst/>
            </a:prstGeom>
            <a:ln>
              <a:noFill/>
            </a:ln>
            <a:effectLst>
              <a:outerShdw blurRad="292100" dist="139700" dir="2700000" algn="tl" rotWithShape="0">
                <a:srgbClr val="333333">
                  <a:alpha val="65000"/>
                </a:srgbClr>
              </a:outerShdw>
            </a:effectLst>
          </p:spPr>
        </p:pic>
        <p:pic>
          <p:nvPicPr>
            <p:cNvPr id="48" name="Picture 2" descr="http://faitc.org/wp-content/uploads/2012/11/2016-ALD-Cover-Photo.jpg">
              <a:extLst>
                <a:ext uri="{FF2B5EF4-FFF2-40B4-BE49-F238E27FC236}">
                  <a16:creationId xmlns:a16="http://schemas.microsoft.com/office/drawing/2014/main" id="{FCFAAA97-1345-4DB6-9170-37186C67CD24}"/>
                </a:ext>
              </a:extLst>
            </p:cNvPr>
            <p:cNvPicPr>
              <a:picLocks noChangeAspect="1" noChangeArrowheads="1"/>
            </p:cNvPicPr>
            <p:nvPr/>
          </p:nvPicPr>
          <p:blipFill>
            <a:blip r:embed="rId5" cstate="print"/>
            <a:srcRect l="-823" t="1725" r="-3217" b="860"/>
            <a:stretch>
              <a:fillRect/>
            </a:stretch>
          </p:blipFill>
          <p:spPr bwMode="auto">
            <a:xfrm>
              <a:off x="2590800" y="1083967"/>
              <a:ext cx="2362200" cy="2622285"/>
            </a:xfrm>
            <a:prstGeom prst="rect">
              <a:avLst/>
            </a:prstGeom>
            <a:ln>
              <a:noFill/>
            </a:ln>
            <a:effectLst>
              <a:outerShdw blurRad="292100" dist="139700" dir="2700000" algn="tl" rotWithShape="0">
                <a:srgbClr val="333333">
                  <a:alpha val="65000"/>
                </a:srgbClr>
              </a:outerShdw>
            </a:effectLst>
          </p:spPr>
        </p:pic>
        <p:pic>
          <p:nvPicPr>
            <p:cNvPr id="55" name="Picture 54">
              <a:extLst>
                <a:ext uri="{FF2B5EF4-FFF2-40B4-BE49-F238E27FC236}">
                  <a16:creationId xmlns:a16="http://schemas.microsoft.com/office/drawing/2014/main" id="{06905BA7-98AB-4D30-8B60-80B4430823E8}"/>
                </a:ext>
              </a:extLst>
            </p:cNvPr>
            <p:cNvPicPr>
              <a:picLocks noChangeAspect="1"/>
            </p:cNvPicPr>
            <p:nvPr/>
          </p:nvPicPr>
          <p:blipFill>
            <a:blip r:embed="rId6"/>
            <a:stretch>
              <a:fillRect/>
            </a:stretch>
          </p:blipFill>
          <p:spPr>
            <a:xfrm>
              <a:off x="477959" y="1079033"/>
              <a:ext cx="2191430" cy="2627217"/>
            </a:xfrm>
            <a:prstGeom prst="rect">
              <a:avLst/>
            </a:prstGeom>
            <a:ln>
              <a:noFill/>
            </a:ln>
            <a:effectLst/>
          </p:spPr>
        </p:pic>
      </p:grpSp>
      <p:sp>
        <p:nvSpPr>
          <p:cNvPr id="62" name="Title 1">
            <a:extLst>
              <a:ext uri="{FF2B5EF4-FFF2-40B4-BE49-F238E27FC236}">
                <a16:creationId xmlns:a16="http://schemas.microsoft.com/office/drawing/2014/main" id="{DDDBE6C7-BE56-4A89-BE7E-09EF7FDE3769}"/>
              </a:ext>
            </a:extLst>
          </p:cNvPr>
          <p:cNvSpPr txBox="1">
            <a:spLocks/>
          </p:cNvSpPr>
          <p:nvPr/>
        </p:nvSpPr>
        <p:spPr>
          <a:xfrm>
            <a:off x="407682" y="1527136"/>
            <a:ext cx="5742962" cy="778933"/>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spcAft>
                <a:spcPts val="600"/>
              </a:spcAft>
            </a:pPr>
            <a:r>
              <a:rPr lang="en-US" sz="1600" dirty="0">
                <a:solidFill>
                  <a:srgbClr val="FEFFFF"/>
                </a:solidFill>
              </a:rPr>
              <a:t>Contact us, if you’d like us to send them to your school. </a:t>
            </a:r>
          </a:p>
        </p:txBody>
      </p:sp>
      <p:pic>
        <p:nvPicPr>
          <p:cNvPr id="9" name="Picture 8">
            <a:extLst>
              <a:ext uri="{FF2B5EF4-FFF2-40B4-BE49-F238E27FC236}">
                <a16:creationId xmlns:a16="http://schemas.microsoft.com/office/drawing/2014/main" id="{9F7D81F4-6E16-4DBE-87C9-C1354B6C7316}"/>
              </a:ext>
            </a:extLst>
          </p:cNvPr>
          <p:cNvPicPr>
            <a:picLocks noChangeAspect="1"/>
          </p:cNvPicPr>
          <p:nvPr/>
        </p:nvPicPr>
        <p:blipFill>
          <a:blip r:embed="rId7"/>
          <a:stretch>
            <a:fillRect/>
          </a:stretch>
        </p:blipFill>
        <p:spPr>
          <a:xfrm>
            <a:off x="4591261" y="2591215"/>
            <a:ext cx="1872525" cy="2534634"/>
          </a:xfrm>
          <a:prstGeom prst="rect">
            <a:avLst/>
          </a:prstGeom>
        </p:spPr>
      </p:pic>
      <p:pic>
        <p:nvPicPr>
          <p:cNvPr id="61" name="Picture 60">
            <a:extLst>
              <a:ext uri="{FF2B5EF4-FFF2-40B4-BE49-F238E27FC236}">
                <a16:creationId xmlns:a16="http://schemas.microsoft.com/office/drawing/2014/main" id="{DCCA2402-4743-45D3-82D3-53A4F543E2C2}"/>
              </a:ext>
            </a:extLst>
          </p:cNvPr>
          <p:cNvPicPr>
            <a:picLocks noChangeAspect="1"/>
          </p:cNvPicPr>
          <p:nvPr/>
        </p:nvPicPr>
        <p:blipFill>
          <a:blip r:embed="rId8"/>
          <a:stretch>
            <a:fillRect/>
          </a:stretch>
        </p:blipFill>
        <p:spPr>
          <a:xfrm>
            <a:off x="3327423" y="2555280"/>
            <a:ext cx="1145615" cy="1629467"/>
          </a:xfrm>
          <a:prstGeom prst="rect">
            <a:avLst/>
          </a:prstGeom>
        </p:spPr>
      </p:pic>
      <p:pic>
        <p:nvPicPr>
          <p:cNvPr id="42" name="Picture 41">
            <a:extLst>
              <a:ext uri="{FF2B5EF4-FFF2-40B4-BE49-F238E27FC236}">
                <a16:creationId xmlns:a16="http://schemas.microsoft.com/office/drawing/2014/main" id="{5B107989-1591-4700-866D-4E2ED33A1F89}"/>
              </a:ext>
            </a:extLst>
          </p:cNvPr>
          <p:cNvPicPr>
            <a:picLocks noChangeAspect="1"/>
          </p:cNvPicPr>
          <p:nvPr/>
        </p:nvPicPr>
        <p:blipFill rotWithShape="1">
          <a:blip r:embed="rId9"/>
          <a:srcRect l="1068" t="24791" r="3104" b="8211"/>
          <a:stretch/>
        </p:blipFill>
        <p:spPr>
          <a:xfrm>
            <a:off x="3048189" y="4400259"/>
            <a:ext cx="2602944" cy="1438226"/>
          </a:xfrm>
          <a:prstGeom prst="rect">
            <a:avLst/>
          </a:prstGeom>
        </p:spPr>
      </p:pic>
      <p:pic>
        <p:nvPicPr>
          <p:cNvPr id="58" name="Picture 57">
            <a:extLst>
              <a:ext uri="{FF2B5EF4-FFF2-40B4-BE49-F238E27FC236}">
                <a16:creationId xmlns:a16="http://schemas.microsoft.com/office/drawing/2014/main" id="{A8546AF4-B640-43AD-9E21-7569A2C65231}"/>
              </a:ext>
            </a:extLst>
          </p:cNvPr>
          <p:cNvPicPr>
            <a:picLocks noChangeAspect="1"/>
          </p:cNvPicPr>
          <p:nvPr/>
        </p:nvPicPr>
        <p:blipFill>
          <a:blip r:embed="rId10"/>
          <a:stretch>
            <a:fillRect/>
          </a:stretch>
        </p:blipFill>
        <p:spPr>
          <a:xfrm>
            <a:off x="4871423" y="5121830"/>
            <a:ext cx="1107934" cy="1425262"/>
          </a:xfrm>
          <a:prstGeom prst="rect">
            <a:avLst/>
          </a:prstGeom>
        </p:spPr>
      </p:pic>
      <p:pic>
        <p:nvPicPr>
          <p:cNvPr id="50" name="Picture 49">
            <a:extLst>
              <a:ext uri="{FF2B5EF4-FFF2-40B4-BE49-F238E27FC236}">
                <a16:creationId xmlns:a16="http://schemas.microsoft.com/office/drawing/2014/main" id="{DF638A56-6F1A-4457-8E0C-5216F4A63694}"/>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285" y="5705828"/>
            <a:ext cx="9143998" cy="1163782"/>
          </a:xfrm>
          <a:prstGeom prst="rect">
            <a:avLst/>
          </a:prstGeom>
        </p:spPr>
      </p:pic>
    </p:spTree>
    <p:extLst>
      <p:ext uri="{BB962C8B-B14F-4D97-AF65-F5344CB8AC3E}">
        <p14:creationId xmlns:p14="http://schemas.microsoft.com/office/powerpoint/2010/main" val="7495802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7398C59F-5A18-487B-91D6-B955AACF2E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 y="228600"/>
            <a:ext cx="2138628" cy="6638625"/>
            <a:chOff x="2487613" y="285750"/>
            <a:chExt cx="2428875" cy="5654676"/>
          </a:xfrm>
        </p:grpSpPr>
        <p:sp>
          <p:nvSpPr>
            <p:cNvPr id="12" name="Freeform 11">
              <a:extLst>
                <a:ext uri="{FF2B5EF4-FFF2-40B4-BE49-F238E27FC236}">
                  <a16:creationId xmlns:a16="http://schemas.microsoft.com/office/drawing/2014/main" id="{0557FAFE-C7C3-47EC-A4F5-9B21663192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13" name="Freeform 12">
              <a:extLst>
                <a:ext uri="{FF2B5EF4-FFF2-40B4-BE49-F238E27FC236}">
                  <a16:creationId xmlns:a16="http://schemas.microsoft.com/office/drawing/2014/main" id="{95BC28FB-3882-4674-9D79-EA58BEB7C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4" name="Freeform 13">
              <a:extLst>
                <a:ext uri="{FF2B5EF4-FFF2-40B4-BE49-F238E27FC236}">
                  <a16:creationId xmlns:a16="http://schemas.microsoft.com/office/drawing/2014/main" id="{9C6EC892-83F9-402F-8552-0AD7C0556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5" name="Freeform 14">
              <a:extLst>
                <a:ext uri="{FF2B5EF4-FFF2-40B4-BE49-F238E27FC236}">
                  <a16:creationId xmlns:a16="http://schemas.microsoft.com/office/drawing/2014/main" id="{18387766-037C-4EF0-8471-D19CBF2A4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6" name="Freeform 15">
              <a:extLst>
                <a:ext uri="{FF2B5EF4-FFF2-40B4-BE49-F238E27FC236}">
                  <a16:creationId xmlns:a16="http://schemas.microsoft.com/office/drawing/2014/main" id="{1E364F38-6F3A-476A-93E6-962EA817C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7" name="Freeform 16">
              <a:extLst>
                <a:ext uri="{FF2B5EF4-FFF2-40B4-BE49-F238E27FC236}">
                  <a16:creationId xmlns:a16="http://schemas.microsoft.com/office/drawing/2014/main" id="{35C335A4-1E67-4293-8BE2-DFB085D4F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8" name="Freeform 17">
              <a:extLst>
                <a:ext uri="{FF2B5EF4-FFF2-40B4-BE49-F238E27FC236}">
                  <a16:creationId xmlns:a16="http://schemas.microsoft.com/office/drawing/2014/main" id="{9A8A0F10-2C98-4297-9F92-5D9553392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19" name="Freeform 18">
              <a:extLst>
                <a:ext uri="{FF2B5EF4-FFF2-40B4-BE49-F238E27FC236}">
                  <a16:creationId xmlns:a16="http://schemas.microsoft.com/office/drawing/2014/main" id="{C3B112A3-006E-4008-A778-DB5F6A09D5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20" name="Freeform 19">
              <a:extLst>
                <a:ext uri="{FF2B5EF4-FFF2-40B4-BE49-F238E27FC236}">
                  <a16:creationId xmlns:a16="http://schemas.microsoft.com/office/drawing/2014/main" id="{E5E62767-5C25-4C49-9568-432433A3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21" name="Freeform 20">
              <a:extLst>
                <a:ext uri="{FF2B5EF4-FFF2-40B4-BE49-F238E27FC236}">
                  <a16:creationId xmlns:a16="http://schemas.microsoft.com/office/drawing/2014/main" id="{598EC006-77B1-42BA-B815-66CCB9B170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22" name="Freeform 21">
              <a:extLst>
                <a:ext uri="{FF2B5EF4-FFF2-40B4-BE49-F238E27FC236}">
                  <a16:creationId xmlns:a16="http://schemas.microsoft.com/office/drawing/2014/main" id="{A144ED09-DA06-491D-95A8-AB3DED4329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23" name="Freeform 22">
              <a:extLst>
                <a:ext uri="{FF2B5EF4-FFF2-40B4-BE49-F238E27FC236}">
                  <a16:creationId xmlns:a16="http://schemas.microsoft.com/office/drawing/2014/main" id="{1CB00BD2-11CD-4A38-8F38-02B0D1105E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5" name="Group 24">
            <a:extLst>
              <a:ext uri="{FF2B5EF4-FFF2-40B4-BE49-F238E27FC236}">
                <a16:creationId xmlns:a16="http://schemas.microsoft.com/office/drawing/2014/main" id="{520234FB-542E-4550-9C2F-1B56FD41A1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412" y="-786"/>
            <a:ext cx="1767505" cy="6854040"/>
            <a:chOff x="6627813" y="194833"/>
            <a:chExt cx="1952625" cy="5678918"/>
          </a:xfrm>
        </p:grpSpPr>
        <p:sp>
          <p:nvSpPr>
            <p:cNvPr id="26" name="Freeform 27">
              <a:extLst>
                <a:ext uri="{FF2B5EF4-FFF2-40B4-BE49-F238E27FC236}">
                  <a16:creationId xmlns:a16="http://schemas.microsoft.com/office/drawing/2014/main" id="{41FCE1F3-DEB3-47CD-90FF-7DABB4AF4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27" name="Freeform 28">
              <a:extLst>
                <a:ext uri="{FF2B5EF4-FFF2-40B4-BE49-F238E27FC236}">
                  <a16:creationId xmlns:a16="http://schemas.microsoft.com/office/drawing/2014/main" id="{5708E488-C19B-452C-B197-6F1C34F6E7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28" name="Freeform 29">
              <a:extLst>
                <a:ext uri="{FF2B5EF4-FFF2-40B4-BE49-F238E27FC236}">
                  <a16:creationId xmlns:a16="http://schemas.microsoft.com/office/drawing/2014/main" id="{89D3FD25-890E-4981-A71D-EE796873D7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29" name="Freeform 30">
              <a:extLst>
                <a:ext uri="{FF2B5EF4-FFF2-40B4-BE49-F238E27FC236}">
                  <a16:creationId xmlns:a16="http://schemas.microsoft.com/office/drawing/2014/main" id="{51B5414C-556A-47CB-8EE2-974A85A7A4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30" name="Freeform 31">
              <a:extLst>
                <a:ext uri="{FF2B5EF4-FFF2-40B4-BE49-F238E27FC236}">
                  <a16:creationId xmlns:a16="http://schemas.microsoft.com/office/drawing/2014/main" id="{1C02B20C-2B27-4B75-8AEE-A5D2E2674B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31" name="Freeform 32">
              <a:extLst>
                <a:ext uri="{FF2B5EF4-FFF2-40B4-BE49-F238E27FC236}">
                  <a16:creationId xmlns:a16="http://schemas.microsoft.com/office/drawing/2014/main" id="{54427714-F9AA-4F93-BD1D-400F1EA93F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32" name="Freeform 33">
              <a:extLst>
                <a:ext uri="{FF2B5EF4-FFF2-40B4-BE49-F238E27FC236}">
                  <a16:creationId xmlns:a16="http://schemas.microsoft.com/office/drawing/2014/main" id="{28A77D6A-9E81-497F-ABCC-2695BB5ADD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33" name="Freeform 34">
              <a:extLst>
                <a:ext uri="{FF2B5EF4-FFF2-40B4-BE49-F238E27FC236}">
                  <a16:creationId xmlns:a16="http://schemas.microsoft.com/office/drawing/2014/main" id="{2A1533BA-1478-4F7C-8E24-3F3E905050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34" name="Freeform 35">
              <a:extLst>
                <a:ext uri="{FF2B5EF4-FFF2-40B4-BE49-F238E27FC236}">
                  <a16:creationId xmlns:a16="http://schemas.microsoft.com/office/drawing/2014/main" id="{39686201-E633-40FD-A80A-1E28AD52E3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5" name="Freeform 36">
              <a:extLst>
                <a:ext uri="{FF2B5EF4-FFF2-40B4-BE49-F238E27FC236}">
                  <a16:creationId xmlns:a16="http://schemas.microsoft.com/office/drawing/2014/main" id="{76A215C2-F590-4938-810B-F8A79366C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6" name="Freeform 37">
              <a:extLst>
                <a:ext uri="{FF2B5EF4-FFF2-40B4-BE49-F238E27FC236}">
                  <a16:creationId xmlns:a16="http://schemas.microsoft.com/office/drawing/2014/main" id="{85F418E7-330D-4002-8EC8-33C1A897FF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37" name="Freeform 38">
              <a:extLst>
                <a:ext uri="{FF2B5EF4-FFF2-40B4-BE49-F238E27FC236}">
                  <a16:creationId xmlns:a16="http://schemas.microsoft.com/office/drawing/2014/main" id="{8FFE669A-54C9-4436-9566-C5A90F16DB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39" name="Rectangle 38">
            <a:extLst>
              <a:ext uri="{FF2B5EF4-FFF2-40B4-BE49-F238E27FC236}">
                <a16:creationId xmlns:a16="http://schemas.microsoft.com/office/drawing/2014/main" id="{DE91395A-2D18-4AF6-A0AC-AAA7189FE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41" name="Freeform 11">
            <a:extLst>
              <a:ext uri="{FF2B5EF4-FFF2-40B4-BE49-F238E27FC236}">
                <a16:creationId xmlns:a16="http://schemas.microsoft.com/office/drawing/2014/main" id="{A57352BE-A213-4040-BE8E-D4A925AD9D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3141" y="714375"/>
            <a:ext cx="119139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useBgFill="1">
        <p:nvSpPr>
          <p:cNvPr id="43" name="Rectangle 42">
            <a:extLst>
              <a:ext uri="{FF2B5EF4-FFF2-40B4-BE49-F238E27FC236}">
                <a16:creationId xmlns:a16="http://schemas.microsoft.com/office/drawing/2014/main" id="{39EE869B-085D-43B3-AED8-9B06556124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5" y="-1"/>
            <a:ext cx="915543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5" name="Rectangle 44">
            <a:extLst>
              <a:ext uri="{FF2B5EF4-FFF2-40B4-BE49-F238E27FC236}">
                <a16:creationId xmlns:a16="http://schemas.microsoft.com/office/drawing/2014/main" id="{C54E744A-A072-47AF-981A-3718617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6172199"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5" name="Picture 4">
            <a:extLst>
              <a:ext uri="{FF2B5EF4-FFF2-40B4-BE49-F238E27FC236}">
                <a16:creationId xmlns:a16="http://schemas.microsoft.com/office/drawing/2014/main" id="{C0400446-E2C9-4030-A824-FAC5D70D5E6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7251" r="641"/>
          <a:stretch/>
        </p:blipFill>
        <p:spPr>
          <a:xfrm>
            <a:off x="6147690" y="10"/>
            <a:ext cx="3004128" cy="6857990"/>
          </a:xfrm>
          <a:prstGeom prst="rect">
            <a:avLst/>
          </a:prstGeom>
        </p:spPr>
      </p:pic>
      <p:sp>
        <p:nvSpPr>
          <p:cNvPr id="47" name="Freeform 5">
            <a:extLst>
              <a:ext uri="{FF2B5EF4-FFF2-40B4-BE49-F238E27FC236}">
                <a16:creationId xmlns:a16="http://schemas.microsoft.com/office/drawing/2014/main" id="{F0254341-1068-4FB7-8AEF-220C6EB41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59027"/>
            <a:ext cx="6782018"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 name="Title 1">
            <a:extLst>
              <a:ext uri="{FF2B5EF4-FFF2-40B4-BE49-F238E27FC236}">
                <a16:creationId xmlns:a16="http://schemas.microsoft.com/office/drawing/2014/main" id="{FC648B39-8E06-4A04-BDA1-B278E376F6BD}"/>
              </a:ext>
            </a:extLst>
          </p:cNvPr>
          <p:cNvSpPr txBox="1">
            <a:spLocks/>
          </p:cNvSpPr>
          <p:nvPr/>
        </p:nvSpPr>
        <p:spPr>
          <a:xfrm>
            <a:off x="265051" y="828790"/>
            <a:ext cx="6710652" cy="778933"/>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spcAft>
                <a:spcPts val="600"/>
              </a:spcAft>
            </a:pPr>
            <a:r>
              <a:rPr lang="en-US" sz="3200" dirty="0">
                <a:solidFill>
                  <a:srgbClr val="FEFFFF"/>
                </a:solidFill>
              </a:rPr>
              <a:t>Contact Information</a:t>
            </a:r>
          </a:p>
        </p:txBody>
      </p:sp>
      <p:sp>
        <p:nvSpPr>
          <p:cNvPr id="3" name="Content Placeholder 2"/>
          <p:cNvSpPr>
            <a:spLocks noGrp="1"/>
          </p:cNvSpPr>
          <p:nvPr>
            <p:ph idx="4294967295"/>
          </p:nvPr>
        </p:nvSpPr>
        <p:spPr>
          <a:xfrm>
            <a:off x="406399" y="2032000"/>
            <a:ext cx="5359400" cy="3879222"/>
          </a:xfrm>
        </p:spPr>
        <p:txBody>
          <a:bodyPr vert="horz" lIns="91440" tIns="45720" rIns="91440" bIns="45720" rtlCol="0">
            <a:normAutofit/>
          </a:bodyPr>
          <a:lstStyle/>
          <a:p>
            <a:endParaRPr lang="en-US" dirty="0">
              <a:solidFill>
                <a:srgbClr val="FEFFFF"/>
              </a:solidFill>
            </a:endParaRPr>
          </a:p>
          <a:p>
            <a:pPr marL="0" indent="0"/>
            <a:endParaRPr lang="en-US" dirty="0">
              <a:solidFill>
                <a:srgbClr val="FEFFFF"/>
              </a:solidFill>
            </a:endParaRPr>
          </a:p>
        </p:txBody>
      </p:sp>
      <p:sp>
        <p:nvSpPr>
          <p:cNvPr id="62" name="Title 1">
            <a:extLst>
              <a:ext uri="{FF2B5EF4-FFF2-40B4-BE49-F238E27FC236}">
                <a16:creationId xmlns:a16="http://schemas.microsoft.com/office/drawing/2014/main" id="{DDDBE6C7-BE56-4A89-BE7E-09EF7FDE3769}"/>
              </a:ext>
            </a:extLst>
          </p:cNvPr>
          <p:cNvSpPr txBox="1">
            <a:spLocks/>
          </p:cNvSpPr>
          <p:nvPr/>
        </p:nvSpPr>
        <p:spPr>
          <a:xfrm>
            <a:off x="58697" y="2166328"/>
            <a:ext cx="6086890" cy="2966049"/>
          </a:xfrm>
          <a:prstGeom prst="rect">
            <a:avLst/>
          </a:prstGeom>
        </p:spPr>
        <p:txBody>
          <a:bodyPr vert="horz" lIns="91440" tIns="45720" rIns="91440" bIns="45720" rtlCol="0" anchor="ctr">
            <a:normAutofit fontScale="85000" lnSpcReduction="1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lnSpc>
                <a:spcPct val="120000"/>
              </a:lnSpc>
              <a:spcAft>
                <a:spcPts val="600"/>
              </a:spcAft>
            </a:pPr>
            <a:r>
              <a:rPr lang="en-US" sz="2000" b="1" u="sng" dirty="0">
                <a:solidFill>
                  <a:srgbClr val="FEFFFF"/>
                </a:solidFill>
              </a:rPr>
              <a:t>For questions about this presentation or aquaculture in Florida, please contact the Division at:</a:t>
            </a:r>
          </a:p>
          <a:p>
            <a:pPr algn="ctr">
              <a:lnSpc>
                <a:spcPct val="120000"/>
              </a:lnSpc>
              <a:spcAft>
                <a:spcPts val="600"/>
              </a:spcAft>
            </a:pPr>
            <a:endParaRPr lang="en-US" sz="2300" dirty="0">
              <a:solidFill>
                <a:srgbClr val="FEFFFF"/>
              </a:solidFill>
            </a:endParaRPr>
          </a:p>
          <a:p>
            <a:pPr algn="ctr">
              <a:lnSpc>
                <a:spcPct val="120000"/>
              </a:lnSpc>
              <a:spcAft>
                <a:spcPts val="600"/>
              </a:spcAft>
            </a:pPr>
            <a:r>
              <a:rPr lang="en-US" sz="2300" dirty="0">
                <a:solidFill>
                  <a:srgbClr val="FEFFFF"/>
                </a:solidFill>
              </a:rPr>
              <a:t>Tallahassee Office: (850) 617-7600</a:t>
            </a:r>
          </a:p>
          <a:p>
            <a:pPr algn="ctr">
              <a:lnSpc>
                <a:spcPct val="120000"/>
              </a:lnSpc>
              <a:spcAft>
                <a:spcPts val="600"/>
              </a:spcAft>
            </a:pPr>
            <a:r>
              <a:rPr lang="en-US" sz="2300" dirty="0">
                <a:solidFill>
                  <a:srgbClr val="FEFFFF"/>
                </a:solidFill>
              </a:rPr>
              <a:t>Bartow Office: (863) 578-1870</a:t>
            </a:r>
          </a:p>
          <a:p>
            <a:pPr algn="ctr">
              <a:lnSpc>
                <a:spcPct val="120000"/>
              </a:lnSpc>
              <a:spcAft>
                <a:spcPts val="600"/>
              </a:spcAft>
            </a:pPr>
            <a:r>
              <a:rPr lang="en-US" sz="2300" dirty="0">
                <a:solidFill>
                  <a:srgbClr val="FEFFFF"/>
                </a:solidFill>
              </a:rPr>
              <a:t>Email: </a:t>
            </a:r>
            <a:r>
              <a:rPr lang="en-US" sz="2300" u="sng" dirty="0">
                <a:solidFill>
                  <a:schemeClr val="tx2">
                    <a:lumMod val="60000"/>
                    <a:lumOff val="40000"/>
                  </a:schemeClr>
                </a:solidFill>
                <a:hlinkClick r:id="rId4">
                  <a:extLst>
                    <a:ext uri="{A12FA001-AC4F-418D-AE19-62706E023703}">
                      <ahyp:hlinkClr xmlns:ahyp="http://schemas.microsoft.com/office/drawing/2018/hyperlinkcolor" val="tx"/>
                    </a:ext>
                  </a:extLst>
                </a:hlinkClick>
              </a:rPr>
              <a:t>Aquaculture_Web@FDACS.gov</a:t>
            </a:r>
            <a:endParaRPr lang="en-US" sz="2300" u="sng" dirty="0">
              <a:solidFill>
                <a:schemeClr val="tx2">
                  <a:lumMod val="60000"/>
                  <a:lumOff val="40000"/>
                </a:schemeClr>
              </a:solidFill>
            </a:endParaRPr>
          </a:p>
          <a:p>
            <a:pPr algn="ctr">
              <a:lnSpc>
                <a:spcPct val="120000"/>
              </a:lnSpc>
              <a:spcAft>
                <a:spcPts val="600"/>
              </a:spcAft>
            </a:pPr>
            <a:r>
              <a:rPr lang="en-US" sz="2300" dirty="0">
                <a:solidFill>
                  <a:srgbClr val="FEFFFF"/>
                </a:solidFill>
              </a:rPr>
              <a:t>Website: </a:t>
            </a:r>
            <a:r>
              <a:rPr lang="en-US" sz="2300" dirty="0">
                <a:solidFill>
                  <a:schemeClr val="tx2">
                    <a:lumMod val="60000"/>
                    <a:lumOff val="40000"/>
                  </a:schemeClr>
                </a:solidFill>
                <a:hlinkClick r:id="rId5">
                  <a:extLst>
                    <a:ext uri="{A12FA001-AC4F-418D-AE19-62706E023703}">
                      <ahyp:hlinkClr xmlns:ahyp="http://schemas.microsoft.com/office/drawing/2018/hyperlinkcolor" val="tx"/>
                    </a:ext>
                  </a:extLst>
                </a:hlinkClick>
              </a:rPr>
              <a:t>www.FDACS.gov</a:t>
            </a:r>
            <a:endParaRPr lang="en-US" sz="2300" dirty="0">
              <a:solidFill>
                <a:schemeClr val="tx2">
                  <a:lumMod val="60000"/>
                  <a:lumOff val="40000"/>
                </a:schemeClr>
              </a:solidFill>
            </a:endParaRPr>
          </a:p>
          <a:p>
            <a:pPr>
              <a:lnSpc>
                <a:spcPct val="90000"/>
              </a:lnSpc>
              <a:spcAft>
                <a:spcPts val="600"/>
              </a:spcAft>
            </a:pPr>
            <a:endParaRPr lang="en-US" sz="2400" dirty="0">
              <a:solidFill>
                <a:srgbClr val="FEFFFF"/>
              </a:solidFill>
            </a:endParaRPr>
          </a:p>
        </p:txBody>
      </p:sp>
      <p:pic>
        <p:nvPicPr>
          <p:cNvPr id="42" name="Picture 41">
            <a:extLst>
              <a:ext uri="{FF2B5EF4-FFF2-40B4-BE49-F238E27FC236}">
                <a16:creationId xmlns:a16="http://schemas.microsoft.com/office/drawing/2014/main" id="{95F9AC71-374B-4050-9342-C412A44A466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85" y="5705828"/>
            <a:ext cx="9143998" cy="1163782"/>
          </a:xfrm>
          <a:prstGeom prst="rect">
            <a:avLst/>
          </a:prstGeom>
        </p:spPr>
      </p:pic>
      <p:sp>
        <p:nvSpPr>
          <p:cNvPr id="7" name="TextBox 6">
            <a:extLst>
              <a:ext uri="{FF2B5EF4-FFF2-40B4-BE49-F238E27FC236}">
                <a16:creationId xmlns:a16="http://schemas.microsoft.com/office/drawing/2014/main" id="{1F1A8D9F-27C0-4746-AE9E-BDB75558AABC}"/>
              </a:ext>
            </a:extLst>
          </p:cNvPr>
          <p:cNvSpPr txBox="1"/>
          <p:nvPr/>
        </p:nvSpPr>
        <p:spPr>
          <a:xfrm>
            <a:off x="1392944" y="6111849"/>
            <a:ext cx="2209800" cy="215444"/>
          </a:xfrm>
          <a:prstGeom prst="rect">
            <a:avLst/>
          </a:prstGeom>
          <a:noFill/>
        </p:spPr>
        <p:txBody>
          <a:bodyPr wrap="square" rtlCol="0">
            <a:spAutoFit/>
          </a:bodyPr>
          <a:lstStyle/>
          <a:p>
            <a:r>
              <a:rPr lang="en-US" sz="800" dirty="0">
                <a:solidFill>
                  <a:schemeClr val="bg1"/>
                </a:solidFill>
                <a:latin typeface="Arial" panose="020B0604020202020204" pitchFamily="34" charset="0"/>
                <a:cs typeface="Arial" panose="020B0604020202020204" pitchFamily="34" charset="0"/>
              </a:rPr>
              <a:t>FDACS – P-02098 Rev. 8/20</a:t>
            </a:r>
          </a:p>
        </p:txBody>
      </p:sp>
    </p:spTree>
    <p:extLst>
      <p:ext uri="{BB962C8B-B14F-4D97-AF65-F5344CB8AC3E}">
        <p14:creationId xmlns:p14="http://schemas.microsoft.com/office/powerpoint/2010/main" val="40690893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3.7"/>
</p:tagLst>
</file>

<file path=ppt/tags/tag2.xml><?xml version="1.0" encoding="utf-8"?>
<p:tagLst xmlns:a="http://schemas.openxmlformats.org/drawingml/2006/main" xmlns:r="http://schemas.openxmlformats.org/officeDocument/2006/relationships" xmlns:p="http://schemas.openxmlformats.org/presentationml/2006/main">
  <p:tag name="TIMING" val="|13.7"/>
</p:tagLst>
</file>

<file path=ppt/tags/tag3.xml><?xml version="1.0" encoding="utf-8"?>
<p:tagLst xmlns:a="http://schemas.openxmlformats.org/drawingml/2006/main" xmlns:r="http://schemas.openxmlformats.org/officeDocument/2006/relationships" xmlns:p="http://schemas.openxmlformats.org/presentationml/2006/main">
  <p:tag name="TIMING" val="|13.7"/>
</p:tagLst>
</file>

<file path=ppt/tags/tag4.xml><?xml version="1.0" encoding="utf-8"?>
<p:tagLst xmlns:a="http://schemas.openxmlformats.org/drawingml/2006/main" xmlns:r="http://schemas.openxmlformats.org/officeDocument/2006/relationships" xmlns:p="http://schemas.openxmlformats.org/presentationml/2006/main">
  <p:tag name="TIMING" val="|13.7"/>
</p:tagLst>
</file>

<file path=ppt/tags/tag5.xml><?xml version="1.0" encoding="utf-8"?>
<p:tagLst xmlns:a="http://schemas.openxmlformats.org/drawingml/2006/main" xmlns:r="http://schemas.openxmlformats.org/officeDocument/2006/relationships" xmlns:p="http://schemas.openxmlformats.org/presentationml/2006/main">
  <p:tag name="TIMING" val="|13.7"/>
</p:tagLst>
</file>

<file path=ppt/theme/theme1.xml><?xml version="1.0" encoding="utf-8"?>
<a:theme xmlns:a="http://schemas.openxmlformats.org/drawingml/2006/main" name="Wisp">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1_Wisp">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A42E33B4B91BE4A80101369D34D68F4" ma:contentTypeVersion="7" ma:contentTypeDescription="Create a new document." ma:contentTypeScope="" ma:versionID="d7d860e807915e3168416f4a4c14eb90">
  <xsd:schema xmlns:xsd="http://www.w3.org/2001/XMLSchema" xmlns:xs="http://www.w3.org/2001/XMLSchema" xmlns:p="http://schemas.microsoft.com/office/2006/metadata/properties" xmlns:ns2="6fb73d27-60a3-4972-a06b-0408c7f61854" targetNamespace="http://schemas.microsoft.com/office/2006/metadata/properties" ma:root="true" ma:fieldsID="7636e032b1c9d38c703bd1ba2295e7b7" ns2:_="">
    <xsd:import namespace="6fb73d27-60a3-4972-a06b-0408c7f6185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fb73d27-60a3-4972-a06b-0408c7f618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16495A3-E4FE-446D-B59D-7B421C20D44D}">
  <ds:schemaRefs>
    <ds:schemaRef ds:uri="http://schemas.microsoft.com/sharepoint/v3/contenttype/forms"/>
  </ds:schemaRefs>
</ds:datastoreItem>
</file>

<file path=customXml/itemProps2.xml><?xml version="1.0" encoding="utf-8"?>
<ds:datastoreItem xmlns:ds="http://schemas.openxmlformats.org/officeDocument/2006/customXml" ds:itemID="{DC6FC776-5FC0-4A11-923F-E8C26450A0DC}">
  <ds:schemaRefs>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6fb73d27-60a3-4972-a06b-0408c7f61854"/>
    <ds:schemaRef ds:uri="http://www.w3.org/XML/1998/namespace"/>
  </ds:schemaRefs>
</ds:datastoreItem>
</file>

<file path=customXml/itemProps3.xml><?xml version="1.0" encoding="utf-8"?>
<ds:datastoreItem xmlns:ds="http://schemas.openxmlformats.org/officeDocument/2006/customXml" ds:itemID="{3BFF139A-D108-4511-ADB3-35BFB83915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fb73d27-60a3-4972-a06b-0408c7f618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Flow</Template>
  <TotalTime>10028</TotalTime>
  <Words>2133</Words>
  <Application>Microsoft Office PowerPoint</Application>
  <PresentationFormat>On-screen Show (4:3)</PresentationFormat>
  <Paragraphs>304</Paragraphs>
  <Slides>44</Slides>
  <Notes>17</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44</vt:i4>
      </vt:variant>
    </vt:vector>
  </HeadingPairs>
  <TitlesOfParts>
    <vt:vector size="53" baseType="lpstr">
      <vt:lpstr>Arial</vt:lpstr>
      <vt:lpstr>Calibri</vt:lpstr>
      <vt:lpstr>Century Gothic</vt:lpstr>
      <vt:lpstr>Constantia</vt:lpstr>
      <vt:lpstr>Times New Roman</vt:lpstr>
      <vt:lpstr>Wingdings 2</vt:lpstr>
      <vt:lpstr>Wingdings 3</vt:lpstr>
      <vt:lpstr>Wisp</vt:lpstr>
      <vt:lpstr>1_Wisp</vt:lpstr>
      <vt:lpstr>Aquaculture in the Classroom</vt:lpstr>
      <vt:lpstr>Overview </vt:lpstr>
      <vt:lpstr>What is aquaculture? </vt:lpstr>
      <vt:lpstr>Main Categories of Aquaculture</vt:lpstr>
      <vt:lpstr>Main Categories of Aquaculture</vt:lpstr>
      <vt:lpstr>Product Types </vt:lpstr>
      <vt:lpstr>Productio units</vt:lpstr>
      <vt:lpstr>SHELLFISH AQUACULTURE IN OPEN WATER </vt:lpstr>
      <vt:lpstr>Offshore cage culture</vt:lpstr>
      <vt:lpstr>Aquaponics</vt:lpstr>
      <vt:lpstr>Medical Research  </vt:lpstr>
      <vt:lpstr>Neat! But why is aquaculture needed? </vt:lpstr>
      <vt:lpstr>Where do food fish come from?</vt:lpstr>
      <vt:lpstr>PowerPoint Presentation</vt:lpstr>
      <vt:lpstr>Global population growth</vt:lpstr>
      <vt:lpstr>Global Population Growth  </vt:lpstr>
      <vt:lpstr>Global Population Growth  </vt:lpstr>
      <vt:lpstr>Global Population Growth  </vt:lpstr>
      <vt:lpstr>Global Population Growth  </vt:lpstr>
      <vt:lpstr>Global Population Growth  </vt:lpstr>
      <vt:lpstr>Florida’s Aquaculture Industry</vt:lpstr>
      <vt:lpstr>Florida’s  Aquaculture Industry</vt:lpstr>
      <vt:lpstr>Florida Aquaculture has the  greatest product diversity in the nation!</vt:lpstr>
      <vt:lpstr>Florida Aquaculture has the  greatest product diversity in the nation!</vt:lpstr>
      <vt:lpstr>Florida Aquaculture has the  greatest product diversity in the nation!</vt:lpstr>
      <vt:lpstr>Florida Aquaculture has the  greatest product diversity in the nation!</vt:lpstr>
      <vt:lpstr>Florida Aquaculture has the  greatest product diversity in the nation!</vt:lpstr>
      <vt:lpstr>Florida Farm Types - Ponds</vt:lpstr>
      <vt:lpstr>Florida Farm Types – Recirculating Systems</vt:lpstr>
      <vt:lpstr>Florida Farm Types – Shellfish </vt:lpstr>
      <vt:lpstr>Shellfish Aquaculture - Benefits</vt:lpstr>
      <vt:lpstr>Aquaculture Education</vt:lpstr>
      <vt:lpstr>Why have a school aquaculture program?</vt:lpstr>
      <vt:lpstr>Why have a school aquaculture program?</vt:lpstr>
      <vt:lpstr>Steps to starting an aquaculture program…..</vt:lpstr>
      <vt:lpstr>Steps to starting an aquaculture program…..</vt:lpstr>
      <vt:lpstr>Steps to starting an aquaculture program…..</vt:lpstr>
      <vt:lpstr>Basic Aquaculture Overview</vt:lpstr>
      <vt:lpstr>FDACS’ Educator Resources</vt:lpstr>
      <vt:lpstr>Florida Aquaculture Overview Presentations</vt:lpstr>
      <vt:lpstr>Resources from UF/IFAS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Aquaculture  and  Related  Careers</dc:title>
  <dc:creator>Peter Allen</dc:creator>
  <cp:lastModifiedBy>Sullivan, Leslie</cp:lastModifiedBy>
  <cp:revision>256</cp:revision>
  <dcterms:created xsi:type="dcterms:W3CDTF">2013-10-22T12:44:55Z</dcterms:created>
  <dcterms:modified xsi:type="dcterms:W3CDTF">2020-08-11T16:09:02Z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0x010100AA42E33B4B91BE4A80101369D34D68F4</vt:lpwstr>
  </property>
</Properties>
</file>