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6"/>
  </p:notesMasterIdLst>
  <p:sldIdLst>
    <p:sldId id="258" r:id="rId2"/>
    <p:sldId id="277" r:id="rId3"/>
    <p:sldId id="273" r:id="rId4"/>
    <p:sldId id="306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AA4B"/>
    <a:srgbClr val="F44275"/>
    <a:srgbClr val="2AA85D"/>
    <a:srgbClr val="D56161"/>
    <a:srgbClr val="0092D2"/>
    <a:srgbClr val="092111"/>
    <a:srgbClr val="2404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41" autoAdjust="0"/>
    <p:restoredTop sz="75117" autoAdjust="0"/>
  </p:normalViewPr>
  <p:slideViewPr>
    <p:cSldViewPr snapToGrid="0">
      <p:cViewPr varScale="1">
        <p:scale>
          <a:sx n="53" d="100"/>
          <a:sy n="53" d="100"/>
        </p:scale>
        <p:origin x="36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5/21/2018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FNW_PPT_Template_Lg-0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12430" y="1174750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spc="0" baseline="0">
                <a:solidFill>
                  <a:schemeClr val="tx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4180" y="3921531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FNW_PPT_Template_Lg-06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FNW_PPT_Template_Lg-11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rgbClr val="FFFFFF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venir Book"/>
                <a:cs typeface="Avenir Book"/>
              </a:defRPr>
            </a:lvl1pPr>
            <a:lvl2pPr>
              <a:defRPr>
                <a:latin typeface="Avenir Book"/>
                <a:cs typeface="Avenir Book"/>
              </a:defRPr>
            </a:lvl2pPr>
            <a:lvl3pPr>
              <a:defRPr>
                <a:latin typeface="Avenir Book"/>
                <a:cs typeface="Avenir Book"/>
              </a:defRPr>
            </a:lvl3pPr>
            <a:lvl4pPr>
              <a:defRPr>
                <a:latin typeface="Avenir Book"/>
                <a:cs typeface="Avenir Book"/>
              </a:defRPr>
            </a:lvl4pPr>
            <a:lvl5pPr>
              <a:defRPr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4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4000" b="0" i="0"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NW_PPT_Template_Lg-07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8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09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NW_PPT_Template_Lg-10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2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1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48" y="0"/>
            <a:ext cx="12185904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6633" y="5207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="1" i="0" spc="300" baseline="0">
                <a:solidFill>
                  <a:schemeClr val="accent1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venir Book"/>
                <a:cs typeface="Avenir Book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venir Heavy"/>
                <a:cs typeface="Avenir Heavy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1pPr>
            <a:lvl2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2pPr>
            <a:lvl3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3pPr>
            <a:lvl4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4pPr>
            <a:lvl5pPr>
              <a:defRPr>
                <a:solidFill>
                  <a:schemeClr val="tx2"/>
                </a:solidFill>
                <a:latin typeface="Avenir Next Demi Bold"/>
                <a:cs typeface="Avenir Next Demi Bold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venir Book"/>
                <a:cs typeface="Avenir Book"/>
              </a:defRPr>
            </a:lvl1pPr>
            <a:lvl2pPr>
              <a:defRPr>
                <a:solidFill>
                  <a:srgbClr val="2A1A00"/>
                </a:solidFill>
                <a:latin typeface="Avenir Book"/>
                <a:cs typeface="Avenir Book"/>
              </a:defRPr>
            </a:lvl2pPr>
            <a:lvl3pPr>
              <a:defRPr>
                <a:solidFill>
                  <a:srgbClr val="2A1A00"/>
                </a:solidFill>
                <a:latin typeface="Avenir Book"/>
                <a:cs typeface="Avenir Book"/>
              </a:defRPr>
            </a:lvl3pPr>
            <a:lvl4pPr>
              <a:defRPr>
                <a:solidFill>
                  <a:srgbClr val="2A1A00"/>
                </a:solidFill>
                <a:latin typeface="Avenir Book"/>
                <a:cs typeface="Avenir Book"/>
              </a:defRPr>
            </a:lvl4pPr>
            <a:lvl5pPr>
              <a:defRPr>
                <a:solidFill>
                  <a:srgbClr val="2A1A00"/>
                </a:solidFill>
                <a:latin typeface="Avenir Book"/>
                <a:cs typeface="Avenir Book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970" y="914400"/>
            <a:ext cx="5212080" cy="347472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TextBox 6"/>
          <p:cNvSpPr txBox="1"/>
          <p:nvPr/>
        </p:nvSpPr>
        <p:spPr>
          <a:xfrm>
            <a:off x="7392495" y="1898105"/>
            <a:ext cx="4577255" cy="4401205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Hello! I’m Susie Strawberry! 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Together we’ll investigate this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tasty berry and learn </a:t>
            </a:r>
            <a:b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</a:br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all about Florida’s strawberry industry!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9446" y="2476521"/>
            <a:ext cx="2602896" cy="382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4006" y="502665"/>
            <a:ext cx="3206774" cy="5852667"/>
          </a:xfrm>
          <a:prstGeom prst="rect">
            <a:avLst/>
          </a:prstGeom>
        </p:spPr>
      </p:pic>
      <p:pic>
        <p:nvPicPr>
          <p:cNvPr id="17" name="Picture 16" descr="FNW_PPT_Template_Lg-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170" y="-1"/>
            <a:ext cx="12185904" cy="6858000"/>
          </a:xfrm>
          <a:prstGeom prst="rect">
            <a:avLst/>
          </a:prstGeom>
        </p:spPr>
      </p:pic>
      <p:sp>
        <p:nvSpPr>
          <p:cNvPr id="18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344385" y="1347537"/>
            <a:ext cx="4692834" cy="5510463"/>
          </a:xfrm>
        </p:spPr>
        <p:txBody>
          <a:bodyPr>
            <a:normAutofit fontScale="92500" lnSpcReduction="20000"/>
          </a:bodyPr>
          <a:lstStyle/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Strawberries are a member of the rose family.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Strawberries are the only fruit that have seeds on the outside — about 200 of them. 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Strawberries do not ripen after they are harvested. They’re ready to pick when most of the berry turns bright red.</a:t>
            </a:r>
          </a:p>
          <a:p>
            <a:pPr marL="285750" lvl="0" indent="-285750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400" b="1" dirty="0"/>
              <a:t>A flat of strawberries typically weighs 12 pounds. On average, between 15-20 million flats of strawberries are grown in Florida each year.</a:t>
            </a:r>
          </a:p>
        </p:txBody>
      </p:sp>
      <p:sp>
        <p:nvSpPr>
          <p:cNvPr id="19" name="Title 7"/>
          <p:cNvSpPr>
            <a:spLocks noGrp="1"/>
          </p:cNvSpPr>
          <p:nvPr>
            <p:ph type="title"/>
          </p:nvPr>
        </p:nvSpPr>
        <p:spPr>
          <a:xfrm>
            <a:off x="-129132" y="-1162595"/>
            <a:ext cx="5166351" cy="2325189"/>
          </a:xfrm>
        </p:spPr>
        <p:txBody>
          <a:bodyPr>
            <a:norm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FUN FACTS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00247">
            <a:off x="9466082" y="3256467"/>
            <a:ext cx="2109984" cy="3098865"/>
          </a:xfrm>
          <a:prstGeom prst="rect">
            <a:avLst/>
          </a:prstGeom>
        </p:spPr>
      </p:pic>
      <p:sp>
        <p:nvSpPr>
          <p:cNvPr id="21" name="Rounded Rectangular Callout 5"/>
          <p:cNvSpPr/>
          <p:nvPr/>
        </p:nvSpPr>
        <p:spPr>
          <a:xfrm>
            <a:off x="9357567" y="1862527"/>
            <a:ext cx="2051717" cy="1154572"/>
          </a:xfrm>
          <a:prstGeom prst="wedgeRoundRectCallout">
            <a:avLst>
              <a:gd name="adj1" fmla="val -14944"/>
              <a:gd name="adj2" fmla="val 93707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itchFamily="34" charset="0"/>
                <a:cs typeface="Arial" pitchFamily="34" charset="0"/>
              </a:rPr>
              <a:t>That’s A LOT of strawberries!</a:t>
            </a:r>
          </a:p>
        </p:txBody>
      </p:sp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FNW_PPT_Template_Lg-06.png"/>
          <p:cNvPicPr>
            <a:picLocks noChangeAspect="1"/>
          </p:cNvPicPr>
          <p:nvPr/>
        </p:nvPicPr>
        <p:blipFill rotWithShape="1">
          <a:blip r:embed="rId3"/>
          <a:srcRect l="-21" r="17849"/>
          <a:stretch/>
        </p:blipFill>
        <p:spPr>
          <a:xfrm>
            <a:off x="1649136" y="0"/>
            <a:ext cx="9692640" cy="6858000"/>
          </a:xfrm>
          <a:prstGeom prst="rect">
            <a:avLst/>
          </a:prstGeom>
        </p:spPr>
      </p:pic>
      <p:sp>
        <p:nvSpPr>
          <p:cNvPr id="12" name="Title 10"/>
          <p:cNvSpPr>
            <a:spLocks noGrp="1"/>
          </p:cNvSpPr>
          <p:nvPr>
            <p:ph type="title"/>
          </p:nvPr>
        </p:nvSpPr>
        <p:spPr>
          <a:xfrm>
            <a:off x="314696" y="382384"/>
            <a:ext cx="5642876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3" name="Content Placeholder 14"/>
          <p:cNvSpPr>
            <a:spLocks noGrp="1"/>
          </p:cNvSpPr>
          <p:nvPr>
            <p:ph sz="half" idx="1"/>
          </p:nvPr>
        </p:nvSpPr>
        <p:spPr>
          <a:xfrm>
            <a:off x="404998" y="2520052"/>
            <a:ext cx="5552574" cy="4844090"/>
          </a:xfrm>
        </p:spPr>
        <p:txBody>
          <a:bodyPr>
            <a:normAutofit/>
          </a:bodyPr>
          <a:lstStyle/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A critical component of the body's immune system.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An important antioxidant, protecting cells from damaging free radicals.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Used to make collagen, which helps heal wounds.</a:t>
            </a:r>
          </a:p>
          <a:p>
            <a:pPr>
              <a:buClr>
                <a:schemeClr val="tx2">
                  <a:lumMod val="25000"/>
                  <a:lumOff val="75000"/>
                </a:schemeClr>
              </a:buClr>
            </a:pPr>
            <a:r>
              <a:rPr lang="en-US" sz="2400" b="1" dirty="0">
                <a:solidFill>
                  <a:schemeClr val="bg1"/>
                </a:solidFill>
              </a:rPr>
              <a:t>Able to help the body absorb iron.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5456" y="1187054"/>
            <a:ext cx="5206221" cy="4483891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04998" y="1914198"/>
            <a:ext cx="5133474" cy="467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914400">
              <a:lnSpc>
                <a:spcPct val="110000"/>
              </a:lnSpc>
              <a:spcBef>
                <a:spcPts val="700"/>
              </a:spcBef>
              <a:buClr>
                <a:srgbClr val="2A1A00">
                  <a:lumMod val="25000"/>
                  <a:lumOff val="75000"/>
                </a:srgbClr>
              </a:buClr>
            </a:pPr>
            <a:r>
              <a:rPr lang="en-US" sz="2400" b="1" dirty="0">
                <a:solidFill>
                  <a:srgbClr val="FFD28A"/>
                </a:solidFill>
                <a:latin typeface="Avenir Next Demi Bold"/>
              </a:rPr>
              <a:t>Vitamin C is:</a:t>
            </a:r>
          </a:p>
        </p:txBody>
      </p:sp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Spot it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on the </a:t>
            </a:r>
            <a:b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</a:br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map</a:t>
            </a:r>
          </a:p>
        </p:txBody>
      </p:sp>
      <p:sp>
        <p:nvSpPr>
          <p:cNvPr id="11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565132"/>
            <a:ext cx="3949700" cy="4131310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latin typeface="Avenir Book"/>
              </a:rPr>
              <a:t>Let’s find out where strawberries are grown </a:t>
            </a:r>
            <a:br>
              <a:rPr lang="en-US" sz="2400" b="1" dirty="0">
                <a:latin typeface="Avenir Book"/>
              </a:rPr>
            </a:br>
            <a:r>
              <a:rPr lang="en-US" sz="2400" b="1" dirty="0">
                <a:latin typeface="Avenir Book"/>
              </a:rPr>
              <a:t>in Florida!</a:t>
            </a:r>
            <a:br>
              <a:rPr lang="en-US" sz="2400" b="1" dirty="0">
                <a:latin typeface="Avenir Book"/>
              </a:rPr>
            </a:br>
            <a:endParaRPr lang="en-US" sz="2400" b="1" dirty="0">
              <a:latin typeface="Avenir Book"/>
            </a:endParaRPr>
          </a:p>
          <a:p>
            <a:pPr marL="0" lvl="0" indent="0" algn="ctr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r>
              <a:rPr lang="en-US" sz="2400" b="1" dirty="0">
                <a:latin typeface="Avenir Book"/>
              </a:rPr>
              <a:t>Plant City in Hillsborough County is recognized as the “Winter Strawberry Capital of the World”</a:t>
            </a:r>
          </a:p>
          <a:p>
            <a:pPr marL="0" lv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/>
          <a:srcRect b="6303"/>
          <a:stretch/>
        </p:blipFill>
        <p:spPr>
          <a:xfrm>
            <a:off x="5374105" y="478428"/>
            <a:ext cx="5789185" cy="58261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869">
            <a:off x="7828797" y="4450993"/>
            <a:ext cx="648445" cy="89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9636</TotalTime>
  <Words>153</Words>
  <Application>Microsoft Office PowerPoint</Application>
  <PresentationFormat>Widescreen</PresentationFormat>
  <Paragraphs>24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Badge</vt:lpstr>
      <vt:lpstr>PowerPoint Presentation</vt:lpstr>
      <vt:lpstr>FUN FACTS</vt:lpstr>
      <vt:lpstr>NUTRITION NUGGET</vt:lpstr>
      <vt:lpstr>Spot it  on the  map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Strawberry PPT 3-5</dc:title>
  <dc:creator>Rachel Shaffer;Hatakka, Kristi</dc:creator>
  <cp:lastModifiedBy>Reid, Paige</cp:lastModifiedBy>
  <cp:revision>252</cp:revision>
  <dcterms:created xsi:type="dcterms:W3CDTF">2016-08-25T17:43:54Z</dcterms:created>
  <dcterms:modified xsi:type="dcterms:W3CDTF">2018-05-21T14:47:47Z</dcterms:modified>
</cp:coreProperties>
</file>