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6"/>
  </p:notesMasterIdLst>
  <p:sldIdLst>
    <p:sldId id="258" r:id="rId2"/>
    <p:sldId id="277" r:id="rId3"/>
    <p:sldId id="307" r:id="rId4"/>
    <p:sldId id="306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AA4B"/>
    <a:srgbClr val="F44275"/>
    <a:srgbClr val="2AA85D"/>
    <a:srgbClr val="D56161"/>
    <a:srgbClr val="0092D2"/>
    <a:srgbClr val="092111"/>
    <a:srgbClr val="2404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85" autoAdjust="0"/>
    <p:restoredTop sz="95721" autoAdjust="0"/>
  </p:normalViewPr>
  <p:slideViewPr>
    <p:cSldViewPr snapToGrid="0">
      <p:cViewPr varScale="1">
        <p:scale>
          <a:sx n="100" d="100"/>
          <a:sy n="100" d="100"/>
        </p:scale>
        <p:origin x="184" y="3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EF848D-BB6A-463E-ADE4-B4C89F66527F}" type="datetimeFigureOut">
              <a:rPr lang="en-US" smtClean="0"/>
              <a:t>7/23/18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1B57EC-FDE0-4863-A8CA-C6576D3DAD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695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1953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0222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500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57294" y="3283365"/>
            <a:ext cx="9329126" cy="882293"/>
          </a:xfrm>
        </p:spPr>
        <p:txBody>
          <a:bodyPr wrap="square" anchor="ctr">
            <a:noAutofit/>
          </a:bodyPr>
          <a:lstStyle>
            <a:lvl1pPr algn="ctr">
              <a:defRPr sz="5600" b="1" spc="800" baseline="0">
                <a:solidFill>
                  <a:schemeClr val="bg1"/>
                </a:solidFill>
                <a:latin typeface="Avenir Heavy"/>
                <a:cs typeface="Avenir Heavy"/>
              </a:defRPr>
            </a:lvl1pPr>
          </a:lstStyle>
          <a:p>
            <a:r>
              <a:rPr lang="en-US" dirty="0"/>
              <a:t>MONTHLY PRODUCT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30920" y="4328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tr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FNW_PPT_Template_Lg-02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6125" y="539749"/>
            <a:ext cx="6048375" cy="1334767"/>
          </a:xfrm>
        </p:spPr>
        <p:txBody>
          <a:bodyPr>
            <a:normAutofit/>
          </a:bodyPr>
          <a:lstStyle>
            <a:lvl1pPr>
              <a:defRPr sz="4000" b="0" i="0">
                <a:latin typeface="Avenir Heavy"/>
                <a:cs typeface="Avenir Heavy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8500" y="2286001"/>
            <a:ext cx="6080125" cy="359359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Meet a Far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12430" y="1174750"/>
            <a:ext cx="4742196" cy="2471515"/>
          </a:xfrm>
        </p:spPr>
        <p:txBody>
          <a:bodyPr anchor="b">
            <a:normAutofit/>
          </a:bodyPr>
          <a:lstStyle>
            <a:lvl1pPr algn="ctr">
              <a:defRPr sz="8400" spc="0" baseline="0">
                <a:solidFill>
                  <a:schemeClr val="tx2"/>
                </a:solidFill>
                <a:latin typeface="Avenir Heavy"/>
                <a:cs typeface="Avenir Heavy"/>
              </a:defRPr>
            </a:lvl1pPr>
          </a:lstStyle>
          <a:p>
            <a:r>
              <a:rPr lang="en-US" dirty="0"/>
              <a:t>Meet a Farmer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4180" y="3921531"/>
            <a:ext cx="5091445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FNW_PPT_Template_Lg-06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0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FFFFFF"/>
                </a:solidFill>
                <a:latin typeface="Avenir Heavy"/>
                <a:cs typeface="Avenir Heavy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2635250"/>
            <a:ext cx="3949700" cy="36195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1pPr>
            <a:lvl2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2pPr>
            <a:lvl3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3pPr>
            <a:lvl4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4pPr>
            <a:lvl5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5545" y="603249"/>
            <a:ext cx="6322079" cy="5699125"/>
          </a:xfrm>
        </p:spPr>
        <p:txBody>
          <a:bodyPr/>
          <a:lstStyle>
            <a:lvl1pPr>
              <a:defRPr>
                <a:latin typeface="Avenir Book"/>
                <a:cs typeface="Avenir Book"/>
              </a:defRPr>
            </a:lvl1pPr>
            <a:lvl2pPr>
              <a:defRPr>
                <a:latin typeface="Avenir Book"/>
                <a:cs typeface="Avenir Book"/>
              </a:defRPr>
            </a:lvl2pPr>
            <a:lvl3pPr>
              <a:defRPr>
                <a:latin typeface="Avenir Book"/>
                <a:cs typeface="Avenir Book"/>
              </a:defRPr>
            </a:lvl3pPr>
            <a:lvl4pPr>
              <a:defRPr>
                <a:latin typeface="Avenir Book"/>
                <a:cs typeface="Avenir Book"/>
              </a:defRPr>
            </a:lvl4pPr>
            <a:lvl5pPr>
              <a:defRPr>
                <a:latin typeface="Avenir Book"/>
                <a:cs typeface="Avenir Book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FNW_PPT_Template_Lg-11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7858125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FFFFFF"/>
                </a:solidFill>
                <a:latin typeface="Avenir Heavy"/>
                <a:cs typeface="Avenir Heavy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7877175" y="2635250"/>
            <a:ext cx="3949700" cy="36195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1pPr>
            <a:lvl2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2pPr>
            <a:lvl3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3pPr>
            <a:lvl4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4pPr>
            <a:lvl5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2"/>
          </p:nvPr>
        </p:nvSpPr>
        <p:spPr>
          <a:xfrm>
            <a:off x="710545" y="555624"/>
            <a:ext cx="6322079" cy="5699125"/>
          </a:xfrm>
        </p:spPr>
        <p:txBody>
          <a:bodyPr/>
          <a:lstStyle>
            <a:lvl1pPr>
              <a:defRPr>
                <a:latin typeface="Avenir Book"/>
                <a:cs typeface="Avenir Book"/>
              </a:defRPr>
            </a:lvl1pPr>
            <a:lvl2pPr>
              <a:defRPr>
                <a:latin typeface="Avenir Book"/>
                <a:cs typeface="Avenir Book"/>
              </a:defRPr>
            </a:lvl2pPr>
            <a:lvl3pPr>
              <a:defRPr>
                <a:latin typeface="Avenir Book"/>
                <a:cs typeface="Avenir Book"/>
              </a:defRPr>
            </a:lvl3pPr>
            <a:lvl4pPr>
              <a:defRPr>
                <a:latin typeface="Avenir Book"/>
                <a:cs typeface="Avenir Book"/>
              </a:defRPr>
            </a:lvl4pPr>
            <a:lvl5pPr>
              <a:defRPr>
                <a:latin typeface="Avenir Book"/>
                <a:cs typeface="Avenir Book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NW_PPT_Template_Lg-04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FNW_PPT_Template_Lg-03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397500" y="682624"/>
            <a:ext cx="6048375" cy="1334767"/>
          </a:xfrm>
        </p:spPr>
        <p:txBody>
          <a:bodyPr>
            <a:normAutofit/>
          </a:bodyPr>
          <a:lstStyle>
            <a:lvl1pPr>
              <a:defRPr sz="4000" b="0" i="0">
                <a:latin typeface="Avenir Heavy"/>
                <a:cs typeface="Avenir Heavy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5365750" y="2301876"/>
            <a:ext cx="6080125" cy="359359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NW_PPT_Template_Lg-07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NW_PPT_Template_Lg-08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NW_PPT_Template_Lg-09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NW_PPT_Template_Lg-10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FNW_PPT_Template_Lg-12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2400" b="1" i="0" spc="300" baseline="0">
                <a:solidFill>
                  <a:schemeClr val="accent1"/>
                </a:solidFill>
                <a:latin typeface="Avenir Heavy"/>
                <a:cs typeface="Avenir Heavy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  <a:latin typeface="Avenir Book"/>
                <a:cs typeface="Avenir Book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FNW_PPT_Template_Lg-13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048" y="0"/>
            <a:ext cx="12185904" cy="6858000"/>
          </a:xfrm>
          <a:prstGeom prst="rect">
            <a:avLst/>
          </a:prstGeom>
        </p:spPr>
      </p:pic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36415" y="1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76633" y="5207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2400" b="1" i="0" spc="300" baseline="0">
                <a:solidFill>
                  <a:schemeClr val="accent1"/>
                </a:solidFill>
                <a:latin typeface="Avenir Heavy"/>
                <a:cs typeface="Avenir Heavy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844883" y="21858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  <a:latin typeface="Avenir Book"/>
                <a:cs typeface="Avenir Book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858125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0092D2"/>
                </a:solidFill>
                <a:latin typeface="Avenir Heavy"/>
                <a:cs typeface="Avenir Heavy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7877175" y="2635250"/>
            <a:ext cx="3949700" cy="3619500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Avenir Next Demi Bold"/>
                <a:cs typeface="Avenir Next Demi Bold"/>
              </a:defRPr>
            </a:lvl1pPr>
            <a:lvl2pPr>
              <a:defRPr>
                <a:solidFill>
                  <a:schemeClr val="tx2"/>
                </a:solidFill>
                <a:latin typeface="Avenir Next Demi Bold"/>
                <a:cs typeface="Avenir Next Demi Bold"/>
              </a:defRPr>
            </a:lvl2pPr>
            <a:lvl3pPr>
              <a:defRPr>
                <a:solidFill>
                  <a:schemeClr val="tx2"/>
                </a:solidFill>
                <a:latin typeface="Avenir Next Demi Bold"/>
                <a:cs typeface="Avenir Next Demi Bold"/>
              </a:defRPr>
            </a:lvl3pPr>
            <a:lvl4pPr>
              <a:defRPr>
                <a:solidFill>
                  <a:schemeClr val="tx2"/>
                </a:solidFill>
                <a:latin typeface="Avenir Next Demi Bold"/>
                <a:cs typeface="Avenir Next Demi Bold"/>
              </a:defRPr>
            </a:lvl4pPr>
            <a:lvl5pPr>
              <a:defRPr>
                <a:solidFill>
                  <a:schemeClr val="tx2"/>
                </a:solidFill>
                <a:latin typeface="Avenir Next Demi Bold"/>
                <a:cs typeface="Avenir Next Demi Bold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710545" y="555624"/>
            <a:ext cx="6322079" cy="5699125"/>
          </a:xfrm>
        </p:spPr>
        <p:txBody>
          <a:bodyPr/>
          <a:lstStyle>
            <a:lvl1pPr>
              <a:defRPr>
                <a:solidFill>
                  <a:srgbClr val="2A1A00"/>
                </a:solidFill>
                <a:latin typeface="Avenir Book"/>
                <a:cs typeface="Avenir Book"/>
              </a:defRPr>
            </a:lvl1pPr>
            <a:lvl2pPr>
              <a:defRPr>
                <a:solidFill>
                  <a:srgbClr val="2A1A00"/>
                </a:solidFill>
                <a:latin typeface="Avenir Book"/>
                <a:cs typeface="Avenir Book"/>
              </a:defRPr>
            </a:lvl2pPr>
            <a:lvl3pPr>
              <a:defRPr>
                <a:solidFill>
                  <a:srgbClr val="2A1A00"/>
                </a:solidFill>
                <a:latin typeface="Avenir Book"/>
                <a:cs typeface="Avenir Book"/>
              </a:defRPr>
            </a:lvl3pPr>
            <a:lvl4pPr>
              <a:defRPr>
                <a:solidFill>
                  <a:srgbClr val="2A1A00"/>
                </a:solidFill>
                <a:latin typeface="Avenir Book"/>
                <a:cs typeface="Avenir Book"/>
              </a:defRPr>
            </a:lvl4pPr>
            <a:lvl5pPr>
              <a:defRPr>
                <a:solidFill>
                  <a:srgbClr val="2A1A00"/>
                </a:solidFill>
                <a:latin typeface="Avenir Book"/>
                <a:cs typeface="Avenir Book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5" r:id="rId8"/>
    <p:sldLayoutId id="2147483660" r:id="rId9"/>
    <p:sldLayoutId id="2147483662" r:id="rId10"/>
    <p:sldLayoutId id="2147483661" r:id="rId11"/>
    <p:sldLayoutId id="2147483657" r:id="rId12"/>
    <p:sldLayoutId id="2147483658" r:id="rId13"/>
    <p:sldLayoutId id="214748365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Avenir Heavy"/>
          <a:ea typeface="+mj-ea"/>
          <a:cs typeface="Avenir Heavy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330565" y="1574015"/>
            <a:ext cx="4577255" cy="2246769"/>
          </a:xfrm>
          <a:prstGeom prst="rect">
            <a:avLst/>
          </a:prstGeom>
          <a:noFill/>
          <a:effectLst>
            <a:outerShdw blurRad="622300" dist="101600" dir="11760000">
              <a:srgbClr val="000000">
                <a:alpha val="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  <a:cs typeface="Avenir Next Demi Bold"/>
            </a:endParaRPr>
          </a:p>
          <a:p>
            <a:pPr algn="ctr"/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  <a:cs typeface="Avenir Next Demi Bold"/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  <a:t>Today we will be learning about Spinach!</a:t>
            </a:r>
          </a:p>
          <a:p>
            <a:pPr algn="ctr"/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  <a:cs typeface="Avenir Next Demi Bold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7330565" y="694588"/>
            <a:ext cx="4701114" cy="1203517"/>
          </a:xfrm>
          <a:prstGeom prst="rect">
            <a:avLst/>
          </a:prstGeom>
          <a:effectLst>
            <a:outerShdw blurRad="622300" dist="101600" dir="11760000">
              <a:srgbClr val="000000">
                <a:alpha val="0"/>
              </a:srgbClr>
            </a:outerShdw>
          </a:effectLst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solidFill>
                  <a:schemeClr val="tx2">
                    <a:lumMod val="25000"/>
                    <a:lumOff val="75000"/>
                  </a:schemeClr>
                </a:solidFill>
                <a:effectLst>
                  <a:outerShdw blurRad="241300" dist="38100" dir="2700000">
                    <a:srgbClr val="000000">
                      <a:alpha val="32000"/>
                    </a:srgbClr>
                  </a:outerShdw>
                </a:effectLst>
                <a:latin typeface="Arial Black" pitchFamily="34" charset="0"/>
                <a:cs typeface="Avenir Heavy"/>
              </a:rPr>
              <a:t>What we are learning today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6E56F7-DCCF-9342-A17A-8F0BD30D29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000" y="1296346"/>
            <a:ext cx="6451600" cy="430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203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3"/>
          <p:cNvSpPr>
            <a:spLocks noGrp="1"/>
          </p:cNvSpPr>
          <p:nvPr>
            <p:ph type="body" sz="half" idx="2"/>
          </p:nvPr>
        </p:nvSpPr>
        <p:spPr>
          <a:xfrm>
            <a:off x="228601" y="1347537"/>
            <a:ext cx="4146630" cy="4697663"/>
          </a:xfrm>
        </p:spPr>
        <p:txBody>
          <a:bodyPr>
            <a:normAutofit/>
          </a:bodyPr>
          <a:lstStyle/>
          <a:p>
            <a:pPr marL="285750" lvl="0" indent="-285750" algn="ctr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This leafy green vegetable can be eaten raw or cooked.</a:t>
            </a:r>
          </a:p>
          <a:p>
            <a:pPr marL="285750" indent="-285750" algn="ctr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March 26th is National Spinach Day.</a:t>
            </a:r>
          </a:p>
          <a:p>
            <a:pPr marL="285750" indent="-285750" algn="ctr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Medieval artists extracted green pigment from spinach to use as an ink or paint.</a:t>
            </a:r>
          </a:p>
          <a:p>
            <a:pPr marL="28575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endParaRPr lang="en-US" sz="2400" dirty="0"/>
          </a:p>
          <a:p>
            <a:pPr marL="285750" lvl="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endParaRPr lang="en-US" sz="2400" dirty="0"/>
          </a:p>
        </p:txBody>
      </p:sp>
      <p:sp>
        <p:nvSpPr>
          <p:cNvPr id="19" name="Title 7"/>
          <p:cNvSpPr>
            <a:spLocks noGrp="1"/>
          </p:cNvSpPr>
          <p:nvPr>
            <p:ph type="title"/>
          </p:nvPr>
        </p:nvSpPr>
        <p:spPr>
          <a:xfrm>
            <a:off x="-129132" y="-1162595"/>
            <a:ext cx="5166351" cy="2325189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FUN FACTS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10AA40A-DB4D-B040-BB1A-6D498A7242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7800" y="1162594"/>
            <a:ext cx="6477000" cy="429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210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09703E-49D2-4DF5-9B4F-65CB01485E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050" y="603250"/>
            <a:ext cx="3937000" cy="1090816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NUTRITION NUGGET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DD4627-6CFE-4A6A-A04E-B38C9D8018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15900" y="2006801"/>
            <a:ext cx="4305300" cy="2844599"/>
          </a:xfrm>
        </p:spPr>
        <p:txBody>
          <a:bodyPr>
            <a:normAutofit/>
          </a:bodyPr>
          <a:lstStyle/>
          <a:p>
            <a:r>
              <a:rPr lang="en-US" sz="2400" b="1" dirty="0"/>
              <a:t>Popeye ate this vegetable to get strong! </a:t>
            </a:r>
          </a:p>
          <a:p>
            <a:pPr lvl="1"/>
            <a:r>
              <a:rPr lang="en-US" sz="2400" dirty="0">
                <a:solidFill>
                  <a:schemeClr val="bg1"/>
                </a:solidFill>
              </a:rPr>
              <a:t>Spinach aids in strengthening muscles, boosts metabolism, and is good for eyesight. </a:t>
            </a:r>
          </a:p>
          <a:p>
            <a:endParaRPr lang="en-US" dirty="0"/>
          </a:p>
        </p:txBody>
      </p:sp>
      <p:pic>
        <p:nvPicPr>
          <p:cNvPr id="3074" name="Picture 2" descr="Image result for popeye spinach">
            <a:extLst>
              <a:ext uri="{FF2B5EF4-FFF2-40B4-BE49-F238E27FC236}">
                <a16:creationId xmlns:a16="http://schemas.microsoft.com/office/drawing/2014/main" id="{A6B9B74E-A97F-48F9-91C2-63B1C11F959F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6428" y="603250"/>
            <a:ext cx="5740968" cy="569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73575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7"/>
          <p:cNvSpPr>
            <a:spLocks noGrp="1"/>
          </p:cNvSpPr>
          <p:nvPr>
            <p:ph type="title"/>
          </p:nvPr>
        </p:nvSpPr>
        <p:spPr>
          <a:xfrm>
            <a:off x="386080" y="687184"/>
            <a:ext cx="3937000" cy="1998865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Spot it </a:t>
            </a:r>
            <a:b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</a:br>
            <a: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on the </a:t>
            </a:r>
            <a:b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</a:br>
            <a: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map</a:t>
            </a:r>
          </a:p>
        </p:txBody>
      </p:sp>
      <p:sp>
        <p:nvSpPr>
          <p:cNvPr id="11" name="Content Placeholder 8"/>
          <p:cNvSpPr>
            <a:spLocks noGrp="1"/>
          </p:cNvSpPr>
          <p:nvPr>
            <p:ph sz="half" idx="1"/>
          </p:nvPr>
        </p:nvSpPr>
        <p:spPr>
          <a:xfrm>
            <a:off x="373380" y="2565132"/>
            <a:ext cx="3949700" cy="4131310"/>
          </a:xfrm>
        </p:spPr>
        <p:txBody>
          <a:bodyPr>
            <a:normAutofit/>
          </a:bodyPr>
          <a:lstStyle/>
          <a:p>
            <a:pPr marL="0" lvl="0" indent="0" algn="ctr"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  <a:buNone/>
            </a:pPr>
            <a:r>
              <a:rPr lang="en-US" sz="2400" dirty="0"/>
              <a:t>-</a:t>
            </a:r>
            <a:r>
              <a:rPr lang="en-US" sz="2400" b="1" dirty="0"/>
              <a:t>Grown in California, Arizona, New Jersey, Texas, Colorado, Maryland, and Arkansas</a:t>
            </a:r>
          </a:p>
          <a:p>
            <a:pPr marL="0" lvl="0" indent="0" algn="ctr"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  <a:buNone/>
            </a:pPr>
            <a:endParaRPr lang="en-US" sz="2400" b="1" dirty="0"/>
          </a:p>
          <a:p>
            <a:pPr marL="0" lvl="0" indent="0" algn="ctr"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  <a:buNone/>
            </a:pPr>
            <a:endParaRPr lang="en-US" sz="2400" b="1" dirty="0"/>
          </a:p>
          <a:p>
            <a:pPr marL="0" lvl="0" indent="0" algn="ctr"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  <a:buNone/>
            </a:pPr>
            <a:r>
              <a:rPr lang="en-US" dirty="0"/>
              <a:t> </a:t>
            </a:r>
            <a:r>
              <a:rPr lang="en-US" i="1" dirty="0"/>
              <a:t>California produces 74% of the fresh spinach grown in the United States.</a:t>
            </a:r>
            <a:endParaRPr lang="en-US" b="1" i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C135873-1FEB-DB49-B5C3-DA296EBBD4D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8915" b="19157"/>
          <a:stretch/>
        </p:blipFill>
        <p:spPr>
          <a:xfrm>
            <a:off x="4857750" y="1397000"/>
            <a:ext cx="6767568" cy="41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974209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9651</TotalTime>
  <Words>96</Words>
  <Application>Microsoft Macintosh PowerPoint</Application>
  <PresentationFormat>Widescreen</PresentationFormat>
  <Paragraphs>19</Paragraphs>
  <Slides>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3" baseType="lpstr">
      <vt:lpstr>Arial</vt:lpstr>
      <vt:lpstr>Arial Black</vt:lpstr>
      <vt:lpstr>Arial Rounded MT Bold</vt:lpstr>
      <vt:lpstr>Avenir Book</vt:lpstr>
      <vt:lpstr>Avenir Heavy</vt:lpstr>
      <vt:lpstr>Avenir Next Demi Bold</vt:lpstr>
      <vt:lpstr>Calibri</vt:lpstr>
      <vt:lpstr>Gill Sans MT</vt:lpstr>
      <vt:lpstr>Badge</vt:lpstr>
      <vt:lpstr>PowerPoint Presentation</vt:lpstr>
      <vt:lpstr>FUN FACTS</vt:lpstr>
      <vt:lpstr>NUTRITION NUGGET</vt:lpstr>
      <vt:lpstr>Spot it  on the  map</vt:lpstr>
    </vt:vector>
  </TitlesOfParts>
  <LinksUpToDate>false</LinksUpToDate>
  <SharedDoc>false</SharedDoc>
  <HyperlinksChanged>false</HyperlinksChanged>
  <AppVersion>16.0009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HOM Strawberry PPT 3-5</dc:title>
  <dc:creator>Rachel Shaffer;Hatakka, Kristi</dc:creator>
  <cp:lastModifiedBy>Anderson, Elizabeth</cp:lastModifiedBy>
  <cp:revision>256</cp:revision>
  <dcterms:created xsi:type="dcterms:W3CDTF">2016-08-25T17:43:54Z</dcterms:created>
  <dcterms:modified xsi:type="dcterms:W3CDTF">2018-07-23T15:04:04Z</dcterms:modified>
</cp:coreProperties>
</file>