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7"/>
  </p:notesMasterIdLst>
  <p:sldIdLst>
    <p:sldId id="258" r:id="rId2"/>
    <p:sldId id="277" r:id="rId3"/>
    <p:sldId id="338" r:id="rId4"/>
    <p:sldId id="273" r:id="rId5"/>
    <p:sldId id="306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AA85D"/>
    <a:srgbClr val="F44275"/>
    <a:srgbClr val="02AF6E"/>
    <a:srgbClr val="21AEE4"/>
    <a:srgbClr val="EBAA4B"/>
    <a:srgbClr val="FFD28A"/>
    <a:srgbClr val="0092D2"/>
    <a:srgbClr val="D56161"/>
    <a:srgbClr val="092111"/>
    <a:srgbClr val="24048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426" autoAdjust="0"/>
    <p:restoredTop sz="75100" autoAdjust="0"/>
  </p:normalViewPr>
  <p:slideViewPr>
    <p:cSldViewPr snapToGrid="0">
      <p:cViewPr varScale="1">
        <p:scale>
          <a:sx n="53" d="100"/>
          <a:sy n="53" d="100"/>
        </p:scale>
        <p:origin x="336" y="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EF848D-BB6A-463E-ADE4-B4C89F66527F}" type="datetimeFigureOut">
              <a:rPr lang="en-US" smtClean="0"/>
              <a:t>5/21/2018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1B57EC-FDE0-4863-A8CA-C6576D3DAD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16952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1B57EC-FDE0-4863-A8CA-C6576D3DAD34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61953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1B57EC-FDE0-4863-A8CA-C6576D3DAD34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80222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base"/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1B57EC-FDE0-4863-A8CA-C6576D3DAD34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33673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1B57EC-FDE0-4863-A8CA-C6576D3DAD34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100818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1B57EC-FDE0-4863-A8CA-C6576D3DAD34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0500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57294" y="3283365"/>
            <a:ext cx="9329126" cy="882293"/>
          </a:xfrm>
        </p:spPr>
        <p:txBody>
          <a:bodyPr wrap="square" anchor="ctr">
            <a:noAutofit/>
          </a:bodyPr>
          <a:lstStyle>
            <a:lvl1pPr algn="ctr">
              <a:defRPr sz="5600" b="1" spc="80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MONTHLY PRODUCT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30920" y="4328196"/>
            <a:ext cx="8045373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 i="0" cap="all" spc="400" baseline="0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Intro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14"/>
            <a:ext cx="12192000" cy="685457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6125" y="539749"/>
            <a:ext cx="6048375" cy="1334767"/>
          </a:xfrm>
        </p:spPr>
        <p:txBody>
          <a:bodyPr>
            <a:normAutofit/>
          </a:bodyPr>
          <a:lstStyle>
            <a:lvl1pPr>
              <a:defRPr sz="3600" b="1" i="0"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8500" y="2286001"/>
            <a:ext cx="6080125" cy="3593591"/>
          </a:xfrm>
        </p:spPr>
        <p:txBody>
          <a:bodyPr/>
          <a:lstStyle>
            <a:lvl1pPr>
              <a:defRPr>
                <a:latin typeface="Arial" charset="0"/>
                <a:ea typeface="Arial" charset="0"/>
                <a:cs typeface="Arial" charset="0"/>
              </a:defRPr>
            </a:lvl1pPr>
            <a:lvl2pPr>
              <a:defRPr>
                <a:latin typeface="Arial" charset="0"/>
                <a:ea typeface="Arial" charset="0"/>
                <a:cs typeface="Arial" charset="0"/>
              </a:defRPr>
            </a:lvl2pPr>
            <a:lvl3pPr>
              <a:defRPr>
                <a:latin typeface="Arial" charset="0"/>
                <a:ea typeface="Arial" charset="0"/>
                <a:cs typeface="Arial" charset="0"/>
              </a:defRPr>
            </a:lvl3pPr>
            <a:lvl4pPr>
              <a:defRPr>
                <a:latin typeface="Arial" charset="0"/>
                <a:ea typeface="Arial" charset="0"/>
                <a:cs typeface="Arial" charset="0"/>
              </a:defRPr>
            </a:lvl4pPr>
            <a:lvl5pPr>
              <a:defRPr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Meet a Farm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8" cy="685799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456326" y="1174751"/>
            <a:ext cx="4742196" cy="2471515"/>
          </a:xfrm>
        </p:spPr>
        <p:txBody>
          <a:bodyPr anchor="b">
            <a:normAutofit/>
          </a:bodyPr>
          <a:lstStyle>
            <a:lvl1pPr algn="ctr">
              <a:defRPr sz="8400" b="1" spc="0" baseline="0"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Meet a Farmer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8076" y="3921532"/>
            <a:ext cx="5091445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0" b="1" i="0" cap="all" spc="400" baseline="0">
                <a:solidFill>
                  <a:schemeClr val="accent1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14"/>
            <a:ext cx="12192000" cy="685457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6250" y="382384"/>
            <a:ext cx="3937000" cy="1998865"/>
          </a:xfrm>
        </p:spPr>
        <p:txBody>
          <a:bodyPr>
            <a:normAutofit/>
          </a:bodyPr>
          <a:lstStyle>
            <a:lvl1pPr algn="ctr">
              <a:defRPr sz="3600" b="1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5300" y="2635250"/>
            <a:ext cx="3949700" cy="3619500"/>
          </a:xfrm>
        </p:spPr>
        <p:txBody>
          <a:bodyPr/>
          <a:lstStyle>
            <a:lvl1pPr>
              <a:buClr>
                <a:schemeClr val="bg1"/>
              </a:buClr>
              <a:defRPr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1pPr>
            <a:lvl2pPr>
              <a:buClr>
                <a:schemeClr val="bg1"/>
              </a:buClr>
              <a:defRPr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2pPr>
            <a:lvl3pPr>
              <a:buClr>
                <a:schemeClr val="bg1"/>
              </a:buClr>
              <a:defRPr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3pPr>
            <a:lvl4pPr>
              <a:buClr>
                <a:schemeClr val="bg1"/>
              </a:buClr>
              <a:defRPr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4pPr>
            <a:lvl5pPr>
              <a:buClr>
                <a:schemeClr val="bg1"/>
              </a:buClr>
              <a:defRPr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55545" y="603249"/>
            <a:ext cx="6322079" cy="5699125"/>
          </a:xfrm>
        </p:spPr>
        <p:txBody>
          <a:bodyPr/>
          <a:lstStyle>
            <a:lvl1pPr>
              <a:defRPr>
                <a:latin typeface="Arial" charset="0"/>
                <a:ea typeface="Arial" charset="0"/>
                <a:cs typeface="Arial" charset="0"/>
              </a:defRPr>
            </a:lvl1pPr>
            <a:lvl2pPr>
              <a:defRPr>
                <a:latin typeface="Arial" charset="0"/>
                <a:ea typeface="Arial" charset="0"/>
                <a:cs typeface="Arial" charset="0"/>
              </a:defRPr>
            </a:lvl2pPr>
            <a:lvl3pPr>
              <a:defRPr>
                <a:latin typeface="Arial" charset="0"/>
                <a:ea typeface="Arial" charset="0"/>
                <a:cs typeface="Arial" charset="0"/>
              </a:defRPr>
            </a:lvl3pPr>
            <a:lvl4pPr>
              <a:defRPr>
                <a:latin typeface="Arial" charset="0"/>
                <a:ea typeface="Arial" charset="0"/>
                <a:cs typeface="Arial" charset="0"/>
              </a:defRPr>
            </a:lvl4pPr>
            <a:lvl5pPr>
              <a:defRPr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9" y="0"/>
            <a:ext cx="12187262" cy="6858000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7858125" y="382384"/>
            <a:ext cx="3937000" cy="1998865"/>
          </a:xfrm>
        </p:spPr>
        <p:txBody>
          <a:bodyPr>
            <a:normAutofit/>
          </a:bodyPr>
          <a:lstStyle>
            <a:lvl1pPr algn="ctr">
              <a:defRPr sz="3600" b="1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Content Placeholder 2"/>
          <p:cNvSpPr>
            <a:spLocks noGrp="1"/>
          </p:cNvSpPr>
          <p:nvPr>
            <p:ph sz="half" idx="1"/>
          </p:nvPr>
        </p:nvSpPr>
        <p:spPr>
          <a:xfrm>
            <a:off x="7877175" y="2635250"/>
            <a:ext cx="3949700" cy="3619500"/>
          </a:xfrm>
        </p:spPr>
        <p:txBody>
          <a:bodyPr/>
          <a:lstStyle>
            <a:lvl1pPr>
              <a:buClr>
                <a:schemeClr val="bg1"/>
              </a:buClr>
              <a:defRPr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1pPr>
            <a:lvl2pPr>
              <a:buClr>
                <a:schemeClr val="bg1"/>
              </a:buClr>
              <a:defRPr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2pPr>
            <a:lvl3pPr>
              <a:buClr>
                <a:schemeClr val="bg1"/>
              </a:buClr>
              <a:defRPr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3pPr>
            <a:lvl4pPr>
              <a:buClr>
                <a:schemeClr val="bg1"/>
              </a:buClr>
              <a:defRPr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4pPr>
            <a:lvl5pPr>
              <a:buClr>
                <a:schemeClr val="bg1"/>
              </a:buClr>
              <a:defRPr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half" idx="2"/>
          </p:nvPr>
        </p:nvSpPr>
        <p:spPr>
          <a:xfrm>
            <a:off x="710545" y="555624"/>
            <a:ext cx="6322079" cy="5699125"/>
          </a:xfrm>
        </p:spPr>
        <p:txBody>
          <a:bodyPr/>
          <a:lstStyle>
            <a:lvl1pPr>
              <a:defRPr>
                <a:latin typeface="Arial" charset="0"/>
                <a:ea typeface="Arial" charset="0"/>
                <a:cs typeface="Arial" charset="0"/>
              </a:defRPr>
            </a:lvl1pPr>
            <a:lvl2pPr>
              <a:defRPr>
                <a:latin typeface="Arial" charset="0"/>
                <a:ea typeface="Arial" charset="0"/>
                <a:cs typeface="Arial" charset="0"/>
              </a:defRPr>
            </a:lvl2pPr>
            <a:lvl3pPr>
              <a:defRPr>
                <a:latin typeface="Arial" charset="0"/>
                <a:ea typeface="Arial" charset="0"/>
                <a:cs typeface="Arial" charset="0"/>
              </a:defRPr>
            </a:lvl3pPr>
            <a:lvl4pPr>
              <a:defRPr>
                <a:latin typeface="Arial" charset="0"/>
                <a:ea typeface="Arial" charset="0"/>
                <a:cs typeface="Arial" charset="0"/>
              </a:defRPr>
            </a:lvl4pPr>
            <a:lvl5pPr>
              <a:defRPr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14"/>
            <a:ext cx="12192000" cy="685457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5397500" y="682624"/>
            <a:ext cx="6048375" cy="1334767"/>
          </a:xfrm>
        </p:spPr>
        <p:txBody>
          <a:bodyPr>
            <a:normAutofit/>
          </a:bodyPr>
          <a:lstStyle>
            <a:lvl1pPr>
              <a:defRPr sz="3600" b="1" i="0"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5365750" y="2301876"/>
            <a:ext cx="6080125" cy="3593591"/>
          </a:xfrm>
        </p:spPr>
        <p:txBody>
          <a:bodyPr/>
          <a:lstStyle>
            <a:lvl1pPr>
              <a:defRPr>
                <a:latin typeface="Arial" charset="0"/>
                <a:ea typeface="Arial" charset="0"/>
                <a:cs typeface="Arial" charset="0"/>
              </a:defRPr>
            </a:lvl1pPr>
            <a:lvl2pPr>
              <a:defRPr>
                <a:latin typeface="Arial" charset="0"/>
                <a:ea typeface="Arial" charset="0"/>
                <a:cs typeface="Arial" charset="0"/>
              </a:defRPr>
            </a:lvl2pPr>
            <a:lvl3pPr>
              <a:defRPr>
                <a:latin typeface="Arial" charset="0"/>
                <a:ea typeface="Arial" charset="0"/>
                <a:cs typeface="Arial" charset="0"/>
              </a:defRPr>
            </a:lvl3pPr>
            <a:lvl4pPr>
              <a:defRPr>
                <a:latin typeface="Arial" charset="0"/>
                <a:ea typeface="Arial" charset="0"/>
                <a:cs typeface="Arial" charset="0"/>
              </a:defRPr>
            </a:lvl4pPr>
            <a:lvl5pPr>
              <a:defRPr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14"/>
            <a:ext cx="12192000" cy="685457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14"/>
            <a:ext cx="12192000" cy="685457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4" y="0"/>
            <a:ext cx="12181172" cy="6858000"/>
          </a:xfrm>
          <a:prstGeom prst="rect">
            <a:avLst/>
          </a:prstGeom>
        </p:spPr>
      </p:pic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83464" y="0"/>
            <a:ext cx="7355585" cy="6857999"/>
          </a:xfrm>
        </p:spPr>
        <p:txBody>
          <a:bodyPr anchor="t"/>
          <a:lstStyle>
            <a:lvl1pPr marL="0" indent="0">
              <a:buNone/>
              <a:defRPr sz="3200"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3" y="663677"/>
            <a:ext cx="3092117" cy="1196670"/>
          </a:xfrm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defRPr sz="3200" b="1" i="0" spc="0" baseline="0">
                <a:solidFill>
                  <a:schemeClr val="accent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3" y="1947813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4" y="0"/>
            <a:ext cx="12181172" cy="6858000"/>
          </a:xfrm>
          <a:prstGeom prst="rect">
            <a:avLst/>
          </a:prstGeom>
        </p:spPr>
      </p:pic>
      <p:sp>
        <p:nvSpPr>
          <p:cNvPr id="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36415" y="1"/>
            <a:ext cx="7355585" cy="6857999"/>
          </a:xfrm>
        </p:spPr>
        <p:txBody>
          <a:bodyPr anchor="t"/>
          <a:lstStyle>
            <a:lvl1pPr marL="0" indent="0">
              <a:buNone/>
              <a:defRPr sz="3200"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874856" y="746842"/>
            <a:ext cx="3092117" cy="1196670"/>
          </a:xfrm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defRPr sz="3200" b="1" i="0" spc="0" baseline="0">
                <a:solidFill>
                  <a:schemeClr val="accent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Text Placeholder 3"/>
          <p:cNvSpPr>
            <a:spLocks noGrp="1"/>
          </p:cNvSpPr>
          <p:nvPr>
            <p:ph type="body" sz="half" idx="2"/>
          </p:nvPr>
        </p:nvSpPr>
        <p:spPr>
          <a:xfrm>
            <a:off x="844883" y="2185836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710545" y="382384"/>
            <a:ext cx="3937000" cy="1998865"/>
          </a:xfrm>
        </p:spPr>
        <p:txBody>
          <a:bodyPr>
            <a:normAutofit/>
          </a:bodyPr>
          <a:lstStyle>
            <a:lvl1pPr algn="ctr">
              <a:defRPr sz="3600" b="1">
                <a:solidFill>
                  <a:srgbClr val="0092D2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sz="half" idx="1"/>
          </p:nvPr>
        </p:nvSpPr>
        <p:spPr>
          <a:xfrm>
            <a:off x="729595" y="2635250"/>
            <a:ext cx="3949700" cy="3619500"/>
          </a:xfrm>
        </p:spPr>
        <p:txBody>
          <a:bodyPr/>
          <a:lstStyle>
            <a:lvl1pPr>
              <a:defRPr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defRPr>
            </a:lvl1pPr>
            <a:lvl2pPr>
              <a:defRPr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defRPr>
            </a:lvl2pPr>
            <a:lvl3pPr>
              <a:defRPr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defRPr>
            </a:lvl3pPr>
            <a:lvl4pPr>
              <a:defRPr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defRPr>
            </a:lvl4pPr>
            <a:lvl5pPr>
              <a:defRPr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Content Placeholder 3"/>
          <p:cNvSpPr>
            <a:spLocks noGrp="1"/>
          </p:cNvSpPr>
          <p:nvPr>
            <p:ph sz="half" idx="2"/>
          </p:nvPr>
        </p:nvSpPr>
        <p:spPr>
          <a:xfrm>
            <a:off x="5125229" y="555624"/>
            <a:ext cx="6322079" cy="5699125"/>
          </a:xfrm>
        </p:spPr>
        <p:txBody>
          <a:bodyPr/>
          <a:lstStyle>
            <a:lvl1pPr>
              <a:defRPr>
                <a:solidFill>
                  <a:srgbClr val="2A1A00"/>
                </a:solidFill>
                <a:latin typeface="Arial" charset="0"/>
                <a:ea typeface="Arial" charset="0"/>
                <a:cs typeface="Arial" charset="0"/>
              </a:defRPr>
            </a:lvl1pPr>
            <a:lvl2pPr>
              <a:defRPr>
                <a:solidFill>
                  <a:srgbClr val="2A1A00"/>
                </a:solidFill>
                <a:latin typeface="Arial" charset="0"/>
                <a:ea typeface="Arial" charset="0"/>
                <a:cs typeface="Arial" charset="0"/>
              </a:defRPr>
            </a:lvl2pPr>
            <a:lvl3pPr>
              <a:defRPr>
                <a:solidFill>
                  <a:srgbClr val="2A1A00"/>
                </a:solidFill>
                <a:latin typeface="Arial" charset="0"/>
                <a:ea typeface="Arial" charset="0"/>
                <a:cs typeface="Arial" charset="0"/>
              </a:defRPr>
            </a:lvl3pPr>
            <a:lvl4pPr>
              <a:defRPr>
                <a:solidFill>
                  <a:srgbClr val="2A1A00"/>
                </a:solidFill>
                <a:latin typeface="Arial" charset="0"/>
                <a:ea typeface="Arial" charset="0"/>
                <a:cs typeface="Arial" charset="0"/>
              </a:defRPr>
            </a:lvl4pPr>
            <a:lvl5pPr>
              <a:defRPr>
                <a:solidFill>
                  <a:srgbClr val="2A1A00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286001"/>
            <a:ext cx="1017832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6" r:id="rId7"/>
    <p:sldLayoutId id="2147483655" r:id="rId8"/>
    <p:sldLayoutId id="2147483660" r:id="rId9"/>
    <p:sldLayoutId id="2147483662" r:id="rId10"/>
    <p:sldLayoutId id="2147483661" r:id="rId11"/>
    <p:sldLayoutId id="2147483657" r:id="rId12"/>
    <p:sldLayoutId id="2147483658" r:id="rId13"/>
    <p:sldLayoutId id="2147483659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100" kern="1200" cap="all" spc="200" baseline="0">
          <a:solidFill>
            <a:schemeClr val="tx2"/>
          </a:solidFill>
          <a:latin typeface="Avenir Heavy"/>
          <a:ea typeface="+mj-ea"/>
          <a:cs typeface="Avenir Heavy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Avenir Book"/>
          <a:ea typeface="+mn-ea"/>
          <a:cs typeface="Avenir Book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Avenir Book"/>
          <a:ea typeface="+mn-ea"/>
          <a:cs typeface="Avenir Book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Avenir Book"/>
          <a:ea typeface="+mn-ea"/>
          <a:cs typeface="Avenir Book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Avenir Book"/>
          <a:ea typeface="+mn-ea"/>
          <a:cs typeface="Avenir Book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Avenir Book"/>
          <a:ea typeface="+mn-ea"/>
          <a:cs typeface="Avenir Book"/>
        </a:defRPr>
      </a:lvl5pPr>
      <a:lvl6pPr marL="2514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orient="horz" pos="400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720">
          <p15:clr>
            <a:srgbClr val="F26B43"/>
          </p15:clr>
        </p15:guide>
        <p15:guide id="6" orient="horz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717" y="913195"/>
            <a:ext cx="5212080" cy="347472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10" name="TextBox 9"/>
          <p:cNvSpPr txBox="1"/>
          <p:nvPr/>
        </p:nvSpPr>
        <p:spPr>
          <a:xfrm>
            <a:off x="7392495" y="1898105"/>
            <a:ext cx="4577255" cy="3970318"/>
          </a:xfrm>
          <a:prstGeom prst="rect">
            <a:avLst/>
          </a:prstGeom>
          <a:noFill/>
          <a:effectLst>
            <a:outerShdw blurRad="622300" dist="101600" dir="11760000">
              <a:srgbClr val="000000">
                <a:alpha val="0"/>
              </a:srgb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  <a:cs typeface="Avenir Next Demi Bold"/>
              </a:rPr>
              <a:t>Bonjour! </a:t>
            </a:r>
            <a:b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  <a:cs typeface="Avenir Next Demi Bold"/>
              </a:rPr>
            </a:br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  <a:cs typeface="Avenir Next Demi Bold"/>
              </a:rPr>
              <a:t>I’m Peter Pepper. </a:t>
            </a:r>
          </a:p>
          <a:p>
            <a:pPr algn="ctr"/>
            <a:endParaRPr lang="en-US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itchFamily="34" charset="0"/>
              <a:cs typeface="Avenir Next Demi Bold"/>
            </a:endParaRPr>
          </a:p>
          <a:p>
            <a:pPr algn="ctr"/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  <a:cs typeface="Avenir Next Demi Bold"/>
              </a:rPr>
              <a:t>Join me as I paint a beautiful picture of pepper production </a:t>
            </a:r>
            <a:b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  <a:cs typeface="Avenir Next Demi Bold"/>
              </a:rPr>
            </a:br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  <a:cs typeface="Avenir Next Demi Bold"/>
              </a:rPr>
              <a:t>in Florida. </a:t>
            </a:r>
          </a:p>
          <a:p>
            <a:pPr algn="ctr"/>
            <a:endParaRPr lang="en-US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itchFamily="34" charset="0"/>
              <a:cs typeface="Avenir Next Demi Bold"/>
            </a:endParaRPr>
          </a:p>
          <a:p>
            <a:pPr algn="ctr"/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  <a:cs typeface="Avenir Next Demi Bold"/>
              </a:rPr>
              <a:t>Let’s get creative!</a:t>
            </a:r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7330565" y="694588"/>
            <a:ext cx="4701114" cy="1203517"/>
          </a:xfrm>
          <a:prstGeom prst="rect">
            <a:avLst/>
          </a:prstGeom>
          <a:effectLst>
            <a:outerShdw blurRad="622300" dist="101600" dir="11760000">
              <a:srgbClr val="000000">
                <a:alpha val="0"/>
              </a:srgbClr>
            </a:outerShdw>
          </a:effectLst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100" kern="1200" cap="all" spc="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200" b="1" dirty="0">
                <a:solidFill>
                  <a:schemeClr val="tx2">
                    <a:lumMod val="25000"/>
                    <a:lumOff val="75000"/>
                  </a:schemeClr>
                </a:solidFill>
                <a:effectLst>
                  <a:outerShdw blurRad="241300" dist="38100" dir="2700000">
                    <a:srgbClr val="000000">
                      <a:alpha val="32000"/>
                    </a:srgbClr>
                  </a:outerShdw>
                </a:effectLst>
                <a:latin typeface="Arial Black" pitchFamily="34" charset="0"/>
                <a:cs typeface="Avenir Heavy"/>
              </a:rPr>
              <a:t>What we are learning today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6337" y="2853611"/>
            <a:ext cx="2652465" cy="3308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62030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type="body" sz="half" idx="2"/>
          </p:nvPr>
        </p:nvSpPr>
        <p:spPr>
          <a:xfrm>
            <a:off x="344385" y="1347537"/>
            <a:ext cx="4227615" cy="5510463"/>
          </a:xfrm>
        </p:spPr>
        <p:txBody>
          <a:bodyPr>
            <a:normAutofit/>
          </a:bodyPr>
          <a:lstStyle/>
          <a:p>
            <a:pPr marL="285750" lvl="0" indent="-285750">
              <a:buClr>
                <a:schemeClr val="tx2">
                  <a:lumMod val="25000"/>
                  <a:lumOff val="75000"/>
                </a:schemeClr>
              </a:buClr>
              <a:buFont typeface="Arial" pitchFamily="34" charset="0"/>
              <a:buChar char="•"/>
            </a:pPr>
            <a:r>
              <a:rPr lang="en-US" sz="2400" b="1" dirty="0"/>
              <a:t>Bell pepper fields are hand-picked between two - five times a season.</a:t>
            </a:r>
            <a:endParaRPr lang="en-US" sz="2400" b="1" i="1" dirty="0"/>
          </a:p>
          <a:p>
            <a:pPr marL="285750" lvl="0" indent="-285750">
              <a:buClr>
                <a:schemeClr val="tx2">
                  <a:lumMod val="25000"/>
                  <a:lumOff val="75000"/>
                </a:schemeClr>
              </a:buClr>
              <a:buFont typeface="Arial" pitchFamily="34" charset="0"/>
              <a:buChar char="•"/>
            </a:pPr>
            <a:r>
              <a:rPr lang="en-US" sz="2400" b="1" dirty="0"/>
              <a:t>Bell peppers are sweet and do not contain any </a:t>
            </a:r>
            <a:r>
              <a:rPr lang="en-US" sz="2400" b="1" dirty="0" err="1"/>
              <a:t>casaicin</a:t>
            </a:r>
            <a:r>
              <a:rPr lang="en-US" sz="2400" b="1" dirty="0"/>
              <a:t>, the chemical that makes hot pepper taste spicy!</a:t>
            </a:r>
          </a:p>
          <a:p>
            <a:pPr marL="285750" lvl="0" indent="-285750">
              <a:buClr>
                <a:schemeClr val="tx2">
                  <a:lumMod val="25000"/>
                  <a:lumOff val="75000"/>
                </a:schemeClr>
              </a:buClr>
              <a:buFont typeface="Arial" pitchFamily="34" charset="0"/>
              <a:buChar char="•"/>
            </a:pPr>
            <a:r>
              <a:rPr lang="en-US" sz="2400" b="1" dirty="0"/>
              <a:t>Bell peppers are botanically a fruit, just like the tomato.</a:t>
            </a:r>
          </a:p>
          <a:p>
            <a:pPr marL="285750" lvl="0" indent="-285750">
              <a:buClr>
                <a:schemeClr val="tx2">
                  <a:lumMod val="25000"/>
                  <a:lumOff val="75000"/>
                </a:schemeClr>
              </a:buClr>
              <a:buFont typeface="Arial" pitchFamily="34" charset="0"/>
              <a:buChar char="•"/>
            </a:pPr>
            <a:endParaRPr lang="en-US" sz="2400" b="1" dirty="0"/>
          </a:p>
        </p:txBody>
      </p:sp>
      <p:sp>
        <p:nvSpPr>
          <p:cNvPr id="7" name="Title 7"/>
          <p:cNvSpPr>
            <a:spLocks noGrp="1"/>
          </p:cNvSpPr>
          <p:nvPr>
            <p:ph type="title"/>
          </p:nvPr>
        </p:nvSpPr>
        <p:spPr>
          <a:xfrm>
            <a:off x="-138758" y="-1162595"/>
            <a:ext cx="5166351" cy="2325189"/>
          </a:xfrm>
        </p:spPr>
        <p:txBody>
          <a:bodyPr>
            <a:normAutofit/>
          </a:bodyPr>
          <a:lstStyle/>
          <a:p>
            <a:pPr algn="ctr"/>
            <a:r>
              <a:rPr lang="en-US" sz="4000" dirty="0">
                <a:solidFill>
                  <a:schemeClr val="tx2">
                    <a:lumMod val="25000"/>
                    <a:lumOff val="75000"/>
                  </a:schemeClr>
                </a:solidFill>
                <a:latin typeface="Arial Black" pitchFamily="34" charset="0"/>
              </a:rPr>
              <a:t>FUN FACTS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393"/>
          <a:stretch/>
        </p:blipFill>
        <p:spPr>
          <a:xfrm>
            <a:off x="6260098" y="3461875"/>
            <a:ext cx="4539446" cy="283283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317"/>
          <a:stretch/>
        </p:blipFill>
        <p:spPr>
          <a:xfrm>
            <a:off x="5473801" y="0"/>
            <a:ext cx="5919537" cy="365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82107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5098210" y="0"/>
            <a:ext cx="709379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itle 7"/>
          <p:cNvSpPr>
            <a:spLocks noGrp="1"/>
          </p:cNvSpPr>
          <p:nvPr>
            <p:ph type="title"/>
          </p:nvPr>
        </p:nvSpPr>
        <p:spPr>
          <a:xfrm>
            <a:off x="126761" y="527760"/>
            <a:ext cx="4496997" cy="1334767"/>
          </a:xfrm>
        </p:spPr>
        <p:txBody>
          <a:bodyPr>
            <a:normAutofit/>
          </a:bodyPr>
          <a:lstStyle/>
          <a:p>
            <a:pPr algn="ctr"/>
            <a:r>
              <a:rPr lang="en-US" sz="4000" dirty="0">
                <a:solidFill>
                  <a:schemeClr val="tx2">
                    <a:lumMod val="25000"/>
                    <a:lumOff val="75000"/>
                  </a:schemeClr>
                </a:solidFill>
                <a:latin typeface="Arial Black" pitchFamily="34" charset="0"/>
              </a:rPr>
              <a:t>Did You Know?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504226" y="2293249"/>
            <a:ext cx="4062922" cy="3593591"/>
          </a:xfrm>
        </p:spPr>
        <p:txBody>
          <a:bodyPr>
            <a:normAutofit/>
          </a:bodyPr>
          <a:lstStyle/>
          <a:p>
            <a:pPr fontAlgn="base">
              <a:spcBef>
                <a:spcPts val="1300"/>
              </a:spcBef>
              <a:buClr>
                <a:schemeClr val="bg1"/>
              </a:buClr>
            </a:pPr>
            <a:r>
              <a:rPr lang="en-US" sz="2400" b="1" dirty="0">
                <a:solidFill>
                  <a:schemeClr val="bg1"/>
                </a:solidFill>
              </a:rPr>
              <a:t>The Carolina Reaper is the hottest chili pepper in the world!</a:t>
            </a:r>
          </a:p>
          <a:p>
            <a:pPr fontAlgn="base">
              <a:spcBef>
                <a:spcPts val="1300"/>
              </a:spcBef>
              <a:buClr>
                <a:schemeClr val="bg1"/>
              </a:buClr>
            </a:pPr>
            <a:r>
              <a:rPr lang="en-US" sz="2400" b="1" dirty="0">
                <a:solidFill>
                  <a:schemeClr val="bg1"/>
                </a:solidFill>
              </a:rPr>
              <a:t>This pepper is a cross between a Ghost Pepper and a red habanero. </a:t>
            </a:r>
          </a:p>
        </p:txBody>
      </p:sp>
      <p:sp>
        <p:nvSpPr>
          <p:cNvPr id="13" name="Rounded Rectangular Callout 5"/>
          <p:cNvSpPr/>
          <p:nvPr/>
        </p:nvSpPr>
        <p:spPr>
          <a:xfrm>
            <a:off x="8707220" y="1009875"/>
            <a:ext cx="2051717" cy="1154572"/>
          </a:xfrm>
          <a:prstGeom prst="wedgeRoundRectCallout">
            <a:avLst>
              <a:gd name="adj1" fmla="val -46898"/>
              <a:gd name="adj2" fmla="val 88477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Arial" pitchFamily="34" charset="0"/>
                <a:cs typeface="Arial" pitchFamily="34" charset="0"/>
              </a:rPr>
              <a:t>We’ve struck gold!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59" t="16662" r="17719" b="6206"/>
          <a:stretch/>
        </p:blipFill>
        <p:spPr>
          <a:xfrm>
            <a:off x="5308600" y="705074"/>
            <a:ext cx="6883400" cy="567949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7603" y="1195143"/>
            <a:ext cx="7419234" cy="4956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90010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99" t="25" r="17792" b="-25"/>
          <a:stretch/>
        </p:blipFill>
        <p:spPr>
          <a:xfrm>
            <a:off x="4636008" y="3428"/>
            <a:ext cx="6987231" cy="6854572"/>
          </a:xfrm>
          <a:prstGeom prst="rect">
            <a:avLst/>
          </a:prstGeom>
        </p:spPr>
      </p:pic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-149780" y="264260"/>
            <a:ext cx="5642876" cy="199886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25000"/>
                    <a:lumOff val="75000"/>
                  </a:schemeClr>
                </a:solidFill>
                <a:latin typeface="Arial Black" pitchFamily="34" charset="0"/>
              </a:rPr>
              <a:t>NUTRITION NUGGET</a:t>
            </a:r>
          </a:p>
        </p:txBody>
      </p:sp>
      <p:sp>
        <p:nvSpPr>
          <p:cNvPr id="15" name="Content Placeholder 14"/>
          <p:cNvSpPr>
            <a:spLocks noGrp="1"/>
          </p:cNvSpPr>
          <p:nvPr>
            <p:ph sz="half" idx="1"/>
          </p:nvPr>
        </p:nvSpPr>
        <p:spPr>
          <a:xfrm>
            <a:off x="395166" y="2632457"/>
            <a:ext cx="5749602" cy="4844090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buClr>
                <a:schemeClr val="tx2">
                  <a:lumMod val="25000"/>
                  <a:lumOff val="75000"/>
                </a:schemeClr>
              </a:buClr>
            </a:pPr>
            <a:r>
              <a:rPr lang="en-US" sz="1900" b="1" dirty="0">
                <a:solidFill>
                  <a:schemeClr val="bg1"/>
                </a:solidFill>
              </a:rPr>
              <a:t>Plays a critical role in supporting the body’s immune system;</a:t>
            </a:r>
          </a:p>
          <a:p>
            <a:pPr>
              <a:lnSpc>
                <a:spcPct val="100000"/>
              </a:lnSpc>
              <a:buClr>
                <a:schemeClr val="tx2">
                  <a:lumMod val="25000"/>
                  <a:lumOff val="75000"/>
                </a:schemeClr>
              </a:buClr>
            </a:pPr>
            <a:r>
              <a:rPr lang="en-US" sz="1900" b="1" dirty="0">
                <a:solidFill>
                  <a:schemeClr val="bg1"/>
                </a:solidFill>
              </a:rPr>
              <a:t>Is essential for the growth and repair of body tissues;</a:t>
            </a:r>
          </a:p>
          <a:p>
            <a:pPr>
              <a:lnSpc>
                <a:spcPct val="100000"/>
              </a:lnSpc>
              <a:buClr>
                <a:schemeClr val="tx2">
                  <a:lumMod val="25000"/>
                  <a:lumOff val="75000"/>
                </a:schemeClr>
              </a:buClr>
            </a:pPr>
            <a:r>
              <a:rPr lang="en-US" sz="1900" b="1" dirty="0">
                <a:solidFill>
                  <a:schemeClr val="bg1"/>
                </a:solidFill>
              </a:rPr>
              <a:t>Produces collagen which makes healthy cartilage, joints, skin and blood vessels; and</a:t>
            </a:r>
          </a:p>
          <a:p>
            <a:pPr>
              <a:lnSpc>
                <a:spcPct val="100000"/>
              </a:lnSpc>
              <a:buClr>
                <a:schemeClr val="tx2">
                  <a:lumMod val="25000"/>
                  <a:lumOff val="75000"/>
                </a:schemeClr>
              </a:buClr>
            </a:pPr>
            <a:r>
              <a:rPr lang="en-US" sz="1900" b="1" dirty="0">
                <a:solidFill>
                  <a:schemeClr val="bg1"/>
                </a:solidFill>
              </a:rPr>
              <a:t>Can help the body absorb iron.</a:t>
            </a:r>
          </a:p>
          <a:p>
            <a:pPr marL="0" indent="0">
              <a:lnSpc>
                <a:spcPct val="100000"/>
              </a:lnSpc>
              <a:buClr>
                <a:schemeClr val="tx2">
                  <a:lumMod val="25000"/>
                  <a:lumOff val="75000"/>
                </a:schemeClr>
              </a:buClr>
              <a:buNone/>
            </a:pPr>
            <a:br>
              <a:rPr lang="en-US" b="1" i="1" dirty="0">
                <a:solidFill>
                  <a:schemeClr val="bg1"/>
                </a:solidFill>
              </a:rPr>
            </a:br>
            <a:r>
              <a:rPr lang="en-US" b="1" i="1" dirty="0">
                <a:solidFill>
                  <a:schemeClr val="bg1"/>
                </a:solidFill>
              </a:rPr>
              <a:t>Because your body cannot make vitamin C, it is essential that you eat foods that contain this vitamin every day!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62302" y="1598411"/>
            <a:ext cx="563456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914400">
              <a:spcBef>
                <a:spcPts val="700"/>
              </a:spcBef>
              <a:buClr>
                <a:srgbClr val="2A1A00">
                  <a:lumMod val="25000"/>
                  <a:lumOff val="75000"/>
                </a:srgbClr>
              </a:buClr>
            </a:pPr>
            <a:r>
              <a:rPr lang="en-US" sz="2100" b="1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Yellow bell peppers are one of the richest dietary sources of vitamin C, which: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7583" y="2703728"/>
            <a:ext cx="4695630" cy="345240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6004" y="612763"/>
            <a:ext cx="4437209" cy="2514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62278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386080" y="687184"/>
            <a:ext cx="3937000" cy="1998865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tx2">
                    <a:lumMod val="25000"/>
                    <a:lumOff val="75000"/>
                  </a:schemeClr>
                </a:solidFill>
                <a:latin typeface="Arial Black" pitchFamily="34" charset="0"/>
              </a:rPr>
              <a:t>Spot it </a:t>
            </a:r>
            <a:br>
              <a:rPr lang="en-US" dirty="0">
                <a:solidFill>
                  <a:schemeClr val="tx2">
                    <a:lumMod val="25000"/>
                    <a:lumOff val="75000"/>
                  </a:schemeClr>
                </a:solidFill>
                <a:latin typeface="Arial Black" pitchFamily="34" charset="0"/>
              </a:rPr>
            </a:br>
            <a:r>
              <a:rPr lang="en-US" dirty="0">
                <a:solidFill>
                  <a:schemeClr val="tx2">
                    <a:lumMod val="25000"/>
                    <a:lumOff val="75000"/>
                  </a:schemeClr>
                </a:solidFill>
                <a:latin typeface="Arial Black" pitchFamily="34" charset="0"/>
              </a:rPr>
              <a:t>on the </a:t>
            </a:r>
            <a:br>
              <a:rPr lang="en-US" dirty="0">
                <a:solidFill>
                  <a:schemeClr val="tx2">
                    <a:lumMod val="25000"/>
                    <a:lumOff val="75000"/>
                  </a:schemeClr>
                </a:solidFill>
                <a:latin typeface="Arial Black" pitchFamily="34" charset="0"/>
              </a:rPr>
            </a:br>
            <a:r>
              <a:rPr lang="en-US" dirty="0">
                <a:solidFill>
                  <a:schemeClr val="tx2">
                    <a:lumMod val="25000"/>
                    <a:lumOff val="75000"/>
                  </a:schemeClr>
                </a:solidFill>
                <a:latin typeface="Arial Black" pitchFamily="34" charset="0"/>
              </a:rPr>
              <a:t>map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half" idx="1"/>
          </p:nvPr>
        </p:nvSpPr>
        <p:spPr>
          <a:xfrm>
            <a:off x="373380" y="2565132"/>
            <a:ext cx="3949700" cy="4131310"/>
          </a:xfrm>
        </p:spPr>
        <p:txBody>
          <a:bodyPr>
            <a:normAutofit/>
          </a:bodyPr>
          <a:lstStyle/>
          <a:p>
            <a:pPr marL="0" lvl="0" indent="0" algn="ctr">
              <a:lnSpc>
                <a:spcPct val="100000"/>
              </a:lnSpc>
              <a:buClr>
                <a:schemeClr val="tx2">
                  <a:lumMod val="25000"/>
                  <a:lumOff val="75000"/>
                </a:schemeClr>
              </a:buClr>
              <a:buNone/>
            </a:pPr>
            <a:r>
              <a:rPr lang="en-US" sz="2400" b="1" dirty="0"/>
              <a:t>Florida is home to </a:t>
            </a:r>
            <a:br>
              <a:rPr lang="en-US" sz="2400" b="1" dirty="0"/>
            </a:br>
            <a:r>
              <a:rPr lang="en-US" sz="2400" b="1" dirty="0"/>
              <a:t>several large pepper growing regions. </a:t>
            </a:r>
          </a:p>
          <a:p>
            <a:pPr marL="0" lvl="0" indent="0" algn="ctr">
              <a:lnSpc>
                <a:spcPct val="100000"/>
              </a:lnSpc>
              <a:buClr>
                <a:schemeClr val="tx2">
                  <a:lumMod val="25000"/>
                  <a:lumOff val="75000"/>
                </a:schemeClr>
              </a:buClr>
              <a:buNone/>
            </a:pPr>
            <a:endParaRPr lang="en-US" sz="2400" b="1" dirty="0"/>
          </a:p>
          <a:p>
            <a:pPr marL="0" lvl="0" indent="0" algn="ctr">
              <a:lnSpc>
                <a:spcPct val="100000"/>
              </a:lnSpc>
              <a:buClr>
                <a:schemeClr val="tx2">
                  <a:lumMod val="25000"/>
                  <a:lumOff val="75000"/>
                </a:schemeClr>
              </a:buClr>
              <a:buNone/>
            </a:pPr>
            <a:r>
              <a:rPr lang="en-US" sz="2400" b="1" dirty="0"/>
              <a:t>Nearly 12,000 acres of </a:t>
            </a:r>
            <a:br>
              <a:rPr lang="en-US" sz="2400" b="1" dirty="0"/>
            </a:br>
            <a:r>
              <a:rPr lang="en-US" sz="2400" b="1" dirty="0"/>
              <a:t>bell peppers are grown </a:t>
            </a:r>
            <a:br>
              <a:rPr lang="en-US" sz="2400" b="1" dirty="0"/>
            </a:br>
            <a:r>
              <a:rPr lang="en-US" sz="2400" b="1" dirty="0"/>
              <a:t>in selected regions of </a:t>
            </a:r>
            <a:br>
              <a:rPr lang="en-US" sz="2400" b="1" dirty="0"/>
            </a:br>
            <a:r>
              <a:rPr lang="en-US" sz="2400" b="1" dirty="0"/>
              <a:t>the state.</a:t>
            </a:r>
          </a:p>
          <a:p>
            <a:pPr marL="0" lvl="0" indent="0">
              <a:lnSpc>
                <a:spcPct val="100000"/>
              </a:lnSpc>
              <a:buClr>
                <a:schemeClr val="tx2">
                  <a:lumMod val="25000"/>
                  <a:lumOff val="75000"/>
                </a:schemeClr>
              </a:buClr>
              <a:buNone/>
            </a:pP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8600" y="543593"/>
            <a:ext cx="5871029" cy="5966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4974209"/>
      </p:ext>
    </p:extLst>
  </p:cSld>
  <p:clrMapOvr>
    <a:masterClrMapping/>
  </p:clrMapOvr>
</p:sld>
</file>

<file path=ppt/theme/theme1.xml><?xml version="1.0" encoding="utf-8"?>
<a:theme xmlns:a="http://schemas.openxmlformats.org/drawingml/2006/main" name="Badge">
  <a:themeElements>
    <a:clrScheme name="Custom 4">
      <a:dk1>
        <a:srgbClr val="000000"/>
      </a:dk1>
      <a:lt1>
        <a:srgbClr val="FFFFFF"/>
      </a:lt1>
      <a:dk2>
        <a:srgbClr val="2A1A00"/>
      </a:dk2>
      <a:lt2>
        <a:srgbClr val="F3F3F2"/>
      </a:lt2>
      <a:accent1>
        <a:srgbClr val="F8B323"/>
      </a:accent1>
      <a:accent2>
        <a:srgbClr val="656A59"/>
      </a:accent2>
      <a:accent3>
        <a:srgbClr val="46B2B5"/>
      </a:accent3>
      <a:accent4>
        <a:srgbClr val="8CAA7E"/>
      </a:accent4>
      <a:accent5>
        <a:srgbClr val="D36F68"/>
      </a:accent5>
      <a:accent6>
        <a:srgbClr val="826276"/>
      </a:accent6>
      <a:hlink>
        <a:srgbClr val="05AE6E"/>
      </a:hlink>
      <a:folHlink>
        <a:srgbClr val="A46694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adg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dge" id="{71A07785-5930-41D4-9A83-E23602B48E98}" vid="{771EA782-DFA6-45B1-AEA3-661F1715B31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TM10001106[[fn=Badge]]</Template>
  <TotalTime>14510</TotalTime>
  <Words>161</Words>
  <Application>Microsoft Office PowerPoint</Application>
  <PresentationFormat>Widescreen</PresentationFormat>
  <Paragraphs>30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4" baseType="lpstr">
      <vt:lpstr>Arial</vt:lpstr>
      <vt:lpstr>Arial Black</vt:lpstr>
      <vt:lpstr>Arial Rounded MT Bold</vt:lpstr>
      <vt:lpstr>Avenir Book</vt:lpstr>
      <vt:lpstr>Avenir Heavy</vt:lpstr>
      <vt:lpstr>Avenir Next Demi Bold</vt:lpstr>
      <vt:lpstr>Calibri</vt:lpstr>
      <vt:lpstr>Gill Sans MT</vt:lpstr>
      <vt:lpstr>Badge</vt:lpstr>
      <vt:lpstr>PowerPoint Presentation</vt:lpstr>
      <vt:lpstr>FUN FACTS</vt:lpstr>
      <vt:lpstr>Did You Know?</vt:lpstr>
      <vt:lpstr>NUTRITION NUGGET</vt:lpstr>
      <vt:lpstr>Spot it  on the  map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HOM Tomato PPT K-2</dc:title>
  <dc:creator>Rachel Shaffer;Hatakka, Kristi</dc:creator>
  <cp:lastModifiedBy>Reid, Paige</cp:lastModifiedBy>
  <cp:revision>369</cp:revision>
  <cp:lastPrinted>2017-03-29T19:27:48Z</cp:lastPrinted>
  <dcterms:created xsi:type="dcterms:W3CDTF">2016-08-25T17:43:54Z</dcterms:created>
  <dcterms:modified xsi:type="dcterms:W3CDTF">2018-05-21T14:36:45Z</dcterms:modified>
</cp:coreProperties>
</file>