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78" r:id="rId2"/>
  </p:sldMasterIdLst>
  <p:notesMasterIdLst>
    <p:notesMasterId r:id="rId30"/>
  </p:notesMasterIdLst>
  <p:handoutMasterIdLst>
    <p:handoutMasterId r:id="rId31"/>
  </p:handoutMasterIdLst>
  <p:sldIdLst>
    <p:sldId id="514" r:id="rId3"/>
    <p:sldId id="256" r:id="rId4"/>
    <p:sldId id="297" r:id="rId5"/>
    <p:sldId id="515" r:id="rId6"/>
    <p:sldId id="553" r:id="rId7"/>
    <p:sldId id="549" r:id="rId8"/>
    <p:sldId id="559" r:id="rId9"/>
    <p:sldId id="550" r:id="rId10"/>
    <p:sldId id="516" r:id="rId11"/>
    <p:sldId id="562" r:id="rId12"/>
    <p:sldId id="520" r:id="rId13"/>
    <p:sldId id="522" r:id="rId14"/>
    <p:sldId id="555" r:id="rId15"/>
    <p:sldId id="556" r:id="rId16"/>
    <p:sldId id="557" r:id="rId17"/>
    <p:sldId id="551" r:id="rId18"/>
    <p:sldId id="552" r:id="rId19"/>
    <p:sldId id="523" r:id="rId20"/>
    <p:sldId id="554" r:id="rId21"/>
    <p:sldId id="560" r:id="rId22"/>
    <p:sldId id="533" r:id="rId23"/>
    <p:sldId id="537" r:id="rId24"/>
    <p:sldId id="564" r:id="rId25"/>
    <p:sldId id="561" r:id="rId26"/>
    <p:sldId id="526" r:id="rId27"/>
    <p:sldId id="525" r:id="rId28"/>
    <p:sldId id="565" r:id="rId29"/>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77777"/>
    <a:srgbClr val="5F5F5F"/>
    <a:srgbClr val="6D6D6D"/>
    <a:srgbClr val="7B7B7B"/>
    <a:srgbClr val="66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690" autoAdjust="0"/>
    <p:restoredTop sz="91973" autoAdjust="0"/>
  </p:normalViewPr>
  <p:slideViewPr>
    <p:cSldViewPr>
      <p:cViewPr varScale="1">
        <p:scale>
          <a:sx n="104" d="100"/>
          <a:sy n="104" d="100"/>
        </p:scale>
        <p:origin x="930" y="78"/>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25684"/>
    </p:cViewPr>
  </p:sorterViewPr>
  <p:notesViewPr>
    <p:cSldViewPr>
      <p:cViewPr varScale="1">
        <p:scale>
          <a:sx n="99" d="100"/>
          <a:sy n="99" d="100"/>
        </p:scale>
        <p:origin x="2568" y="72"/>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 Id="rId35"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DB6ECC2A-4070-40AD-9CEF-A0AAFB9BBC34}" type="datetimeFigureOut">
              <a:rPr lang="en-US" smtClean="0"/>
              <a:t>1/2/2023</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954BABF9-3BD8-4B79-91E4-BE0CF00C73E8}" type="slidenum">
              <a:rPr lang="en-US" smtClean="0"/>
              <a:t>‹#›</a:t>
            </a:fld>
            <a:endParaRPr lang="en-US"/>
          </a:p>
        </p:txBody>
      </p:sp>
    </p:spTree>
    <p:extLst>
      <p:ext uri="{BB962C8B-B14F-4D97-AF65-F5344CB8AC3E}">
        <p14:creationId xmlns:p14="http://schemas.microsoft.com/office/powerpoint/2010/main" val="39377985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1"/>
            <a:ext cx="3037840" cy="466434"/>
          </a:xfrm>
          <a:prstGeom prst="rect">
            <a:avLst/>
          </a:prstGeom>
        </p:spPr>
        <p:txBody>
          <a:bodyPr vert="horz" lIns="93177" tIns="46589" rIns="93177" bIns="46589" rtlCol="0"/>
          <a:lstStyle>
            <a:lvl1pPr algn="r">
              <a:defRPr sz="1200"/>
            </a:lvl1pPr>
          </a:lstStyle>
          <a:p>
            <a:fld id="{A97531FD-E266-4CE3-A5B3-2DC6113A83F2}" type="datetimeFigureOut">
              <a:rPr lang="en-US" smtClean="0"/>
              <a:t>1/2/2023</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9"/>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68CA26B2-8105-4175-B4BB-AB487A4BF4D9}" type="slidenum">
              <a:rPr lang="en-US" smtClean="0"/>
              <a:t>‹#›</a:t>
            </a:fld>
            <a:endParaRPr lang="en-US"/>
          </a:p>
        </p:txBody>
      </p:sp>
    </p:spTree>
    <p:extLst>
      <p:ext uri="{BB962C8B-B14F-4D97-AF65-F5344CB8AC3E}">
        <p14:creationId xmlns:p14="http://schemas.microsoft.com/office/powerpoint/2010/main" val="11834463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3F1A473-39A5-4E36-B717-08E9048BDC62}" type="slidenum">
              <a:rPr lang="en-US" smtClean="0"/>
              <a:pPr/>
              <a:t>1</a:t>
            </a:fld>
            <a:endParaRPr lang="en-US" dirty="0"/>
          </a:p>
        </p:txBody>
      </p:sp>
    </p:spTree>
    <p:extLst>
      <p:ext uri="{BB962C8B-B14F-4D97-AF65-F5344CB8AC3E}">
        <p14:creationId xmlns:p14="http://schemas.microsoft.com/office/powerpoint/2010/main" val="21915469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8CA26B2-8105-4175-B4BB-AB487A4BF4D9}" type="slidenum">
              <a:rPr lang="en-US" smtClean="0"/>
              <a:t>2</a:t>
            </a:fld>
            <a:endParaRPr lang="en-US"/>
          </a:p>
        </p:txBody>
      </p:sp>
    </p:spTree>
    <p:extLst>
      <p:ext uri="{BB962C8B-B14F-4D97-AF65-F5344CB8AC3E}">
        <p14:creationId xmlns:p14="http://schemas.microsoft.com/office/powerpoint/2010/main" val="21209882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000" baseline="0" dirty="0"/>
          </a:p>
        </p:txBody>
      </p:sp>
      <p:sp>
        <p:nvSpPr>
          <p:cNvPr id="4" name="Slide Number Placeholder 3"/>
          <p:cNvSpPr>
            <a:spLocks noGrp="1"/>
          </p:cNvSpPr>
          <p:nvPr>
            <p:ph type="sldNum" sz="quarter" idx="10"/>
          </p:nvPr>
        </p:nvSpPr>
        <p:spPr/>
        <p:txBody>
          <a:bodyPr/>
          <a:lstStyle/>
          <a:p>
            <a:fld id="{68CA26B2-8105-4175-B4BB-AB487A4BF4D9}" type="slidenum">
              <a:rPr lang="en-US" smtClean="0"/>
              <a:t>3</a:t>
            </a:fld>
            <a:endParaRPr lang="en-US"/>
          </a:p>
        </p:txBody>
      </p:sp>
    </p:spTree>
    <p:extLst>
      <p:ext uri="{BB962C8B-B14F-4D97-AF65-F5344CB8AC3E}">
        <p14:creationId xmlns:p14="http://schemas.microsoft.com/office/powerpoint/2010/main" val="18595041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baseline="0" dirty="0"/>
              <a:t>To submit an Original Claim, view or modify an existing Claim, Log on to FANS, and then select the Claims item from the Sponsor drop-down menu.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000"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sz="1000" baseline="0" dirty="0"/>
              <a:t>Selecting Claims takes you to the Claim Year Summary page which defaults to NSLP Claiming.</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000"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sz="1000" baseline="0" dirty="0"/>
          </a:p>
        </p:txBody>
      </p:sp>
      <p:sp>
        <p:nvSpPr>
          <p:cNvPr id="4" name="Slide Number Placeholder 3"/>
          <p:cNvSpPr>
            <a:spLocks noGrp="1"/>
          </p:cNvSpPr>
          <p:nvPr>
            <p:ph type="sldNum" sz="quarter" idx="10"/>
          </p:nvPr>
        </p:nvSpPr>
        <p:spPr/>
        <p:txBody>
          <a:bodyPr/>
          <a:lstStyle/>
          <a:p>
            <a:fld id="{68CA26B2-8105-4175-B4BB-AB487A4BF4D9}" type="slidenum">
              <a:rPr lang="en-US" smtClean="0"/>
              <a:t>4</a:t>
            </a:fld>
            <a:endParaRPr lang="en-US"/>
          </a:p>
        </p:txBody>
      </p:sp>
    </p:spTree>
    <p:extLst>
      <p:ext uri="{BB962C8B-B14F-4D97-AF65-F5344CB8AC3E}">
        <p14:creationId xmlns:p14="http://schemas.microsoft.com/office/powerpoint/2010/main" val="26425272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kern="1200" dirty="0">
                <a:solidFill>
                  <a:schemeClr val="tx1"/>
                </a:solidFill>
                <a:effectLst/>
                <a:latin typeface="+mn-lt"/>
                <a:ea typeface="+mn-ea"/>
                <a:cs typeface="+mn-cs"/>
              </a:rPr>
              <a:t>Since we default to the NSLP Claiming Module, this</a:t>
            </a:r>
            <a:r>
              <a:rPr lang="en-US" sz="1000" kern="1200" baseline="0" dirty="0">
                <a:solidFill>
                  <a:schemeClr val="tx1"/>
                </a:solidFill>
                <a:effectLst/>
                <a:latin typeface="+mn-lt"/>
                <a:ea typeface="+mn-ea"/>
                <a:cs typeface="+mn-cs"/>
              </a:rPr>
              <a:t> slide shows two different screen clips of just the FFVP link to show you further detail for navigating to the FFVP Claiming Module.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000" kern="1200" baseline="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000" kern="1200" baseline="0" dirty="0">
                <a:solidFill>
                  <a:schemeClr val="tx1"/>
                </a:solidFill>
                <a:effectLst/>
                <a:latin typeface="+mn-lt"/>
                <a:ea typeface="+mn-ea"/>
                <a:cs typeface="+mn-cs"/>
              </a:rPr>
              <a:t>You will be able to access the various claiming modules by toggling back and forth between programs. </a:t>
            </a:r>
            <a:endParaRPr lang="en-US" sz="1000" kern="1200" dirty="0">
              <a:solidFill>
                <a:schemeClr val="tx1"/>
              </a:solidFill>
              <a:effectLst/>
              <a:latin typeface="+mn-lt"/>
              <a:ea typeface="+mn-ea"/>
              <a:cs typeface="+mn-cs"/>
            </a:endParaRP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aseline="0" dirty="0"/>
              <a:t>Initially, Sponsors that participate in FFVP will see a link to go to FFVP claims directly under the Claim Year field.</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aseline="0" dirty="0"/>
              <a:t>To go to FFVP, click on the gray FFVP link.</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aseline="0" dirty="0"/>
              <a:t>The module will change from the NSLP default to the FFVP Claiming Module.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aseline="0" dirty="0"/>
              <a:t>Note that the ‘NSLP / FFVP’ link will change color depending on which program is active.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000" baseline="0" dirty="0"/>
          </a:p>
        </p:txBody>
      </p:sp>
      <p:sp>
        <p:nvSpPr>
          <p:cNvPr id="4" name="Slide Number Placeholder 3"/>
          <p:cNvSpPr>
            <a:spLocks noGrp="1"/>
          </p:cNvSpPr>
          <p:nvPr>
            <p:ph type="sldNum" sz="quarter" idx="10"/>
          </p:nvPr>
        </p:nvSpPr>
        <p:spPr/>
        <p:txBody>
          <a:bodyPr/>
          <a:lstStyle/>
          <a:p>
            <a:fld id="{68CA26B2-8105-4175-B4BB-AB487A4BF4D9}" type="slidenum">
              <a:rPr lang="en-US" smtClean="0"/>
              <a:t>5</a:t>
            </a:fld>
            <a:endParaRPr lang="en-US"/>
          </a:p>
        </p:txBody>
      </p:sp>
    </p:spTree>
    <p:extLst>
      <p:ext uri="{BB962C8B-B14F-4D97-AF65-F5344CB8AC3E}">
        <p14:creationId xmlns:p14="http://schemas.microsoft.com/office/powerpoint/2010/main" val="26425272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effectLst/>
                <a:latin typeface="+mn-lt"/>
                <a:ea typeface="+mn-ea"/>
                <a:cs typeface="+mn-cs"/>
              </a:rPr>
              <a:t>Clicking on the FFVP link will direct you to the Claim Year Summary page.  The options on this page include the following: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baseline="0" dirty="0">
                <a:solidFill>
                  <a:schemeClr val="tx1"/>
                </a:solidFill>
                <a:effectLst/>
                <a:latin typeface="+mn-lt"/>
                <a:ea typeface="+mn-ea"/>
                <a:cs typeface="+mn-cs"/>
              </a:rPr>
              <a:t>Claim Year Drop-Down Box – Defaults to the current federal fiscal year. Option to select prior year(s) – if available.</a:t>
            </a:r>
            <a:endParaRPr lang="en-US" sz="1000" baseline="0" dirty="0"/>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baseline="0" dirty="0">
                <a:solidFill>
                  <a:schemeClr val="tx1"/>
                </a:solidFill>
                <a:effectLst/>
                <a:latin typeface="+mn-lt"/>
                <a:ea typeface="+mn-ea"/>
                <a:cs typeface="+mn-cs"/>
              </a:rPr>
              <a:t>‘NSLP / FFVP’ Program Link – Displays the available program links for the Sponsor.  Select the program to change the view for claiming in NSLP to FFVP.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baseline="0" dirty="0">
                <a:solidFill>
                  <a:schemeClr val="tx1"/>
                </a:solidFill>
                <a:effectLst/>
                <a:latin typeface="+mn-lt"/>
                <a:ea typeface="+mn-ea"/>
                <a:cs typeface="+mn-cs"/>
              </a:rPr>
              <a:t>Claim Month Link – Shows a link for each month that is active for viewing, data entry or modification.  In this example, the August, September, and October claim months are linked for data entry.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baseline="0" dirty="0">
                <a:solidFill>
                  <a:schemeClr val="tx1"/>
                </a:solidFill>
                <a:effectLst/>
                <a:latin typeface="+mn-lt"/>
                <a:ea typeface="+mn-ea"/>
                <a:cs typeface="+mn-cs"/>
              </a:rPr>
              <a:t>View Grant Details – Provides the Grant Allocation, Amount Spent and Remaining Balance for each site.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baseline="0" dirty="0">
                <a:solidFill>
                  <a:schemeClr val="tx1"/>
                </a:solidFill>
                <a:effectLst/>
                <a:latin typeface="+mn-lt"/>
                <a:ea typeface="+mn-ea"/>
                <a:cs typeface="+mn-cs"/>
              </a:rPr>
              <a:t>Back Button – Goes to the Sponsor Dashboard.</a:t>
            </a:r>
          </a:p>
        </p:txBody>
      </p:sp>
      <p:sp>
        <p:nvSpPr>
          <p:cNvPr id="4" name="Slide Number Placeholder 3"/>
          <p:cNvSpPr>
            <a:spLocks noGrp="1"/>
          </p:cNvSpPr>
          <p:nvPr>
            <p:ph type="sldNum" sz="quarter" idx="10"/>
          </p:nvPr>
        </p:nvSpPr>
        <p:spPr/>
        <p:txBody>
          <a:bodyPr/>
          <a:lstStyle/>
          <a:p>
            <a:fld id="{68CA26B2-8105-4175-B4BB-AB487A4BF4D9}" type="slidenum">
              <a:rPr lang="en-US" smtClean="0"/>
              <a:t>6</a:t>
            </a:fld>
            <a:endParaRPr lang="en-US"/>
          </a:p>
        </p:txBody>
      </p:sp>
    </p:spTree>
    <p:extLst>
      <p:ext uri="{BB962C8B-B14F-4D97-AF65-F5344CB8AC3E}">
        <p14:creationId xmlns:p14="http://schemas.microsoft.com/office/powerpoint/2010/main" val="20326793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effectLst/>
                <a:latin typeface="+mn-lt"/>
                <a:ea typeface="+mn-ea"/>
                <a:cs typeface="+mn-cs"/>
              </a:rPr>
              <a:t>Grant allocation details are listed on this page for each site. Select Quarter 1, Quarter 2 or Both. The Grant Allocation is broken out into two categories for each quarter. Processed claim amounts for each category will display under the Spent columns.  The Remaining Balance will be automatically calculated for each quarter. </a:t>
            </a:r>
          </a:p>
        </p:txBody>
      </p:sp>
      <p:sp>
        <p:nvSpPr>
          <p:cNvPr id="4" name="Slide Number Placeholder 3"/>
          <p:cNvSpPr>
            <a:spLocks noGrp="1"/>
          </p:cNvSpPr>
          <p:nvPr>
            <p:ph type="sldNum" sz="quarter" idx="10"/>
          </p:nvPr>
        </p:nvSpPr>
        <p:spPr/>
        <p:txBody>
          <a:bodyPr/>
          <a:lstStyle/>
          <a:p>
            <a:fld id="{68CA26B2-8105-4175-B4BB-AB487A4BF4D9}" type="slidenum">
              <a:rPr lang="en-US" smtClean="0"/>
              <a:t>7</a:t>
            </a:fld>
            <a:endParaRPr lang="en-US"/>
          </a:p>
        </p:txBody>
      </p:sp>
    </p:spTree>
    <p:extLst>
      <p:ext uri="{BB962C8B-B14F-4D97-AF65-F5344CB8AC3E}">
        <p14:creationId xmlns:p14="http://schemas.microsoft.com/office/powerpoint/2010/main" val="23639525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To add an Original Claim, click on the link for the month in which you wish to file a claim. </a:t>
            </a:r>
          </a:p>
        </p:txBody>
      </p:sp>
      <p:sp>
        <p:nvSpPr>
          <p:cNvPr id="4" name="Slide Number Placeholder 3"/>
          <p:cNvSpPr>
            <a:spLocks noGrp="1"/>
          </p:cNvSpPr>
          <p:nvPr>
            <p:ph type="sldNum" sz="quarter" idx="10"/>
          </p:nvPr>
        </p:nvSpPr>
        <p:spPr/>
        <p:txBody>
          <a:bodyPr/>
          <a:lstStyle/>
          <a:p>
            <a:fld id="{68CA26B2-8105-4175-B4BB-AB487A4BF4D9}" type="slidenum">
              <a:rPr lang="en-US" smtClean="0"/>
              <a:t>8</a:t>
            </a:fld>
            <a:endParaRPr lang="en-US"/>
          </a:p>
        </p:txBody>
      </p:sp>
    </p:spTree>
    <p:extLst>
      <p:ext uri="{BB962C8B-B14F-4D97-AF65-F5344CB8AC3E}">
        <p14:creationId xmlns:p14="http://schemas.microsoft.com/office/powerpoint/2010/main" val="20326793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After selecting the month you wish to file a claim in, the system will direct you to the FFVP claim month summary screen. Click on the ‘Add Original Claim’ link to file a new claim.  You will be directed to the Site</a:t>
            </a:r>
            <a:r>
              <a:rPr lang="en-US" sz="1200" kern="1200" baseline="0" dirty="0">
                <a:solidFill>
                  <a:schemeClr val="tx1"/>
                </a:solidFill>
                <a:effectLst/>
                <a:latin typeface="+mn-lt"/>
                <a:ea typeface="+mn-ea"/>
                <a:cs typeface="+mn-cs"/>
              </a:rPr>
              <a:t>s Screen to enter your claiming information. </a:t>
            </a:r>
            <a:endParaRPr lang="en-US" sz="1200" kern="1200" dirty="0">
              <a:solidFill>
                <a:schemeClr val="tx1"/>
              </a:solidFill>
              <a:effectLst/>
              <a:latin typeface="+mn-lt"/>
              <a:ea typeface="+mn-ea"/>
              <a:cs typeface="+mn-cs"/>
            </a:endParaRPr>
          </a:p>
          <a:p>
            <a:endParaRPr lang="en-US" sz="1000" baseline="0" dirty="0"/>
          </a:p>
        </p:txBody>
      </p:sp>
      <p:sp>
        <p:nvSpPr>
          <p:cNvPr id="4" name="Slide Number Placeholder 3"/>
          <p:cNvSpPr>
            <a:spLocks noGrp="1"/>
          </p:cNvSpPr>
          <p:nvPr>
            <p:ph type="sldNum" sz="quarter" idx="10"/>
          </p:nvPr>
        </p:nvSpPr>
        <p:spPr/>
        <p:txBody>
          <a:bodyPr/>
          <a:lstStyle/>
          <a:p>
            <a:fld id="{68CA26B2-8105-4175-B4BB-AB487A4BF4D9}" type="slidenum">
              <a:rPr lang="en-US" smtClean="0"/>
              <a:t>9</a:t>
            </a:fld>
            <a:endParaRPr lang="en-US"/>
          </a:p>
        </p:txBody>
      </p:sp>
    </p:spTree>
    <p:extLst>
      <p:ext uri="{BB962C8B-B14F-4D97-AF65-F5344CB8AC3E}">
        <p14:creationId xmlns:p14="http://schemas.microsoft.com/office/powerpoint/2010/main" val="6855676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After selecting the month you wish to file a claim in, the system will direct you to the FFVP claim month summary screen.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on the ‘Add Original Claim’ link to file a new claim.  You will be directed to the Site</a:t>
            </a:r>
            <a:r>
              <a:rPr lang="en-US" sz="1200" kern="1200" baseline="0" dirty="0">
                <a:solidFill>
                  <a:schemeClr val="tx1"/>
                </a:solidFill>
                <a:effectLst/>
                <a:latin typeface="+mn-lt"/>
                <a:ea typeface="+mn-ea"/>
                <a:cs typeface="+mn-cs"/>
              </a:rPr>
              <a:t>s Screen to enter your claiming information.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effectLst/>
                <a:latin typeface="+mn-lt"/>
                <a:ea typeface="+mn-ea"/>
                <a:cs typeface="+mn-cs"/>
              </a:rPr>
              <a:t>If needed, you also have the option of filing a Zero Claim.  Select the check box for that site, and then click on the Add Zero Claim button.  </a:t>
            </a:r>
            <a:endParaRPr lang="en-US" sz="1200" kern="1200" dirty="0">
              <a:solidFill>
                <a:schemeClr val="tx1"/>
              </a:solidFill>
              <a:effectLst/>
              <a:latin typeface="+mn-lt"/>
              <a:ea typeface="+mn-ea"/>
              <a:cs typeface="+mn-cs"/>
            </a:endParaRPr>
          </a:p>
          <a:p>
            <a:endParaRPr lang="en-US" sz="1000" baseline="0" dirty="0"/>
          </a:p>
        </p:txBody>
      </p:sp>
      <p:sp>
        <p:nvSpPr>
          <p:cNvPr id="4" name="Slide Number Placeholder 3"/>
          <p:cNvSpPr>
            <a:spLocks noGrp="1"/>
          </p:cNvSpPr>
          <p:nvPr>
            <p:ph type="sldNum" sz="quarter" idx="10"/>
          </p:nvPr>
        </p:nvSpPr>
        <p:spPr/>
        <p:txBody>
          <a:bodyPr/>
          <a:lstStyle/>
          <a:p>
            <a:fld id="{68CA26B2-8105-4175-B4BB-AB487A4BF4D9}" type="slidenum">
              <a:rPr lang="en-US" smtClean="0"/>
              <a:t>10</a:t>
            </a:fld>
            <a:endParaRPr lang="en-US"/>
          </a:p>
        </p:txBody>
      </p:sp>
    </p:spTree>
    <p:extLst>
      <p:ext uri="{BB962C8B-B14F-4D97-AF65-F5344CB8AC3E}">
        <p14:creationId xmlns:p14="http://schemas.microsoft.com/office/powerpoint/2010/main" val="6855676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Start by entering the number of operational days</a:t>
            </a:r>
            <a:r>
              <a:rPr lang="en-US" sz="1200" kern="1200" baseline="0" dirty="0">
                <a:solidFill>
                  <a:schemeClr val="tx1"/>
                </a:solidFill>
                <a:effectLst/>
                <a:latin typeface="+mn-lt"/>
                <a:ea typeface="+mn-ea"/>
                <a:cs typeface="+mn-cs"/>
              </a:rPr>
              <a:t> in the claim month. </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Next</a:t>
            </a:r>
            <a:r>
              <a:rPr lang="en-US" sz="1200" kern="1200" baseline="0" dirty="0">
                <a:solidFill>
                  <a:schemeClr val="tx1"/>
                </a:solidFill>
                <a:effectLst/>
                <a:latin typeface="+mn-lt"/>
                <a:ea typeface="+mn-ea"/>
                <a:cs typeface="+mn-cs"/>
              </a:rPr>
              <a:t>, select the link for the type of r</a:t>
            </a:r>
            <a:r>
              <a:rPr lang="en-US" sz="1200" kern="1200" dirty="0">
                <a:solidFill>
                  <a:schemeClr val="tx1"/>
                </a:solidFill>
                <a:effectLst/>
                <a:latin typeface="+mn-lt"/>
                <a:ea typeface="+mn-ea"/>
                <a:cs typeface="+mn-cs"/>
              </a:rPr>
              <a:t>eimbursable</a:t>
            </a:r>
            <a:r>
              <a:rPr lang="en-US" sz="1200" kern="1200" baseline="0" dirty="0">
                <a:solidFill>
                  <a:schemeClr val="tx1"/>
                </a:solidFill>
                <a:effectLst/>
                <a:latin typeface="+mn-lt"/>
                <a:ea typeface="+mn-ea"/>
                <a:cs typeface="+mn-cs"/>
              </a:rPr>
              <a:t> costs that will be entered into the claim.  Reimbursable costs are either Administrative or Operational. Administrative Costs are categorized into personnel costs or large equipment purchases and leasing costs. Operational costs include fresh fruit cost, fresh vegetable cost, personnel cost and/or small supplies cost. </a:t>
            </a:r>
            <a:endParaRPr lang="en-US" sz="1200" kern="1200" dirty="0">
              <a:solidFill>
                <a:schemeClr val="tx1"/>
              </a:solidFill>
              <a:effectLst/>
              <a:latin typeface="+mn-lt"/>
              <a:ea typeface="+mn-ea"/>
              <a:cs typeface="+mn-cs"/>
            </a:endParaRPr>
          </a:p>
          <a:p>
            <a:endParaRPr lang="en-US" sz="1200" kern="1200" baseline="0" dirty="0">
              <a:solidFill>
                <a:schemeClr val="tx1"/>
              </a:solidFill>
              <a:effectLst/>
              <a:latin typeface="+mn-lt"/>
              <a:ea typeface="+mn-ea"/>
              <a:cs typeface="+mn-cs"/>
            </a:endParaRPr>
          </a:p>
          <a:p>
            <a:endParaRPr lang="en-US" sz="1200" kern="1200" baseline="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68CA26B2-8105-4175-B4BB-AB487A4BF4D9}" type="slidenum">
              <a:rPr lang="en-US" smtClean="0"/>
              <a:t>11</a:t>
            </a:fld>
            <a:endParaRPr lang="en-US"/>
          </a:p>
        </p:txBody>
      </p:sp>
    </p:spTree>
    <p:extLst>
      <p:ext uri="{BB962C8B-B14F-4D97-AF65-F5344CB8AC3E}">
        <p14:creationId xmlns:p14="http://schemas.microsoft.com/office/powerpoint/2010/main" val="15678345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baseline="0" dirty="0"/>
              <a:t>Personnel costs are broken out into two categories: Administrative Costs and Operational Costs.  Administrative costs include the FFVP share of salaries for employees who maintain claims for reimbursement and other financial reports, plan and write menus, order produce, track inventory and coordinate nutrition promotion activities.</a:t>
            </a:r>
          </a:p>
          <a:p>
            <a:endParaRPr lang="en-US" sz="1000" baseline="0" dirty="0"/>
          </a:p>
          <a:p>
            <a:r>
              <a:rPr lang="en-US" sz="1000" baseline="0" dirty="0"/>
              <a:t>Administrative Personnel costs appear first on the FFVP claim form.  To go to the appropriate section, scroll up or down the page or select the Personnel Cost Link under Administrative Costs.</a:t>
            </a:r>
          </a:p>
          <a:p>
            <a:endParaRPr lang="en-US" sz="1000" baseline="0" dirty="0"/>
          </a:p>
          <a:p>
            <a:r>
              <a:rPr lang="en-US" sz="1000" baseline="0" dirty="0"/>
              <a:t>Enter in the Name/Position, Number of hours and Rate Per Hour.  Use one line per position. Total Labor Cost will be automatically calculated for you. </a:t>
            </a:r>
          </a:p>
        </p:txBody>
      </p:sp>
      <p:sp>
        <p:nvSpPr>
          <p:cNvPr id="4" name="Slide Number Placeholder 3"/>
          <p:cNvSpPr>
            <a:spLocks noGrp="1"/>
          </p:cNvSpPr>
          <p:nvPr>
            <p:ph type="sldNum" sz="quarter" idx="10"/>
          </p:nvPr>
        </p:nvSpPr>
        <p:spPr/>
        <p:txBody>
          <a:bodyPr/>
          <a:lstStyle/>
          <a:p>
            <a:fld id="{68CA26B2-8105-4175-B4BB-AB487A4BF4D9}" type="slidenum">
              <a:rPr lang="en-US" smtClean="0"/>
              <a:t>12</a:t>
            </a:fld>
            <a:endParaRPr lang="en-US"/>
          </a:p>
        </p:txBody>
      </p:sp>
    </p:spTree>
    <p:extLst>
      <p:ext uri="{BB962C8B-B14F-4D97-AF65-F5344CB8AC3E}">
        <p14:creationId xmlns:p14="http://schemas.microsoft.com/office/powerpoint/2010/main" val="22940477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baseline="0" dirty="0"/>
              <a:t>Large equipment purchases and leasing are categorized as Administrative Costs.  Selecting the Large equipment purchases and leasing link will direct you to this section of the claim form. </a:t>
            </a:r>
          </a:p>
          <a:p>
            <a:endParaRPr lang="en-US" sz="1000" baseline="0" dirty="0"/>
          </a:p>
          <a:p>
            <a:r>
              <a:rPr lang="en-US" sz="1000" baseline="0" dirty="0"/>
              <a:t>Enter in the Product Description, Number of Units and Cost per Unit.  The Total Unit Cost will be automatically calculated for you.</a:t>
            </a:r>
          </a:p>
        </p:txBody>
      </p:sp>
      <p:sp>
        <p:nvSpPr>
          <p:cNvPr id="4" name="Slide Number Placeholder 3"/>
          <p:cNvSpPr>
            <a:spLocks noGrp="1"/>
          </p:cNvSpPr>
          <p:nvPr>
            <p:ph type="sldNum" sz="quarter" idx="10"/>
          </p:nvPr>
        </p:nvSpPr>
        <p:spPr/>
        <p:txBody>
          <a:bodyPr/>
          <a:lstStyle/>
          <a:p>
            <a:fld id="{68CA26B2-8105-4175-B4BB-AB487A4BF4D9}" type="slidenum">
              <a:rPr lang="en-US" smtClean="0"/>
              <a:t>13</a:t>
            </a:fld>
            <a:endParaRPr lang="en-US"/>
          </a:p>
        </p:txBody>
      </p:sp>
    </p:spTree>
    <p:extLst>
      <p:ext uri="{BB962C8B-B14F-4D97-AF65-F5344CB8AC3E}">
        <p14:creationId xmlns:p14="http://schemas.microsoft.com/office/powerpoint/2010/main" val="22940477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baseline="0" dirty="0"/>
              <a:t>Under Operational Costs, select the Fresh Fruit Cost Link or scroll down the claim form to enter the school’s fresh fruit products. </a:t>
            </a:r>
          </a:p>
          <a:p>
            <a:endParaRPr lang="en-US" sz="1000" baseline="0" dirty="0"/>
          </a:p>
          <a:p>
            <a:r>
              <a:rPr lang="en-US" sz="1000" baseline="0" dirty="0"/>
              <a:t>Enter in the Product Description, Size/Weight of Shipping Unit, Number of Units and Cost per Unit for each item.  The Total Unit Cost will be automatically calculated for you.</a:t>
            </a:r>
          </a:p>
          <a:p>
            <a:endParaRPr lang="en-US" sz="1000" baseline="0" dirty="0"/>
          </a:p>
          <a:p>
            <a:r>
              <a:rPr lang="en-US" sz="1000" baseline="0" dirty="0"/>
              <a:t>If there is a line error, delete the entire row by clicking on the Trash Can Icon next to that line. </a:t>
            </a:r>
          </a:p>
          <a:p>
            <a:r>
              <a:rPr lang="en-US" sz="1000" baseline="0" dirty="0"/>
              <a:t>If you need to enter more product, click on 5, 10, 15 or 20 to add more rows.  </a:t>
            </a:r>
          </a:p>
        </p:txBody>
      </p:sp>
      <p:sp>
        <p:nvSpPr>
          <p:cNvPr id="4" name="Slide Number Placeholder 3"/>
          <p:cNvSpPr>
            <a:spLocks noGrp="1"/>
          </p:cNvSpPr>
          <p:nvPr>
            <p:ph type="sldNum" sz="quarter" idx="10"/>
          </p:nvPr>
        </p:nvSpPr>
        <p:spPr/>
        <p:txBody>
          <a:bodyPr/>
          <a:lstStyle/>
          <a:p>
            <a:fld id="{68CA26B2-8105-4175-B4BB-AB487A4BF4D9}" type="slidenum">
              <a:rPr lang="en-US" smtClean="0"/>
              <a:t>14</a:t>
            </a:fld>
            <a:endParaRPr lang="en-US"/>
          </a:p>
        </p:txBody>
      </p:sp>
    </p:spTree>
    <p:extLst>
      <p:ext uri="{BB962C8B-B14F-4D97-AF65-F5344CB8AC3E}">
        <p14:creationId xmlns:p14="http://schemas.microsoft.com/office/powerpoint/2010/main" val="22940477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baseline="0" dirty="0"/>
              <a:t>Next, select the Fresh Vegetable Cost Link under Operational Costs or Scroll down the claim form to enter the school’s fresh fruit products. </a:t>
            </a:r>
          </a:p>
          <a:p>
            <a:endParaRPr lang="en-US" sz="1000" baseline="0" dirty="0"/>
          </a:p>
          <a:p>
            <a:r>
              <a:rPr lang="en-US" sz="1000" baseline="0" dirty="0"/>
              <a:t>Enter in the Product Description, Size/Weight of Shipping Unit, Number of Units and Cost per Unit for each item.  </a:t>
            </a:r>
          </a:p>
          <a:p>
            <a:endParaRPr lang="en-US" sz="1000" baseline="0" dirty="0"/>
          </a:p>
          <a:p>
            <a:r>
              <a:rPr lang="en-US" sz="1000" baseline="0" dirty="0"/>
              <a:t>The Total Unit Cost will be automatically calculated for you.</a:t>
            </a:r>
          </a:p>
          <a:p>
            <a:endParaRPr lang="en-US" sz="1000" baseline="0" dirty="0"/>
          </a:p>
        </p:txBody>
      </p:sp>
      <p:sp>
        <p:nvSpPr>
          <p:cNvPr id="4" name="Slide Number Placeholder 3"/>
          <p:cNvSpPr>
            <a:spLocks noGrp="1"/>
          </p:cNvSpPr>
          <p:nvPr>
            <p:ph type="sldNum" sz="quarter" idx="10"/>
          </p:nvPr>
        </p:nvSpPr>
        <p:spPr/>
        <p:txBody>
          <a:bodyPr/>
          <a:lstStyle/>
          <a:p>
            <a:fld id="{68CA26B2-8105-4175-B4BB-AB487A4BF4D9}" type="slidenum">
              <a:rPr lang="en-US" smtClean="0"/>
              <a:t>15</a:t>
            </a:fld>
            <a:endParaRPr lang="en-US"/>
          </a:p>
        </p:txBody>
      </p:sp>
    </p:spTree>
    <p:extLst>
      <p:ext uri="{BB962C8B-B14F-4D97-AF65-F5344CB8AC3E}">
        <p14:creationId xmlns:p14="http://schemas.microsoft.com/office/powerpoint/2010/main" val="22940477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baseline="0" dirty="0"/>
              <a:t>Personnel costs for operational items include the FFVP share of salaries for employees who do such tasks as washing and chopping produce, preparing trays, distributing produce to classrooms, setting up kiosks, restocking vending machines and cleaning up.</a:t>
            </a:r>
          </a:p>
          <a:p>
            <a:endParaRPr lang="en-US" sz="1000" baseline="0" dirty="0"/>
          </a:p>
          <a:p>
            <a:r>
              <a:rPr lang="en-US" sz="1000" baseline="0" dirty="0"/>
              <a:t>Operational personnel costs appear towards the bottom of the FFVP claim form.  To go to the correct section, either scroll down on the form or select the Personnel Cost Link under Operational Costs.</a:t>
            </a:r>
          </a:p>
          <a:p>
            <a:endParaRPr lang="en-US" sz="1000" baseline="0" dirty="0"/>
          </a:p>
          <a:p>
            <a:r>
              <a:rPr lang="en-US" sz="1000" baseline="0" dirty="0"/>
              <a:t>Enter in the Name/Position, Number of hours and Rate Per Hour.  Use one line per position. Total Labor Cost will be automatically calculated for you. </a:t>
            </a:r>
          </a:p>
        </p:txBody>
      </p:sp>
      <p:sp>
        <p:nvSpPr>
          <p:cNvPr id="4" name="Slide Number Placeholder 3"/>
          <p:cNvSpPr>
            <a:spLocks noGrp="1"/>
          </p:cNvSpPr>
          <p:nvPr>
            <p:ph type="sldNum" sz="quarter" idx="10"/>
          </p:nvPr>
        </p:nvSpPr>
        <p:spPr/>
        <p:txBody>
          <a:bodyPr/>
          <a:lstStyle/>
          <a:p>
            <a:fld id="{68CA26B2-8105-4175-B4BB-AB487A4BF4D9}" type="slidenum">
              <a:rPr lang="en-US" smtClean="0"/>
              <a:t>16</a:t>
            </a:fld>
            <a:endParaRPr lang="en-US"/>
          </a:p>
        </p:txBody>
      </p:sp>
    </p:spTree>
    <p:extLst>
      <p:ext uri="{BB962C8B-B14F-4D97-AF65-F5344CB8AC3E}">
        <p14:creationId xmlns:p14="http://schemas.microsoft.com/office/powerpoint/2010/main" val="22940477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baseline="0" dirty="0"/>
              <a:t>Small Supplies Cost is one of the last sections of the form. It includes nonfood items like napkins, paper plates, serving bowls and trays, cleaning supplies and trash bags.</a:t>
            </a:r>
          </a:p>
          <a:p>
            <a:endParaRPr lang="en-US" sz="1000" baseline="0" dirty="0"/>
          </a:p>
          <a:p>
            <a:r>
              <a:rPr lang="en-US" sz="1000" baseline="0" dirty="0"/>
              <a:t>Click on the Small Supplies Link to go to this section of the claim form.</a:t>
            </a:r>
          </a:p>
          <a:p>
            <a:endParaRPr lang="en-US" sz="1000" baseline="0" dirty="0"/>
          </a:p>
          <a:p>
            <a:r>
              <a:rPr lang="en-US" sz="1000" baseline="0" dirty="0"/>
              <a:t>Enter in the Product Description, Number of Units and Cost per Unit.  The Total Unit Cost will be automatically calculated for you. </a:t>
            </a:r>
          </a:p>
        </p:txBody>
      </p:sp>
      <p:sp>
        <p:nvSpPr>
          <p:cNvPr id="4" name="Slide Number Placeholder 3"/>
          <p:cNvSpPr>
            <a:spLocks noGrp="1"/>
          </p:cNvSpPr>
          <p:nvPr>
            <p:ph type="sldNum" sz="quarter" idx="10"/>
          </p:nvPr>
        </p:nvSpPr>
        <p:spPr/>
        <p:txBody>
          <a:bodyPr/>
          <a:lstStyle/>
          <a:p>
            <a:fld id="{68CA26B2-8105-4175-B4BB-AB487A4BF4D9}" type="slidenum">
              <a:rPr lang="en-US" smtClean="0"/>
              <a:t>17</a:t>
            </a:fld>
            <a:endParaRPr lang="en-US"/>
          </a:p>
        </p:txBody>
      </p:sp>
    </p:spTree>
    <p:extLst>
      <p:ext uri="{BB962C8B-B14F-4D97-AF65-F5344CB8AC3E}">
        <p14:creationId xmlns:p14="http://schemas.microsoft.com/office/powerpoint/2010/main" val="22940477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baseline="0" dirty="0"/>
              <a:t>Items 1 -3 above show total administrative and operational costs for this claim. To view total costs, continue to scroll up or down the page as total costs are listed after each section. </a:t>
            </a:r>
          </a:p>
          <a:p>
            <a:r>
              <a:rPr lang="en-US" sz="1000" baseline="0" dirty="0"/>
              <a:t> </a:t>
            </a:r>
          </a:p>
          <a:p>
            <a:r>
              <a:rPr lang="en-US" sz="1000" baseline="0" dirty="0"/>
              <a:t>Item 4 shows the optional comments section which is located at the bottom of the claim form following Total Administrative and Operational Costs. Enter any comments that you have for that site.</a:t>
            </a:r>
          </a:p>
          <a:p>
            <a:endParaRPr lang="en-US" sz="1000" baseline="0" dirty="0"/>
          </a:p>
          <a:p>
            <a:r>
              <a:rPr lang="en-US" sz="1000" baseline="0" dirty="0"/>
              <a:t>For Item 5, saving will keep you on the claim entry screen so you can review the claim for incomplete data or add more expenditures if needed. </a:t>
            </a:r>
          </a:p>
        </p:txBody>
      </p:sp>
      <p:sp>
        <p:nvSpPr>
          <p:cNvPr id="4" name="Slide Number Placeholder 3"/>
          <p:cNvSpPr>
            <a:spLocks noGrp="1"/>
          </p:cNvSpPr>
          <p:nvPr>
            <p:ph type="sldNum" sz="quarter" idx="10"/>
          </p:nvPr>
        </p:nvSpPr>
        <p:spPr/>
        <p:txBody>
          <a:bodyPr/>
          <a:lstStyle/>
          <a:p>
            <a:fld id="{68CA26B2-8105-4175-B4BB-AB487A4BF4D9}" type="slidenum">
              <a:rPr lang="en-US" smtClean="0"/>
              <a:t>18</a:t>
            </a:fld>
            <a:endParaRPr lang="en-US"/>
          </a:p>
        </p:txBody>
      </p:sp>
    </p:spTree>
    <p:extLst>
      <p:ext uri="{BB962C8B-B14F-4D97-AF65-F5344CB8AC3E}">
        <p14:creationId xmlns:p14="http://schemas.microsoft.com/office/powerpoint/2010/main" val="9418593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kern="1200" dirty="0">
                <a:solidFill>
                  <a:schemeClr val="tx1"/>
                </a:solidFill>
                <a:effectLst/>
                <a:latin typeface="+mn-lt"/>
                <a:ea typeface="+mn-ea"/>
                <a:cs typeface="+mn-cs"/>
              </a:rPr>
              <a:t>On save</a:t>
            </a:r>
            <a:r>
              <a:rPr lang="en-US" sz="1000" kern="1200" baseline="0" dirty="0">
                <a:solidFill>
                  <a:schemeClr val="tx1"/>
                </a:solidFill>
                <a:effectLst/>
                <a:latin typeface="+mn-lt"/>
                <a:ea typeface="+mn-ea"/>
                <a:cs typeface="+mn-cs"/>
              </a:rPr>
              <a:t>, the system will save the entire FFVP claim, check for any missing data and provide error or warning messages for any items that need to be resolved. </a:t>
            </a:r>
            <a:r>
              <a:rPr lang="en-US" sz="1000" kern="1200" dirty="0">
                <a:solidFill>
                  <a:schemeClr val="tx1"/>
                </a:solidFill>
                <a:effectLst/>
                <a:latin typeface="+mn-lt"/>
                <a:ea typeface="+mn-ea"/>
                <a:cs typeface="+mn-cs"/>
              </a:rPr>
              <a:t>Review each part of the claim by clicking on each category. </a:t>
            </a:r>
            <a:r>
              <a:rPr lang="en-US" sz="1000" kern="1200" baseline="0" dirty="0">
                <a:solidFill>
                  <a:schemeClr val="tx1"/>
                </a:solidFill>
                <a:effectLst/>
                <a:latin typeface="+mn-lt"/>
                <a:ea typeface="+mn-ea"/>
                <a:cs typeface="+mn-cs"/>
              </a:rPr>
              <a:t>The exclamation mark icon will display for any lines that need to be reviewed. </a:t>
            </a:r>
          </a:p>
          <a:p>
            <a:endParaRPr lang="en-US" sz="1000" kern="1200" baseline="0" dirty="0">
              <a:solidFill>
                <a:schemeClr val="tx1"/>
              </a:solidFill>
              <a:effectLst/>
              <a:latin typeface="+mn-lt"/>
              <a:ea typeface="+mn-ea"/>
              <a:cs typeface="+mn-cs"/>
            </a:endParaRPr>
          </a:p>
          <a:p>
            <a:r>
              <a:rPr lang="en-US" sz="1000" kern="1200" dirty="0">
                <a:solidFill>
                  <a:schemeClr val="tx1"/>
                </a:solidFill>
                <a:effectLst/>
                <a:latin typeface="+mn-lt"/>
                <a:ea typeface="+mn-ea"/>
                <a:cs typeface="+mn-cs"/>
              </a:rPr>
              <a:t>As an example, Line 1 above</a:t>
            </a:r>
            <a:r>
              <a:rPr lang="en-US" sz="1000" kern="1200" baseline="0" dirty="0">
                <a:solidFill>
                  <a:schemeClr val="tx1"/>
                </a:solidFill>
                <a:effectLst/>
                <a:latin typeface="+mn-lt"/>
                <a:ea typeface="+mn-ea"/>
                <a:cs typeface="+mn-cs"/>
              </a:rPr>
              <a:t> has missing data for </a:t>
            </a:r>
            <a:r>
              <a:rPr lang="en-US" sz="1000" kern="1200" dirty="0">
                <a:solidFill>
                  <a:schemeClr val="tx1"/>
                </a:solidFill>
                <a:effectLst/>
                <a:latin typeface="+mn-lt"/>
                <a:ea typeface="+mn-ea"/>
                <a:cs typeface="+mn-cs"/>
              </a:rPr>
              <a:t>‘Number of Units’ and ‘Cost Per Unit.’  The description</a:t>
            </a:r>
            <a:r>
              <a:rPr lang="en-US" sz="1000" kern="1200" baseline="0" dirty="0">
                <a:solidFill>
                  <a:schemeClr val="tx1"/>
                </a:solidFill>
                <a:effectLst/>
                <a:latin typeface="+mn-lt"/>
                <a:ea typeface="+mn-ea"/>
                <a:cs typeface="+mn-cs"/>
              </a:rPr>
              <a:t> of the issue, “Data entered is incomplete,”</a:t>
            </a:r>
            <a:r>
              <a:rPr lang="en-US" sz="1000" kern="1200" dirty="0">
                <a:solidFill>
                  <a:schemeClr val="tx1"/>
                </a:solidFill>
                <a:effectLst/>
                <a:latin typeface="+mn-lt"/>
                <a:ea typeface="+mn-ea"/>
                <a:cs typeface="+mn-cs"/>
              </a:rPr>
              <a:t> will display at the top of the page.  In</a:t>
            </a:r>
            <a:r>
              <a:rPr lang="en-US" sz="1000" kern="1200" baseline="0" dirty="0">
                <a:solidFill>
                  <a:schemeClr val="tx1"/>
                </a:solidFill>
                <a:effectLst/>
                <a:latin typeface="+mn-lt"/>
                <a:ea typeface="+mn-ea"/>
                <a:cs typeface="+mn-cs"/>
              </a:rPr>
              <a:t> addition, the red </a:t>
            </a:r>
            <a:r>
              <a:rPr lang="en-US" sz="1000" kern="1200" dirty="0">
                <a:solidFill>
                  <a:schemeClr val="tx1"/>
                </a:solidFill>
                <a:effectLst/>
                <a:latin typeface="+mn-lt"/>
                <a:ea typeface="+mn-ea"/>
                <a:cs typeface="+mn-cs"/>
              </a:rPr>
              <a:t>Exclamation Point</a:t>
            </a:r>
            <a:r>
              <a:rPr lang="en-US" sz="1000" kern="1200" baseline="0" dirty="0">
                <a:solidFill>
                  <a:schemeClr val="tx1"/>
                </a:solidFill>
                <a:effectLst/>
                <a:latin typeface="+mn-lt"/>
                <a:ea typeface="+mn-ea"/>
                <a:cs typeface="+mn-cs"/>
              </a:rPr>
              <a:t> Icon will display next to the line that needs to be reviewed</a:t>
            </a:r>
            <a:r>
              <a:rPr lang="en-US" sz="1000" kern="1200" dirty="0">
                <a:solidFill>
                  <a:schemeClr val="tx1"/>
                </a:solidFill>
                <a:effectLst/>
                <a:latin typeface="+mn-lt"/>
                <a:ea typeface="+mn-ea"/>
                <a:cs typeface="+mn-cs"/>
              </a:rPr>
              <a:t>. </a:t>
            </a:r>
          </a:p>
          <a:p>
            <a:endParaRPr lang="en-US" sz="1000" kern="1200" baseline="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68CA26B2-8105-4175-B4BB-AB487A4BF4D9}" type="slidenum">
              <a:rPr lang="en-US" smtClean="0"/>
              <a:t>19</a:t>
            </a:fld>
            <a:endParaRPr lang="en-US"/>
          </a:p>
        </p:txBody>
      </p:sp>
    </p:spTree>
    <p:extLst>
      <p:ext uri="{BB962C8B-B14F-4D97-AF65-F5344CB8AC3E}">
        <p14:creationId xmlns:p14="http://schemas.microsoft.com/office/powerpoint/2010/main" val="22940477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kern="1200" baseline="0" dirty="0">
                <a:solidFill>
                  <a:schemeClr val="tx1"/>
                </a:solidFill>
                <a:effectLst/>
                <a:latin typeface="+mn-lt"/>
                <a:ea typeface="+mn-ea"/>
                <a:cs typeface="+mn-cs"/>
              </a:rPr>
              <a:t>In this next example, we found a mistake in that needs to be corrected before the claim can be paid. First click on the trash can icon, and then select the save button to delete the line.</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000" kern="1200" baseline="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000" kern="1200" baseline="0" dirty="0">
                <a:solidFill>
                  <a:schemeClr val="tx1"/>
                </a:solidFill>
                <a:effectLst/>
                <a:latin typeface="+mn-lt"/>
                <a:ea typeface="+mn-ea"/>
                <a:cs typeface="+mn-cs"/>
              </a:rPr>
              <a:t>Once the claim errors have been resolved, select Next to finish the claim.</a:t>
            </a:r>
            <a:endParaRPr lang="en-US" sz="800" baseline="0" dirty="0"/>
          </a:p>
          <a:p>
            <a:endParaRPr lang="en-US" sz="1000" baseline="0" dirty="0"/>
          </a:p>
        </p:txBody>
      </p:sp>
      <p:sp>
        <p:nvSpPr>
          <p:cNvPr id="4" name="Slide Number Placeholder 3"/>
          <p:cNvSpPr>
            <a:spLocks noGrp="1"/>
          </p:cNvSpPr>
          <p:nvPr>
            <p:ph type="sldNum" sz="quarter" idx="10"/>
          </p:nvPr>
        </p:nvSpPr>
        <p:spPr/>
        <p:txBody>
          <a:bodyPr/>
          <a:lstStyle/>
          <a:p>
            <a:fld id="{68CA26B2-8105-4175-B4BB-AB487A4BF4D9}" type="slidenum">
              <a:rPr lang="en-US" smtClean="0"/>
              <a:t>20</a:t>
            </a:fld>
            <a:endParaRPr lang="en-US"/>
          </a:p>
        </p:txBody>
      </p:sp>
    </p:spTree>
    <p:extLst>
      <p:ext uri="{BB962C8B-B14F-4D97-AF65-F5344CB8AC3E}">
        <p14:creationId xmlns:p14="http://schemas.microsoft.com/office/powerpoint/2010/main" val="229404776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Upon clicking the ‘Next’ button on the Claim Entry screen, you will be directed to the Sites screen to enter data</a:t>
            </a:r>
            <a:r>
              <a:rPr lang="en-US" sz="1200" kern="1200" baseline="0" dirty="0">
                <a:solidFill>
                  <a:schemeClr val="tx1"/>
                </a:solidFill>
                <a:effectLst/>
                <a:latin typeface="+mn-lt"/>
                <a:ea typeface="+mn-ea"/>
                <a:cs typeface="+mn-cs"/>
              </a:rPr>
              <a:t> for additional sites or to </a:t>
            </a:r>
            <a:r>
              <a:rPr lang="en-US" sz="1200" kern="1200" dirty="0">
                <a:solidFill>
                  <a:schemeClr val="tx1"/>
                </a:solidFill>
                <a:effectLst/>
                <a:latin typeface="+mn-lt"/>
                <a:ea typeface="+mn-ea"/>
                <a:cs typeface="+mn-cs"/>
              </a:rPr>
              <a:t>submit the claim for payment. </a:t>
            </a:r>
            <a:endParaRPr lang="en-US" sz="1200" kern="1200" baseline="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effectLst/>
                <a:latin typeface="+mn-lt"/>
                <a:ea typeface="+mn-ea"/>
                <a:cs typeface="+mn-cs"/>
              </a:rPr>
              <a:t>Note that the ‘Submit for Payment’ Button will be available when all eligible sites are in ‘Pending Submission’ status.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Selecting</a:t>
            </a:r>
            <a:r>
              <a:rPr lang="en-US" sz="1200" kern="1200" baseline="0" dirty="0">
                <a:solidFill>
                  <a:schemeClr val="tx1"/>
                </a:solidFill>
                <a:effectLst/>
                <a:latin typeface="+mn-lt"/>
                <a:ea typeface="+mn-ea"/>
                <a:cs typeface="+mn-cs"/>
              </a:rPr>
              <a:t> the Submit for Payment button will direct you to the certification page. </a:t>
            </a:r>
            <a:endParaRPr lang="en-US" sz="1000" baseline="0" dirty="0"/>
          </a:p>
        </p:txBody>
      </p:sp>
      <p:sp>
        <p:nvSpPr>
          <p:cNvPr id="4" name="Slide Number Placeholder 3"/>
          <p:cNvSpPr>
            <a:spLocks noGrp="1"/>
          </p:cNvSpPr>
          <p:nvPr>
            <p:ph type="sldNum" sz="quarter" idx="10"/>
          </p:nvPr>
        </p:nvSpPr>
        <p:spPr/>
        <p:txBody>
          <a:bodyPr/>
          <a:lstStyle/>
          <a:p>
            <a:fld id="{68CA26B2-8105-4175-B4BB-AB487A4BF4D9}" type="slidenum">
              <a:rPr lang="en-US" smtClean="0"/>
              <a:t>21</a:t>
            </a:fld>
            <a:endParaRPr lang="en-US"/>
          </a:p>
        </p:txBody>
      </p:sp>
    </p:spTree>
    <p:extLst>
      <p:ext uri="{BB962C8B-B14F-4D97-AF65-F5344CB8AC3E}">
        <p14:creationId xmlns:p14="http://schemas.microsoft.com/office/powerpoint/2010/main" val="77981214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Your submission is not complete until you check the Certification Statement and click</a:t>
            </a:r>
            <a:r>
              <a:rPr lang="en-US" sz="1200" kern="1200" baseline="0" dirty="0">
                <a:solidFill>
                  <a:schemeClr val="tx1"/>
                </a:solidFill>
                <a:effectLst/>
                <a:latin typeface="+mn-lt"/>
                <a:ea typeface="+mn-ea"/>
                <a:cs typeface="+mn-cs"/>
              </a:rPr>
              <a:t> the Certify button. You will receive a message that your Claim has been successfully submitted for review by the FFVP Claims Specialist. </a:t>
            </a:r>
            <a:endParaRPr lang="en-US" sz="1000" baseline="0" dirty="0"/>
          </a:p>
        </p:txBody>
      </p:sp>
      <p:sp>
        <p:nvSpPr>
          <p:cNvPr id="4" name="Slide Number Placeholder 3"/>
          <p:cNvSpPr>
            <a:spLocks noGrp="1"/>
          </p:cNvSpPr>
          <p:nvPr>
            <p:ph type="sldNum" sz="quarter" idx="10"/>
          </p:nvPr>
        </p:nvSpPr>
        <p:spPr/>
        <p:txBody>
          <a:bodyPr/>
          <a:lstStyle/>
          <a:p>
            <a:fld id="{68CA26B2-8105-4175-B4BB-AB487A4BF4D9}" type="slidenum">
              <a:rPr lang="en-US" smtClean="0"/>
              <a:t>22</a:t>
            </a:fld>
            <a:endParaRPr lang="en-US"/>
          </a:p>
        </p:txBody>
      </p:sp>
    </p:spTree>
    <p:extLst>
      <p:ext uri="{BB962C8B-B14F-4D97-AF65-F5344CB8AC3E}">
        <p14:creationId xmlns:p14="http://schemas.microsoft.com/office/powerpoint/2010/main" val="77981214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a:solidFill>
                  <a:schemeClr val="tx1"/>
                </a:solidFill>
                <a:effectLst/>
                <a:latin typeface="+mn-lt"/>
                <a:ea typeface="+mn-ea"/>
                <a:cs typeface="+mn-cs"/>
              </a:rPr>
              <a:t>You will receive a message that your Claim has been successfully submitted and is pending review by the FFVP Claims Specialist. </a:t>
            </a:r>
            <a:endParaRPr lang="en-US" sz="1000" baseline="0" dirty="0"/>
          </a:p>
        </p:txBody>
      </p:sp>
      <p:sp>
        <p:nvSpPr>
          <p:cNvPr id="4" name="Slide Number Placeholder 3"/>
          <p:cNvSpPr>
            <a:spLocks noGrp="1"/>
          </p:cNvSpPr>
          <p:nvPr>
            <p:ph type="sldNum" sz="quarter" idx="10"/>
          </p:nvPr>
        </p:nvSpPr>
        <p:spPr/>
        <p:txBody>
          <a:bodyPr/>
          <a:lstStyle/>
          <a:p>
            <a:fld id="{68CA26B2-8105-4175-B4BB-AB487A4BF4D9}" type="slidenum">
              <a:rPr lang="en-US" smtClean="0"/>
              <a:t>23</a:t>
            </a:fld>
            <a:endParaRPr lang="en-US"/>
          </a:p>
        </p:txBody>
      </p:sp>
    </p:spTree>
    <p:extLst>
      <p:ext uri="{BB962C8B-B14F-4D97-AF65-F5344CB8AC3E}">
        <p14:creationId xmlns:p14="http://schemas.microsoft.com/office/powerpoint/2010/main" val="77981214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aseline="0" dirty="0"/>
              <a:t>You will be directed to the Claim Year Summary Page for FFVP.  To go to Claim details for the claim, select the claim month link.</a:t>
            </a:r>
          </a:p>
          <a:p>
            <a:endParaRPr lang="en-US" sz="1200" baseline="0" dirty="0"/>
          </a:p>
          <a:p>
            <a:r>
              <a:rPr lang="en-US" sz="1200" baseline="0" dirty="0"/>
              <a:t>Sponsor claim summary amounts for the month may be viewed by clicking on the ‘Summary’ link under Options. </a:t>
            </a:r>
          </a:p>
        </p:txBody>
      </p:sp>
      <p:sp>
        <p:nvSpPr>
          <p:cNvPr id="4" name="Slide Number Placeholder 3"/>
          <p:cNvSpPr>
            <a:spLocks noGrp="1"/>
          </p:cNvSpPr>
          <p:nvPr>
            <p:ph type="sldNum" sz="quarter" idx="10"/>
          </p:nvPr>
        </p:nvSpPr>
        <p:spPr/>
        <p:txBody>
          <a:bodyPr/>
          <a:lstStyle/>
          <a:p>
            <a:fld id="{68CA26B2-8105-4175-B4BB-AB487A4BF4D9}" type="slidenum">
              <a:rPr lang="en-US" smtClean="0"/>
              <a:t>24</a:t>
            </a:fld>
            <a:endParaRPr lang="en-US"/>
          </a:p>
        </p:txBody>
      </p:sp>
    </p:spTree>
    <p:extLst>
      <p:ext uri="{BB962C8B-B14F-4D97-AF65-F5344CB8AC3E}">
        <p14:creationId xmlns:p14="http://schemas.microsoft.com/office/powerpoint/2010/main" val="77981214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baseline="0" dirty="0"/>
              <a:t>Selecting show site details to view claim information for each site. </a:t>
            </a:r>
          </a:p>
        </p:txBody>
      </p:sp>
      <p:sp>
        <p:nvSpPr>
          <p:cNvPr id="4" name="Slide Number Placeholder 3"/>
          <p:cNvSpPr>
            <a:spLocks noGrp="1"/>
          </p:cNvSpPr>
          <p:nvPr>
            <p:ph type="sldNum" sz="quarter" idx="10"/>
          </p:nvPr>
        </p:nvSpPr>
        <p:spPr/>
        <p:txBody>
          <a:bodyPr/>
          <a:lstStyle/>
          <a:p>
            <a:fld id="{68CA26B2-8105-4175-B4BB-AB487A4BF4D9}" type="slidenum">
              <a:rPr lang="en-US" smtClean="0"/>
              <a:t>25</a:t>
            </a:fld>
            <a:endParaRPr lang="en-US"/>
          </a:p>
        </p:txBody>
      </p:sp>
    </p:spTree>
    <p:extLst>
      <p:ext uri="{BB962C8B-B14F-4D97-AF65-F5344CB8AC3E}">
        <p14:creationId xmlns:p14="http://schemas.microsoft.com/office/powerpoint/2010/main" val="236395256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claim details</a:t>
            </a:r>
            <a:r>
              <a:rPr lang="en-US" sz="1200" kern="1200" baseline="0" dirty="0">
                <a:solidFill>
                  <a:schemeClr val="tx1"/>
                </a:solidFill>
                <a:effectLst/>
                <a:latin typeface="+mn-lt"/>
                <a:ea typeface="+mn-ea"/>
                <a:cs typeface="+mn-cs"/>
              </a:rPr>
              <a:t> for each site are available on this page.  Click the Back button to return to the Claim Year Summary page. </a:t>
            </a:r>
            <a:endParaRPr lang="en-US" sz="1200" kern="1200" dirty="0">
              <a:solidFill>
                <a:schemeClr val="tx1"/>
              </a:solidFill>
              <a:effectLst/>
              <a:latin typeface="+mn-lt"/>
              <a:ea typeface="+mn-ea"/>
              <a:cs typeface="+mn-cs"/>
            </a:endParaRPr>
          </a:p>
          <a:p>
            <a:endParaRPr lang="en-US" sz="1000" baseline="0" dirty="0"/>
          </a:p>
        </p:txBody>
      </p:sp>
      <p:sp>
        <p:nvSpPr>
          <p:cNvPr id="4" name="Slide Number Placeholder 3"/>
          <p:cNvSpPr>
            <a:spLocks noGrp="1"/>
          </p:cNvSpPr>
          <p:nvPr>
            <p:ph type="sldNum" sz="quarter" idx="10"/>
          </p:nvPr>
        </p:nvSpPr>
        <p:spPr/>
        <p:txBody>
          <a:bodyPr/>
          <a:lstStyle/>
          <a:p>
            <a:fld id="{68CA26B2-8105-4175-B4BB-AB487A4BF4D9}" type="slidenum">
              <a:rPr lang="en-US" smtClean="0"/>
              <a:t>26</a:t>
            </a:fld>
            <a:endParaRPr lang="en-US"/>
          </a:p>
        </p:txBody>
      </p:sp>
    </p:spTree>
    <p:extLst>
      <p:ext uri="{BB962C8B-B14F-4D97-AF65-F5344CB8AC3E}">
        <p14:creationId xmlns:p14="http://schemas.microsoft.com/office/powerpoint/2010/main" val="7798121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0" name="Title 1"/>
          <p:cNvSpPr>
            <a:spLocks noGrp="1"/>
          </p:cNvSpPr>
          <p:nvPr>
            <p:ph type="title" hasCustomPrompt="1"/>
          </p:nvPr>
        </p:nvSpPr>
        <p:spPr>
          <a:xfrm>
            <a:off x="457200" y="2057400"/>
            <a:ext cx="8229600" cy="2667000"/>
          </a:xfrm>
          <a:prstGeom prst="rect">
            <a:avLst/>
          </a:prstGeom>
        </p:spPr>
        <p:txBody>
          <a:bodyPr/>
          <a:lstStyle>
            <a:lvl1pPr>
              <a:defRPr sz="3600">
                <a:latin typeface="Arial" panose="020B0604020202020204" pitchFamily="34" charset="0"/>
                <a:cs typeface="Arial" panose="020B0604020202020204" pitchFamily="34" charset="0"/>
              </a:defRPr>
            </a:lvl1pPr>
          </a:lstStyle>
          <a:p>
            <a:r>
              <a:rPr lang="en-US" sz="2400" dirty="0">
                <a:solidFill>
                  <a:schemeClr val="bg1">
                    <a:lumMod val="50000"/>
                  </a:schemeClr>
                </a:solidFill>
              </a:rPr>
              <a:t>Florida Automated Nutrition System (FANS)</a:t>
            </a:r>
            <a:br>
              <a:rPr lang="en-US" sz="2400" dirty="0">
                <a:solidFill>
                  <a:schemeClr val="bg1">
                    <a:lumMod val="50000"/>
                  </a:schemeClr>
                </a:solidFill>
              </a:rPr>
            </a:br>
            <a:br>
              <a:rPr lang="en-US" sz="2400" dirty="0">
                <a:solidFill>
                  <a:schemeClr val="bg1">
                    <a:lumMod val="50000"/>
                  </a:schemeClr>
                </a:solidFill>
              </a:rPr>
            </a:br>
            <a:r>
              <a:rPr lang="en-US" sz="2400" dirty="0">
                <a:solidFill>
                  <a:schemeClr val="bg1">
                    <a:lumMod val="50000"/>
                  </a:schemeClr>
                </a:solidFill>
              </a:rPr>
              <a:t>Phase 1: System Overview </a:t>
            </a:r>
            <a:endParaRPr lang="en-US" dirty="0"/>
          </a:p>
        </p:txBody>
      </p:sp>
    </p:spTree>
    <p:extLst>
      <p:ext uri="{BB962C8B-B14F-4D97-AF65-F5344CB8AC3E}">
        <p14:creationId xmlns:p14="http://schemas.microsoft.com/office/powerpoint/2010/main" val="29737343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Heading and Text">
    <p:spTree>
      <p:nvGrpSpPr>
        <p:cNvPr id="1" name=""/>
        <p:cNvGrpSpPr/>
        <p:nvPr/>
      </p:nvGrpSpPr>
      <p:grpSpPr>
        <a:xfrm>
          <a:off x="0" y="0"/>
          <a:ext cx="0" cy="0"/>
          <a:chOff x="0" y="0"/>
          <a:chExt cx="0" cy="0"/>
        </a:xfrm>
      </p:grpSpPr>
      <p:sp>
        <p:nvSpPr>
          <p:cNvPr id="3" name="Title 1"/>
          <p:cNvSpPr>
            <a:spLocks noGrp="1"/>
          </p:cNvSpPr>
          <p:nvPr>
            <p:ph type="title"/>
          </p:nvPr>
        </p:nvSpPr>
        <p:spPr>
          <a:xfrm>
            <a:off x="457200" y="792162"/>
            <a:ext cx="8229600" cy="731838"/>
          </a:xfrm>
          <a:prstGeom prst="rect">
            <a:avLst/>
          </a:prstGeom>
        </p:spPr>
        <p:txBody>
          <a:bodyPr/>
          <a:lstStyle>
            <a:lvl1pPr>
              <a:defRPr sz="3600">
                <a:latin typeface="Arial" panose="020B0604020202020204" pitchFamily="34" charset="0"/>
                <a:cs typeface="Arial" panose="020B0604020202020204" pitchFamily="34" charset="0"/>
              </a:defRPr>
            </a:lvl1pPr>
          </a:lstStyle>
          <a:p>
            <a:r>
              <a:rPr lang="en-US" dirty="0"/>
              <a:t>Click to edit Master title style</a:t>
            </a:r>
          </a:p>
        </p:txBody>
      </p:sp>
      <p:sp>
        <p:nvSpPr>
          <p:cNvPr id="5" name="Text Placeholder 4"/>
          <p:cNvSpPr>
            <a:spLocks noGrp="1"/>
          </p:cNvSpPr>
          <p:nvPr>
            <p:ph type="body" sz="quarter" idx="10"/>
          </p:nvPr>
        </p:nvSpPr>
        <p:spPr>
          <a:xfrm>
            <a:off x="1219200" y="1905000"/>
            <a:ext cx="7467600" cy="3657600"/>
          </a:xfrm>
          <a:prstGeom prst="rect">
            <a:avLst/>
          </a:prstGeo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Box 8"/>
          <p:cNvSpPr txBox="1"/>
          <p:nvPr userDrawn="1"/>
        </p:nvSpPr>
        <p:spPr>
          <a:xfrm>
            <a:off x="1447800" y="5791200"/>
            <a:ext cx="6477000" cy="646331"/>
          </a:xfrm>
          <a:prstGeom prst="rect">
            <a:avLst/>
          </a:prstGeom>
          <a:noFill/>
        </p:spPr>
        <p:txBody>
          <a:bodyPr wrap="square" rtlCol="0">
            <a:spAutoFit/>
          </a:bodyPr>
          <a:lstStyle/>
          <a:p>
            <a:pPr algn="ctr"/>
            <a:r>
              <a:rPr lang="en-US" dirty="0">
                <a:solidFill>
                  <a:schemeClr val="accent6"/>
                </a:solidFill>
              </a:rPr>
              <a:t>Florida Automated Nutrition System (FANS)</a:t>
            </a:r>
            <a:r>
              <a:rPr lang="en-US" baseline="0" dirty="0">
                <a:solidFill>
                  <a:schemeClr val="accent6"/>
                </a:solidFill>
              </a:rPr>
              <a:t> </a:t>
            </a:r>
          </a:p>
          <a:p>
            <a:pPr algn="ctr"/>
            <a:r>
              <a:rPr lang="en-US" dirty="0">
                <a:solidFill>
                  <a:schemeClr val="accent6"/>
                </a:solidFill>
              </a:rPr>
              <a:t>Training 6: FFVP</a:t>
            </a:r>
            <a:r>
              <a:rPr lang="en-US" baseline="0" dirty="0">
                <a:solidFill>
                  <a:schemeClr val="accent6"/>
                </a:solidFill>
              </a:rPr>
              <a:t> Claims Module</a:t>
            </a:r>
            <a:endParaRPr lang="en-US" dirty="0">
              <a:solidFill>
                <a:schemeClr val="accent6"/>
              </a:solidFill>
            </a:endParaRPr>
          </a:p>
        </p:txBody>
      </p:sp>
    </p:spTree>
    <p:extLst>
      <p:ext uri="{BB962C8B-B14F-4D97-AF65-F5344CB8AC3E}">
        <p14:creationId xmlns:p14="http://schemas.microsoft.com/office/powerpoint/2010/main" val="36584258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Heading, Text, and Pic Right">
    <p:spTree>
      <p:nvGrpSpPr>
        <p:cNvPr id="1" name=""/>
        <p:cNvGrpSpPr/>
        <p:nvPr/>
      </p:nvGrpSpPr>
      <p:grpSpPr>
        <a:xfrm>
          <a:off x="0" y="0"/>
          <a:ext cx="0" cy="0"/>
          <a:chOff x="0" y="0"/>
          <a:chExt cx="0" cy="0"/>
        </a:xfrm>
      </p:grpSpPr>
      <p:sp>
        <p:nvSpPr>
          <p:cNvPr id="3" name="Content Placeholder 2"/>
          <p:cNvSpPr>
            <a:spLocks noGrp="1"/>
          </p:cNvSpPr>
          <p:nvPr>
            <p:ph idx="1"/>
          </p:nvPr>
        </p:nvSpPr>
        <p:spPr>
          <a:xfrm>
            <a:off x="1219200" y="1752601"/>
            <a:ext cx="3962400" cy="3810000"/>
          </a:xfrm>
          <a:prstGeom prst="rect">
            <a:avLst/>
          </a:prstGeo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57200" y="792162"/>
            <a:ext cx="8229600" cy="731838"/>
          </a:xfrm>
          <a:prstGeom prst="rect">
            <a:avLst/>
          </a:prstGeom>
        </p:spPr>
        <p:txBody>
          <a:bodyPr/>
          <a:lstStyle>
            <a:lvl1pPr>
              <a:defRPr sz="3600">
                <a:latin typeface="Arial" panose="020B0604020202020204" pitchFamily="34" charset="0"/>
                <a:cs typeface="Arial" panose="020B0604020202020204" pitchFamily="34" charset="0"/>
              </a:defRPr>
            </a:lvl1pPr>
          </a:lstStyle>
          <a:p>
            <a:r>
              <a:rPr lang="en-US" dirty="0"/>
              <a:t>Click to edit Master title style</a:t>
            </a:r>
          </a:p>
        </p:txBody>
      </p:sp>
      <p:sp>
        <p:nvSpPr>
          <p:cNvPr id="5" name="Picture Placeholder 4"/>
          <p:cNvSpPr>
            <a:spLocks noGrp="1"/>
          </p:cNvSpPr>
          <p:nvPr>
            <p:ph type="pic" sz="quarter" idx="10"/>
          </p:nvPr>
        </p:nvSpPr>
        <p:spPr>
          <a:xfrm>
            <a:off x="5334000" y="1752600"/>
            <a:ext cx="3352800" cy="3810000"/>
          </a:xfrm>
          <a:prstGeom prst="rect">
            <a:avLst/>
          </a:prstGeom>
        </p:spPr>
        <p:txBody>
          <a:bodyPr/>
          <a:lstStyle>
            <a:lvl1pPr>
              <a:defRPr>
                <a:latin typeface="Arial" panose="020B0604020202020204" pitchFamily="34" charset="0"/>
                <a:cs typeface="Arial" panose="020B0604020202020204" pitchFamily="34" charset="0"/>
              </a:defRPr>
            </a:lvl1pPr>
          </a:lstStyle>
          <a:p>
            <a:endParaRPr lang="en-US" dirty="0"/>
          </a:p>
        </p:txBody>
      </p:sp>
      <p:sp>
        <p:nvSpPr>
          <p:cNvPr id="7" name="TextBox 6"/>
          <p:cNvSpPr txBox="1"/>
          <p:nvPr userDrawn="1"/>
        </p:nvSpPr>
        <p:spPr>
          <a:xfrm>
            <a:off x="1676400" y="5791200"/>
            <a:ext cx="6477000" cy="646331"/>
          </a:xfrm>
          <a:prstGeom prst="rect">
            <a:avLst/>
          </a:prstGeom>
          <a:noFill/>
        </p:spPr>
        <p:txBody>
          <a:bodyPr wrap="square" rtlCol="0">
            <a:spAutoFit/>
          </a:bodyPr>
          <a:lstStyle/>
          <a:p>
            <a:pPr algn="ctr"/>
            <a:r>
              <a:rPr lang="en-US" dirty="0">
                <a:solidFill>
                  <a:schemeClr val="accent6"/>
                </a:solidFill>
              </a:rPr>
              <a:t>Florida Automated Nutrition System (FANS)</a:t>
            </a:r>
            <a:r>
              <a:rPr lang="en-US" baseline="0" dirty="0">
                <a:solidFill>
                  <a:schemeClr val="accent6"/>
                </a:solidFill>
              </a:rPr>
              <a:t> </a:t>
            </a:r>
          </a:p>
          <a:p>
            <a:pPr algn="ctr"/>
            <a:r>
              <a:rPr lang="en-US" dirty="0">
                <a:solidFill>
                  <a:schemeClr val="accent6"/>
                </a:solidFill>
              </a:rPr>
              <a:t>Phase 1: System Overview </a:t>
            </a:r>
          </a:p>
        </p:txBody>
      </p:sp>
    </p:spTree>
    <p:extLst>
      <p:ext uri="{BB962C8B-B14F-4D97-AF65-F5344CB8AC3E}">
        <p14:creationId xmlns:p14="http://schemas.microsoft.com/office/powerpoint/2010/main" val="40086592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Heading, Text, and Pic Left">
    <p:spTree>
      <p:nvGrpSpPr>
        <p:cNvPr id="1" name=""/>
        <p:cNvGrpSpPr/>
        <p:nvPr/>
      </p:nvGrpSpPr>
      <p:grpSpPr>
        <a:xfrm>
          <a:off x="0" y="0"/>
          <a:ext cx="0" cy="0"/>
          <a:chOff x="0" y="0"/>
          <a:chExt cx="0" cy="0"/>
        </a:xfrm>
      </p:grpSpPr>
      <p:sp>
        <p:nvSpPr>
          <p:cNvPr id="3" name="Content Placeholder 2"/>
          <p:cNvSpPr>
            <a:spLocks noGrp="1"/>
          </p:cNvSpPr>
          <p:nvPr>
            <p:ph idx="1"/>
          </p:nvPr>
        </p:nvSpPr>
        <p:spPr>
          <a:xfrm>
            <a:off x="4724400" y="1752600"/>
            <a:ext cx="3962400" cy="3810000"/>
          </a:xfrm>
          <a:prstGeom prst="rect">
            <a:avLst/>
          </a:prstGeo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itle 1"/>
          <p:cNvSpPr>
            <a:spLocks noGrp="1"/>
          </p:cNvSpPr>
          <p:nvPr>
            <p:ph type="title"/>
          </p:nvPr>
        </p:nvSpPr>
        <p:spPr>
          <a:xfrm>
            <a:off x="457200" y="792162"/>
            <a:ext cx="8229600" cy="731838"/>
          </a:xfrm>
          <a:prstGeom prst="rect">
            <a:avLst/>
          </a:prstGeom>
        </p:spPr>
        <p:txBody>
          <a:bodyPr/>
          <a:lstStyle>
            <a:lvl1pPr>
              <a:defRPr sz="3600">
                <a:latin typeface="Arial" panose="020B0604020202020204" pitchFamily="34" charset="0"/>
                <a:cs typeface="Arial" panose="020B0604020202020204" pitchFamily="34" charset="0"/>
              </a:defRPr>
            </a:lvl1pPr>
          </a:lstStyle>
          <a:p>
            <a:r>
              <a:rPr lang="en-US" dirty="0"/>
              <a:t>Click to edit Master title style</a:t>
            </a:r>
          </a:p>
        </p:txBody>
      </p:sp>
      <p:sp>
        <p:nvSpPr>
          <p:cNvPr id="5" name="Picture Placeholder 4"/>
          <p:cNvSpPr>
            <a:spLocks noGrp="1"/>
          </p:cNvSpPr>
          <p:nvPr>
            <p:ph type="pic" sz="quarter" idx="10"/>
          </p:nvPr>
        </p:nvSpPr>
        <p:spPr>
          <a:xfrm>
            <a:off x="1219200" y="1752600"/>
            <a:ext cx="3352800" cy="3810000"/>
          </a:xfrm>
          <a:prstGeom prst="rect">
            <a:avLst/>
          </a:prstGeom>
        </p:spPr>
        <p:txBody>
          <a:bodyPr/>
          <a:lstStyle>
            <a:lvl1pPr>
              <a:defRPr>
                <a:latin typeface="Arial" panose="020B0604020202020204" pitchFamily="34" charset="0"/>
                <a:cs typeface="Arial" panose="020B0604020202020204" pitchFamily="34" charset="0"/>
              </a:defRPr>
            </a:lvl1pPr>
          </a:lstStyle>
          <a:p>
            <a:endParaRPr lang="en-US"/>
          </a:p>
        </p:txBody>
      </p:sp>
      <p:sp>
        <p:nvSpPr>
          <p:cNvPr id="7" name="TextBox 6"/>
          <p:cNvSpPr txBox="1"/>
          <p:nvPr userDrawn="1"/>
        </p:nvSpPr>
        <p:spPr>
          <a:xfrm>
            <a:off x="1485900" y="5791200"/>
            <a:ext cx="6477000" cy="646331"/>
          </a:xfrm>
          <a:prstGeom prst="rect">
            <a:avLst/>
          </a:prstGeom>
          <a:noFill/>
        </p:spPr>
        <p:txBody>
          <a:bodyPr wrap="square" rtlCol="0">
            <a:spAutoFit/>
          </a:bodyPr>
          <a:lstStyle/>
          <a:p>
            <a:pPr algn="ctr"/>
            <a:r>
              <a:rPr lang="en-US" dirty="0">
                <a:solidFill>
                  <a:schemeClr val="accent6"/>
                </a:solidFill>
              </a:rPr>
              <a:t>Florida Automated Nutrition System (FANS)</a:t>
            </a:r>
            <a:r>
              <a:rPr lang="en-US" baseline="0" dirty="0">
                <a:solidFill>
                  <a:schemeClr val="accent6"/>
                </a:solidFill>
              </a:rPr>
              <a:t> </a:t>
            </a:r>
          </a:p>
          <a:p>
            <a:pPr algn="ctr"/>
            <a:r>
              <a:rPr lang="en-US" dirty="0">
                <a:solidFill>
                  <a:schemeClr val="accent6"/>
                </a:solidFill>
              </a:rPr>
              <a:t>Phase 1: System Overview </a:t>
            </a:r>
          </a:p>
        </p:txBody>
      </p:sp>
    </p:spTree>
    <p:extLst>
      <p:ext uri="{BB962C8B-B14F-4D97-AF65-F5344CB8AC3E}">
        <p14:creationId xmlns:p14="http://schemas.microsoft.com/office/powerpoint/2010/main" val="40397250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A416D1-8972-F84B-B0AC-CCF51143FD0A}"/>
              </a:ext>
            </a:extLst>
          </p:cNvPr>
          <p:cNvSpPr>
            <a:spLocks noGrp="1"/>
          </p:cNvSpPr>
          <p:nvPr>
            <p:ph type="ctrTitle"/>
          </p:nvPr>
        </p:nvSpPr>
        <p:spPr>
          <a:xfrm>
            <a:off x="1143000" y="1122363"/>
            <a:ext cx="6858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2429DA2-DAF4-704D-9ACF-AA9473976359}"/>
              </a:ext>
            </a:extLst>
          </p:cNvPr>
          <p:cNvSpPr>
            <a:spLocks noGrp="1"/>
          </p:cNvSpPr>
          <p:nvPr>
            <p:ph type="subTitle" idx="1"/>
          </p:nvPr>
        </p:nvSpPr>
        <p:spPr>
          <a:xfrm>
            <a:off x="1143000" y="3602038"/>
            <a:ext cx="6858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AAE7681-13E7-574F-9A6B-EBE484662B99}"/>
              </a:ext>
            </a:extLst>
          </p:cNvPr>
          <p:cNvSpPr>
            <a:spLocks noGrp="1"/>
          </p:cNvSpPr>
          <p:nvPr>
            <p:ph type="dt" sz="half" idx="10"/>
          </p:nvPr>
        </p:nvSpPr>
        <p:spPr>
          <a:xfrm>
            <a:off x="628650" y="6356350"/>
            <a:ext cx="2057400" cy="365125"/>
          </a:xfrm>
          <a:prstGeom prst="rect">
            <a:avLst/>
          </a:prstGeom>
        </p:spPr>
        <p:txBody>
          <a:bodyPr/>
          <a:lstStyle/>
          <a:p>
            <a:fld id="{AA2F8C0B-7C94-F044-9701-DFB51D2049F3}" type="datetimeFigureOut">
              <a:rPr lang="en-US" smtClean="0"/>
              <a:t>1/2/2023</a:t>
            </a:fld>
            <a:endParaRPr lang="en-US"/>
          </a:p>
        </p:txBody>
      </p:sp>
      <p:sp>
        <p:nvSpPr>
          <p:cNvPr id="5" name="Footer Placeholder 4">
            <a:extLst>
              <a:ext uri="{FF2B5EF4-FFF2-40B4-BE49-F238E27FC236}">
                <a16:creationId xmlns:a16="http://schemas.microsoft.com/office/drawing/2014/main" id="{306E0926-F973-CD45-885E-0AAE65A57A31}"/>
              </a:ext>
            </a:extLst>
          </p:cNvPr>
          <p:cNvSpPr>
            <a:spLocks noGrp="1"/>
          </p:cNvSpPr>
          <p:nvPr>
            <p:ph type="ftr" sz="quarter" idx="11"/>
          </p:nvPr>
        </p:nvSpPr>
        <p:spPr>
          <a:xfrm>
            <a:off x="3028950" y="6356350"/>
            <a:ext cx="30861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657F70B9-E204-244D-A99F-934AAEB45355}"/>
              </a:ext>
            </a:extLst>
          </p:cNvPr>
          <p:cNvSpPr>
            <a:spLocks noGrp="1"/>
          </p:cNvSpPr>
          <p:nvPr>
            <p:ph type="sldNum" sz="quarter" idx="12"/>
          </p:nvPr>
        </p:nvSpPr>
        <p:spPr>
          <a:xfrm>
            <a:off x="6457950" y="6356350"/>
            <a:ext cx="2057400" cy="365125"/>
          </a:xfrm>
          <a:prstGeom prst="rect">
            <a:avLst/>
          </a:prstGeom>
        </p:spPr>
        <p:txBody>
          <a:bodyPr/>
          <a:lstStyle/>
          <a:p>
            <a:fld id="{8594C5C2-5A5A-764C-B9A3-B921B2DA9369}" type="slidenum">
              <a:rPr lang="en-US" smtClean="0"/>
              <a:t>‹#›</a:t>
            </a:fld>
            <a:endParaRPr lang="en-US"/>
          </a:p>
        </p:txBody>
      </p:sp>
    </p:spTree>
    <p:extLst>
      <p:ext uri="{BB962C8B-B14F-4D97-AF65-F5344CB8AC3E}">
        <p14:creationId xmlns:p14="http://schemas.microsoft.com/office/powerpoint/2010/main" val="6422843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BCE3AF-AEF0-614F-BCE4-F8A4051BED46}"/>
              </a:ext>
            </a:extLst>
          </p:cNvPr>
          <p:cNvSpPr>
            <a:spLocks noGrp="1"/>
          </p:cNvSpPr>
          <p:nvPr>
            <p:ph type="title"/>
          </p:nvPr>
        </p:nvSpPr>
        <p:spPr>
          <a:xfrm>
            <a:off x="628650" y="365125"/>
            <a:ext cx="78867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A40FBF5E-814C-F941-94F5-A28EA7E571CB}"/>
              </a:ext>
            </a:extLst>
          </p:cNvPr>
          <p:cNvSpPr>
            <a:spLocks noGrp="1"/>
          </p:cNvSpPr>
          <p:nvPr>
            <p:ph idx="1"/>
          </p:nvPr>
        </p:nvSpPr>
        <p:spPr>
          <a:xfrm>
            <a:off x="628650" y="1825625"/>
            <a:ext cx="78867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42D260A-F248-C445-9DD4-EFE4058700A7}"/>
              </a:ext>
            </a:extLst>
          </p:cNvPr>
          <p:cNvSpPr>
            <a:spLocks noGrp="1"/>
          </p:cNvSpPr>
          <p:nvPr>
            <p:ph type="dt" sz="half" idx="10"/>
          </p:nvPr>
        </p:nvSpPr>
        <p:spPr>
          <a:xfrm>
            <a:off x="628650" y="6356350"/>
            <a:ext cx="2057400" cy="365125"/>
          </a:xfrm>
          <a:prstGeom prst="rect">
            <a:avLst/>
          </a:prstGeom>
        </p:spPr>
        <p:txBody>
          <a:bodyPr/>
          <a:lstStyle/>
          <a:p>
            <a:fld id="{AA2F8C0B-7C94-F044-9701-DFB51D2049F3}" type="datetimeFigureOut">
              <a:rPr lang="en-US" smtClean="0"/>
              <a:t>1/2/2023</a:t>
            </a:fld>
            <a:endParaRPr lang="en-US"/>
          </a:p>
        </p:txBody>
      </p:sp>
      <p:sp>
        <p:nvSpPr>
          <p:cNvPr id="5" name="Footer Placeholder 4">
            <a:extLst>
              <a:ext uri="{FF2B5EF4-FFF2-40B4-BE49-F238E27FC236}">
                <a16:creationId xmlns:a16="http://schemas.microsoft.com/office/drawing/2014/main" id="{A6AFDBF9-CF36-514B-9271-B0B77D269B07}"/>
              </a:ext>
            </a:extLst>
          </p:cNvPr>
          <p:cNvSpPr>
            <a:spLocks noGrp="1"/>
          </p:cNvSpPr>
          <p:nvPr>
            <p:ph type="ftr" sz="quarter" idx="11"/>
          </p:nvPr>
        </p:nvSpPr>
        <p:spPr>
          <a:xfrm>
            <a:off x="3028950" y="6356350"/>
            <a:ext cx="30861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562E06BD-748E-4045-AAC3-4395BC7ED591}"/>
              </a:ext>
            </a:extLst>
          </p:cNvPr>
          <p:cNvSpPr>
            <a:spLocks noGrp="1"/>
          </p:cNvSpPr>
          <p:nvPr>
            <p:ph type="sldNum" sz="quarter" idx="12"/>
          </p:nvPr>
        </p:nvSpPr>
        <p:spPr>
          <a:xfrm>
            <a:off x="6457950" y="6356350"/>
            <a:ext cx="2057400" cy="365125"/>
          </a:xfrm>
          <a:prstGeom prst="rect">
            <a:avLst/>
          </a:prstGeom>
        </p:spPr>
        <p:txBody>
          <a:bodyPr/>
          <a:lstStyle/>
          <a:p>
            <a:fld id="{8594C5C2-5A5A-764C-B9A3-B921B2DA9369}" type="slidenum">
              <a:rPr lang="en-US" smtClean="0"/>
              <a:t>‹#›</a:t>
            </a:fld>
            <a:endParaRPr lang="en-US"/>
          </a:p>
        </p:txBody>
      </p:sp>
    </p:spTree>
    <p:extLst>
      <p:ext uri="{BB962C8B-B14F-4D97-AF65-F5344CB8AC3E}">
        <p14:creationId xmlns:p14="http://schemas.microsoft.com/office/powerpoint/2010/main" val="21801270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DC02A0-550B-E445-9565-B38BDC9C7C34}"/>
              </a:ext>
            </a:extLst>
          </p:cNvPr>
          <p:cNvSpPr>
            <a:spLocks noGrp="1"/>
          </p:cNvSpPr>
          <p:nvPr>
            <p:ph type="title"/>
          </p:nvPr>
        </p:nvSpPr>
        <p:spPr>
          <a:xfrm>
            <a:off x="623888" y="1709738"/>
            <a:ext cx="78867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AA6E9D7-C9B0-354A-9102-6C956207F30F}"/>
              </a:ext>
            </a:extLst>
          </p:cNvPr>
          <p:cNvSpPr>
            <a:spLocks noGrp="1"/>
          </p:cNvSpPr>
          <p:nvPr>
            <p:ph type="body" idx="1"/>
          </p:nvPr>
        </p:nvSpPr>
        <p:spPr>
          <a:xfrm>
            <a:off x="623888" y="4589463"/>
            <a:ext cx="78867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DD8EE0C-BF6E-734D-B19B-A6FFF341F8A3}"/>
              </a:ext>
            </a:extLst>
          </p:cNvPr>
          <p:cNvSpPr>
            <a:spLocks noGrp="1"/>
          </p:cNvSpPr>
          <p:nvPr>
            <p:ph type="dt" sz="half" idx="10"/>
          </p:nvPr>
        </p:nvSpPr>
        <p:spPr>
          <a:xfrm>
            <a:off x="628650" y="6356350"/>
            <a:ext cx="2057400" cy="365125"/>
          </a:xfrm>
          <a:prstGeom prst="rect">
            <a:avLst/>
          </a:prstGeom>
        </p:spPr>
        <p:txBody>
          <a:bodyPr/>
          <a:lstStyle/>
          <a:p>
            <a:fld id="{AA2F8C0B-7C94-F044-9701-DFB51D2049F3}" type="datetimeFigureOut">
              <a:rPr lang="en-US" smtClean="0"/>
              <a:t>1/2/2023</a:t>
            </a:fld>
            <a:endParaRPr lang="en-US"/>
          </a:p>
        </p:txBody>
      </p:sp>
      <p:sp>
        <p:nvSpPr>
          <p:cNvPr id="5" name="Footer Placeholder 4">
            <a:extLst>
              <a:ext uri="{FF2B5EF4-FFF2-40B4-BE49-F238E27FC236}">
                <a16:creationId xmlns:a16="http://schemas.microsoft.com/office/drawing/2014/main" id="{EAAE0E9C-8771-5B46-B667-7E4044398161}"/>
              </a:ext>
            </a:extLst>
          </p:cNvPr>
          <p:cNvSpPr>
            <a:spLocks noGrp="1"/>
          </p:cNvSpPr>
          <p:nvPr>
            <p:ph type="ftr" sz="quarter" idx="11"/>
          </p:nvPr>
        </p:nvSpPr>
        <p:spPr>
          <a:xfrm>
            <a:off x="3028950" y="6356350"/>
            <a:ext cx="30861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0E4B2F6B-9353-C345-A62E-FFFA457E761D}"/>
              </a:ext>
            </a:extLst>
          </p:cNvPr>
          <p:cNvSpPr>
            <a:spLocks noGrp="1"/>
          </p:cNvSpPr>
          <p:nvPr>
            <p:ph type="sldNum" sz="quarter" idx="12"/>
          </p:nvPr>
        </p:nvSpPr>
        <p:spPr>
          <a:xfrm>
            <a:off x="6457950" y="6356350"/>
            <a:ext cx="2057400" cy="365125"/>
          </a:xfrm>
          <a:prstGeom prst="rect">
            <a:avLst/>
          </a:prstGeom>
        </p:spPr>
        <p:txBody>
          <a:bodyPr/>
          <a:lstStyle/>
          <a:p>
            <a:fld id="{8594C5C2-5A5A-764C-B9A3-B921B2DA9369}" type="slidenum">
              <a:rPr lang="en-US" smtClean="0"/>
              <a:t>‹#›</a:t>
            </a:fld>
            <a:endParaRPr lang="en-US"/>
          </a:p>
        </p:txBody>
      </p:sp>
    </p:spTree>
    <p:extLst>
      <p:ext uri="{BB962C8B-B14F-4D97-AF65-F5344CB8AC3E}">
        <p14:creationId xmlns:p14="http://schemas.microsoft.com/office/powerpoint/2010/main" val="30399904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159104-5C64-1C49-A4CA-6AA75D389322}"/>
              </a:ext>
            </a:extLst>
          </p:cNvPr>
          <p:cNvSpPr>
            <a:spLocks noGrp="1"/>
          </p:cNvSpPr>
          <p:nvPr>
            <p:ph type="title"/>
          </p:nvPr>
        </p:nvSpPr>
        <p:spPr>
          <a:xfrm>
            <a:off x="628650" y="365125"/>
            <a:ext cx="78867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4D7039DA-2025-0540-885C-A4FB1D438C7C}"/>
              </a:ext>
            </a:extLst>
          </p:cNvPr>
          <p:cNvSpPr>
            <a:spLocks noGrp="1"/>
          </p:cNvSpPr>
          <p:nvPr>
            <p:ph sz="half" idx="1"/>
          </p:nvPr>
        </p:nvSpPr>
        <p:spPr>
          <a:xfrm>
            <a:off x="628650" y="1825625"/>
            <a:ext cx="386715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1F35FB8-04A1-D34B-B4E1-A4571976FFB6}"/>
              </a:ext>
            </a:extLst>
          </p:cNvPr>
          <p:cNvSpPr>
            <a:spLocks noGrp="1"/>
          </p:cNvSpPr>
          <p:nvPr>
            <p:ph sz="half" idx="2"/>
          </p:nvPr>
        </p:nvSpPr>
        <p:spPr>
          <a:xfrm>
            <a:off x="4648200" y="1825625"/>
            <a:ext cx="386715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D8DAA44-C091-4D4B-9B1C-D0CAF9AF2DB1}"/>
              </a:ext>
            </a:extLst>
          </p:cNvPr>
          <p:cNvSpPr>
            <a:spLocks noGrp="1"/>
          </p:cNvSpPr>
          <p:nvPr>
            <p:ph type="dt" sz="half" idx="10"/>
          </p:nvPr>
        </p:nvSpPr>
        <p:spPr>
          <a:xfrm>
            <a:off x="628650" y="6356350"/>
            <a:ext cx="2057400" cy="365125"/>
          </a:xfrm>
          <a:prstGeom prst="rect">
            <a:avLst/>
          </a:prstGeom>
        </p:spPr>
        <p:txBody>
          <a:bodyPr/>
          <a:lstStyle/>
          <a:p>
            <a:fld id="{AA2F8C0B-7C94-F044-9701-DFB51D2049F3}" type="datetimeFigureOut">
              <a:rPr lang="en-US" smtClean="0"/>
              <a:t>1/2/2023</a:t>
            </a:fld>
            <a:endParaRPr lang="en-US"/>
          </a:p>
        </p:txBody>
      </p:sp>
      <p:sp>
        <p:nvSpPr>
          <p:cNvPr id="6" name="Footer Placeholder 5">
            <a:extLst>
              <a:ext uri="{FF2B5EF4-FFF2-40B4-BE49-F238E27FC236}">
                <a16:creationId xmlns:a16="http://schemas.microsoft.com/office/drawing/2014/main" id="{167C5202-DE3F-FD41-94B5-3EEB727D4851}"/>
              </a:ext>
            </a:extLst>
          </p:cNvPr>
          <p:cNvSpPr>
            <a:spLocks noGrp="1"/>
          </p:cNvSpPr>
          <p:nvPr>
            <p:ph type="ftr" sz="quarter" idx="11"/>
          </p:nvPr>
        </p:nvSpPr>
        <p:spPr>
          <a:xfrm>
            <a:off x="3028950" y="6356350"/>
            <a:ext cx="30861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CF329EBD-B4B4-BF4C-A591-8A19CFAC5ABF}"/>
              </a:ext>
            </a:extLst>
          </p:cNvPr>
          <p:cNvSpPr>
            <a:spLocks noGrp="1"/>
          </p:cNvSpPr>
          <p:nvPr>
            <p:ph type="sldNum" sz="quarter" idx="12"/>
          </p:nvPr>
        </p:nvSpPr>
        <p:spPr>
          <a:xfrm>
            <a:off x="6457950" y="6356350"/>
            <a:ext cx="2057400" cy="365125"/>
          </a:xfrm>
          <a:prstGeom prst="rect">
            <a:avLst/>
          </a:prstGeom>
        </p:spPr>
        <p:txBody>
          <a:bodyPr/>
          <a:lstStyle/>
          <a:p>
            <a:fld id="{8594C5C2-5A5A-764C-B9A3-B921B2DA9369}" type="slidenum">
              <a:rPr lang="en-US" smtClean="0"/>
              <a:t>‹#›</a:t>
            </a:fld>
            <a:endParaRPr lang="en-US"/>
          </a:p>
        </p:txBody>
      </p:sp>
    </p:spTree>
    <p:extLst>
      <p:ext uri="{BB962C8B-B14F-4D97-AF65-F5344CB8AC3E}">
        <p14:creationId xmlns:p14="http://schemas.microsoft.com/office/powerpoint/2010/main" val="11909172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5ABB1D-C0FB-BD4B-906A-475DEBDE7B82}"/>
              </a:ext>
            </a:extLst>
          </p:cNvPr>
          <p:cNvSpPr>
            <a:spLocks noGrp="1"/>
          </p:cNvSpPr>
          <p:nvPr>
            <p:ph type="title"/>
          </p:nvPr>
        </p:nvSpPr>
        <p:spPr>
          <a:xfrm>
            <a:off x="630238" y="365125"/>
            <a:ext cx="78867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7A510A9C-82DF-A648-9C05-328A8C3CA997}"/>
              </a:ext>
            </a:extLst>
          </p:cNvPr>
          <p:cNvSpPr>
            <a:spLocks noGrp="1"/>
          </p:cNvSpPr>
          <p:nvPr>
            <p:ph type="body" idx="1"/>
          </p:nvPr>
        </p:nvSpPr>
        <p:spPr>
          <a:xfrm>
            <a:off x="630238" y="1681163"/>
            <a:ext cx="386873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CECA272-6083-7C4B-BBCC-76972F38ECD8}"/>
              </a:ext>
            </a:extLst>
          </p:cNvPr>
          <p:cNvSpPr>
            <a:spLocks noGrp="1"/>
          </p:cNvSpPr>
          <p:nvPr>
            <p:ph sz="half" idx="2"/>
          </p:nvPr>
        </p:nvSpPr>
        <p:spPr>
          <a:xfrm>
            <a:off x="630238" y="2505075"/>
            <a:ext cx="386873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22D8F7A-3BA4-FE4E-AE87-A51454BB42BC}"/>
              </a:ext>
            </a:extLst>
          </p:cNvPr>
          <p:cNvSpPr>
            <a:spLocks noGrp="1"/>
          </p:cNvSpPr>
          <p:nvPr>
            <p:ph type="body" sz="quarter" idx="3"/>
          </p:nvPr>
        </p:nvSpPr>
        <p:spPr>
          <a:xfrm>
            <a:off x="4629150" y="1681163"/>
            <a:ext cx="38877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3467479-DE39-514A-B0E9-6FB99A6A1A72}"/>
              </a:ext>
            </a:extLst>
          </p:cNvPr>
          <p:cNvSpPr>
            <a:spLocks noGrp="1"/>
          </p:cNvSpPr>
          <p:nvPr>
            <p:ph sz="quarter" idx="4"/>
          </p:nvPr>
        </p:nvSpPr>
        <p:spPr>
          <a:xfrm>
            <a:off x="4629150" y="2505075"/>
            <a:ext cx="38877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F9CD764-DB7D-844A-9ED2-6C5BB33ACCA3}"/>
              </a:ext>
            </a:extLst>
          </p:cNvPr>
          <p:cNvSpPr>
            <a:spLocks noGrp="1"/>
          </p:cNvSpPr>
          <p:nvPr>
            <p:ph type="dt" sz="half" idx="10"/>
          </p:nvPr>
        </p:nvSpPr>
        <p:spPr>
          <a:xfrm>
            <a:off x="628650" y="6356350"/>
            <a:ext cx="2057400" cy="365125"/>
          </a:xfrm>
          <a:prstGeom prst="rect">
            <a:avLst/>
          </a:prstGeom>
        </p:spPr>
        <p:txBody>
          <a:bodyPr/>
          <a:lstStyle/>
          <a:p>
            <a:fld id="{AA2F8C0B-7C94-F044-9701-DFB51D2049F3}" type="datetimeFigureOut">
              <a:rPr lang="en-US" smtClean="0"/>
              <a:t>1/2/2023</a:t>
            </a:fld>
            <a:endParaRPr lang="en-US"/>
          </a:p>
        </p:txBody>
      </p:sp>
      <p:sp>
        <p:nvSpPr>
          <p:cNvPr id="8" name="Footer Placeholder 7">
            <a:extLst>
              <a:ext uri="{FF2B5EF4-FFF2-40B4-BE49-F238E27FC236}">
                <a16:creationId xmlns:a16="http://schemas.microsoft.com/office/drawing/2014/main" id="{97D1E497-751D-F846-A921-DFD1D5F2E180}"/>
              </a:ext>
            </a:extLst>
          </p:cNvPr>
          <p:cNvSpPr>
            <a:spLocks noGrp="1"/>
          </p:cNvSpPr>
          <p:nvPr>
            <p:ph type="ftr" sz="quarter" idx="11"/>
          </p:nvPr>
        </p:nvSpPr>
        <p:spPr>
          <a:xfrm>
            <a:off x="3028950" y="6356350"/>
            <a:ext cx="30861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CE45F49A-9F53-D54B-BB39-D4CF275BCF95}"/>
              </a:ext>
            </a:extLst>
          </p:cNvPr>
          <p:cNvSpPr>
            <a:spLocks noGrp="1"/>
          </p:cNvSpPr>
          <p:nvPr>
            <p:ph type="sldNum" sz="quarter" idx="12"/>
          </p:nvPr>
        </p:nvSpPr>
        <p:spPr>
          <a:xfrm>
            <a:off x="6457950" y="6356350"/>
            <a:ext cx="2057400" cy="365125"/>
          </a:xfrm>
          <a:prstGeom prst="rect">
            <a:avLst/>
          </a:prstGeom>
        </p:spPr>
        <p:txBody>
          <a:bodyPr/>
          <a:lstStyle/>
          <a:p>
            <a:fld id="{8594C5C2-5A5A-764C-B9A3-B921B2DA9369}" type="slidenum">
              <a:rPr lang="en-US" smtClean="0"/>
              <a:t>‹#›</a:t>
            </a:fld>
            <a:endParaRPr lang="en-US"/>
          </a:p>
        </p:txBody>
      </p:sp>
    </p:spTree>
    <p:extLst>
      <p:ext uri="{BB962C8B-B14F-4D97-AF65-F5344CB8AC3E}">
        <p14:creationId xmlns:p14="http://schemas.microsoft.com/office/powerpoint/2010/main" val="1855018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66693B-95DB-D244-9246-141A675BA5C2}"/>
              </a:ext>
            </a:extLst>
          </p:cNvPr>
          <p:cNvSpPr>
            <a:spLocks noGrp="1"/>
          </p:cNvSpPr>
          <p:nvPr>
            <p:ph type="title"/>
          </p:nvPr>
        </p:nvSpPr>
        <p:spPr>
          <a:xfrm>
            <a:off x="628650" y="365125"/>
            <a:ext cx="78867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C7C6BE6B-CC63-D24B-8C9C-CF84EDBD96F9}"/>
              </a:ext>
            </a:extLst>
          </p:cNvPr>
          <p:cNvSpPr>
            <a:spLocks noGrp="1"/>
          </p:cNvSpPr>
          <p:nvPr>
            <p:ph type="dt" sz="half" idx="10"/>
          </p:nvPr>
        </p:nvSpPr>
        <p:spPr>
          <a:xfrm>
            <a:off x="628650" y="6356350"/>
            <a:ext cx="2057400" cy="365125"/>
          </a:xfrm>
          <a:prstGeom prst="rect">
            <a:avLst/>
          </a:prstGeom>
        </p:spPr>
        <p:txBody>
          <a:bodyPr/>
          <a:lstStyle/>
          <a:p>
            <a:fld id="{AA2F8C0B-7C94-F044-9701-DFB51D2049F3}" type="datetimeFigureOut">
              <a:rPr lang="en-US" smtClean="0"/>
              <a:t>1/2/2023</a:t>
            </a:fld>
            <a:endParaRPr lang="en-US"/>
          </a:p>
        </p:txBody>
      </p:sp>
      <p:sp>
        <p:nvSpPr>
          <p:cNvPr id="4" name="Footer Placeholder 3">
            <a:extLst>
              <a:ext uri="{FF2B5EF4-FFF2-40B4-BE49-F238E27FC236}">
                <a16:creationId xmlns:a16="http://schemas.microsoft.com/office/drawing/2014/main" id="{AC4B5798-506B-4D4D-B0F7-75B286D7DA4D}"/>
              </a:ext>
            </a:extLst>
          </p:cNvPr>
          <p:cNvSpPr>
            <a:spLocks noGrp="1"/>
          </p:cNvSpPr>
          <p:nvPr>
            <p:ph type="ftr" sz="quarter" idx="11"/>
          </p:nvPr>
        </p:nvSpPr>
        <p:spPr>
          <a:xfrm>
            <a:off x="3028950" y="6356350"/>
            <a:ext cx="30861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76933544-1C6C-A44F-876B-31F72E6AC28E}"/>
              </a:ext>
            </a:extLst>
          </p:cNvPr>
          <p:cNvSpPr>
            <a:spLocks noGrp="1"/>
          </p:cNvSpPr>
          <p:nvPr>
            <p:ph type="sldNum" sz="quarter" idx="12"/>
          </p:nvPr>
        </p:nvSpPr>
        <p:spPr>
          <a:xfrm>
            <a:off x="6457950" y="6356350"/>
            <a:ext cx="2057400" cy="365125"/>
          </a:xfrm>
          <a:prstGeom prst="rect">
            <a:avLst/>
          </a:prstGeom>
        </p:spPr>
        <p:txBody>
          <a:bodyPr/>
          <a:lstStyle/>
          <a:p>
            <a:fld id="{8594C5C2-5A5A-764C-B9A3-B921B2DA9369}" type="slidenum">
              <a:rPr lang="en-US" smtClean="0"/>
              <a:t>‹#›</a:t>
            </a:fld>
            <a:endParaRPr lang="en-US"/>
          </a:p>
        </p:txBody>
      </p:sp>
    </p:spTree>
    <p:extLst>
      <p:ext uri="{BB962C8B-B14F-4D97-AF65-F5344CB8AC3E}">
        <p14:creationId xmlns:p14="http://schemas.microsoft.com/office/powerpoint/2010/main" val="14634850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3F9E3F8-2DE1-C442-8440-E62446A16620}"/>
              </a:ext>
            </a:extLst>
          </p:cNvPr>
          <p:cNvSpPr>
            <a:spLocks noGrp="1"/>
          </p:cNvSpPr>
          <p:nvPr>
            <p:ph type="dt" sz="half" idx="10"/>
          </p:nvPr>
        </p:nvSpPr>
        <p:spPr>
          <a:xfrm>
            <a:off x="628650" y="6356350"/>
            <a:ext cx="2057400" cy="365125"/>
          </a:xfrm>
          <a:prstGeom prst="rect">
            <a:avLst/>
          </a:prstGeom>
        </p:spPr>
        <p:txBody>
          <a:bodyPr/>
          <a:lstStyle/>
          <a:p>
            <a:fld id="{AA2F8C0B-7C94-F044-9701-DFB51D2049F3}" type="datetimeFigureOut">
              <a:rPr lang="en-US" smtClean="0"/>
              <a:t>1/2/2023</a:t>
            </a:fld>
            <a:endParaRPr lang="en-US"/>
          </a:p>
        </p:txBody>
      </p:sp>
      <p:sp>
        <p:nvSpPr>
          <p:cNvPr id="3" name="Footer Placeholder 2">
            <a:extLst>
              <a:ext uri="{FF2B5EF4-FFF2-40B4-BE49-F238E27FC236}">
                <a16:creationId xmlns:a16="http://schemas.microsoft.com/office/drawing/2014/main" id="{2FA33E3A-D9B4-8E4B-81B3-9659C6A93108}"/>
              </a:ext>
            </a:extLst>
          </p:cNvPr>
          <p:cNvSpPr>
            <a:spLocks noGrp="1"/>
          </p:cNvSpPr>
          <p:nvPr>
            <p:ph type="ftr" sz="quarter" idx="11"/>
          </p:nvPr>
        </p:nvSpPr>
        <p:spPr>
          <a:xfrm>
            <a:off x="3028950" y="6356350"/>
            <a:ext cx="30861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E4F8C50E-B8E5-5A4C-A5E5-ED109D91CC34}"/>
              </a:ext>
            </a:extLst>
          </p:cNvPr>
          <p:cNvSpPr>
            <a:spLocks noGrp="1"/>
          </p:cNvSpPr>
          <p:nvPr>
            <p:ph type="sldNum" sz="quarter" idx="12"/>
          </p:nvPr>
        </p:nvSpPr>
        <p:spPr>
          <a:xfrm>
            <a:off x="6457950" y="6356350"/>
            <a:ext cx="2057400" cy="365125"/>
          </a:xfrm>
          <a:prstGeom prst="rect">
            <a:avLst/>
          </a:prstGeom>
        </p:spPr>
        <p:txBody>
          <a:bodyPr/>
          <a:lstStyle/>
          <a:p>
            <a:fld id="{8594C5C2-5A5A-764C-B9A3-B921B2DA9369}" type="slidenum">
              <a:rPr lang="en-US" smtClean="0"/>
              <a:t>‹#›</a:t>
            </a:fld>
            <a:endParaRPr lang="en-US"/>
          </a:p>
        </p:txBody>
      </p:sp>
    </p:spTree>
    <p:extLst>
      <p:ext uri="{BB962C8B-B14F-4D97-AF65-F5344CB8AC3E}">
        <p14:creationId xmlns:p14="http://schemas.microsoft.com/office/powerpoint/2010/main" val="31110307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C341F7-D808-F143-9E13-60372C5661E0}"/>
              </a:ext>
            </a:extLst>
          </p:cNvPr>
          <p:cNvSpPr>
            <a:spLocks noGrp="1"/>
          </p:cNvSpPr>
          <p:nvPr>
            <p:ph type="title"/>
          </p:nvPr>
        </p:nvSpPr>
        <p:spPr>
          <a:xfrm>
            <a:off x="630238" y="457200"/>
            <a:ext cx="2949575"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F4F680D-4053-0C44-8F82-DA9DA51E49C2}"/>
              </a:ext>
            </a:extLst>
          </p:cNvPr>
          <p:cNvSpPr>
            <a:spLocks noGrp="1"/>
          </p:cNvSpPr>
          <p:nvPr>
            <p:ph idx="1"/>
          </p:nvPr>
        </p:nvSpPr>
        <p:spPr>
          <a:xfrm>
            <a:off x="3887788" y="987425"/>
            <a:ext cx="462915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6F317AD-E316-CB42-A508-A9B758FE25BC}"/>
              </a:ext>
            </a:extLst>
          </p:cNvPr>
          <p:cNvSpPr>
            <a:spLocks noGrp="1"/>
          </p:cNvSpPr>
          <p:nvPr>
            <p:ph type="body" sz="half" idx="2"/>
          </p:nvPr>
        </p:nvSpPr>
        <p:spPr>
          <a:xfrm>
            <a:off x="630238" y="2057400"/>
            <a:ext cx="2949575"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8B9D190-368C-DD40-A348-FD1DFC027648}"/>
              </a:ext>
            </a:extLst>
          </p:cNvPr>
          <p:cNvSpPr>
            <a:spLocks noGrp="1"/>
          </p:cNvSpPr>
          <p:nvPr>
            <p:ph type="dt" sz="half" idx="10"/>
          </p:nvPr>
        </p:nvSpPr>
        <p:spPr>
          <a:xfrm>
            <a:off x="628650" y="6356350"/>
            <a:ext cx="2057400" cy="365125"/>
          </a:xfrm>
          <a:prstGeom prst="rect">
            <a:avLst/>
          </a:prstGeom>
        </p:spPr>
        <p:txBody>
          <a:bodyPr/>
          <a:lstStyle/>
          <a:p>
            <a:fld id="{AA2F8C0B-7C94-F044-9701-DFB51D2049F3}" type="datetimeFigureOut">
              <a:rPr lang="en-US" smtClean="0"/>
              <a:t>1/2/2023</a:t>
            </a:fld>
            <a:endParaRPr lang="en-US"/>
          </a:p>
        </p:txBody>
      </p:sp>
      <p:sp>
        <p:nvSpPr>
          <p:cNvPr id="6" name="Footer Placeholder 5">
            <a:extLst>
              <a:ext uri="{FF2B5EF4-FFF2-40B4-BE49-F238E27FC236}">
                <a16:creationId xmlns:a16="http://schemas.microsoft.com/office/drawing/2014/main" id="{0FA00EEE-D7E5-E840-BEC1-BD06A030D728}"/>
              </a:ext>
            </a:extLst>
          </p:cNvPr>
          <p:cNvSpPr>
            <a:spLocks noGrp="1"/>
          </p:cNvSpPr>
          <p:nvPr>
            <p:ph type="ftr" sz="quarter" idx="11"/>
          </p:nvPr>
        </p:nvSpPr>
        <p:spPr>
          <a:xfrm>
            <a:off x="3028950" y="6356350"/>
            <a:ext cx="30861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5B2BDDF1-E799-CD4A-BE89-D9A3F000A6DF}"/>
              </a:ext>
            </a:extLst>
          </p:cNvPr>
          <p:cNvSpPr>
            <a:spLocks noGrp="1"/>
          </p:cNvSpPr>
          <p:nvPr>
            <p:ph type="sldNum" sz="quarter" idx="12"/>
          </p:nvPr>
        </p:nvSpPr>
        <p:spPr>
          <a:xfrm>
            <a:off x="6457950" y="6356350"/>
            <a:ext cx="2057400" cy="365125"/>
          </a:xfrm>
          <a:prstGeom prst="rect">
            <a:avLst/>
          </a:prstGeom>
        </p:spPr>
        <p:txBody>
          <a:bodyPr/>
          <a:lstStyle/>
          <a:p>
            <a:fld id="{8594C5C2-5A5A-764C-B9A3-B921B2DA9369}" type="slidenum">
              <a:rPr lang="en-US" smtClean="0"/>
              <a:t>‹#›</a:t>
            </a:fld>
            <a:endParaRPr lang="en-US"/>
          </a:p>
        </p:txBody>
      </p:sp>
    </p:spTree>
    <p:extLst>
      <p:ext uri="{BB962C8B-B14F-4D97-AF65-F5344CB8AC3E}">
        <p14:creationId xmlns:p14="http://schemas.microsoft.com/office/powerpoint/2010/main" val="21364428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770876-6E06-2E46-83C9-A1C26903391B}"/>
              </a:ext>
            </a:extLst>
          </p:cNvPr>
          <p:cNvSpPr>
            <a:spLocks noGrp="1"/>
          </p:cNvSpPr>
          <p:nvPr>
            <p:ph type="title"/>
          </p:nvPr>
        </p:nvSpPr>
        <p:spPr>
          <a:xfrm>
            <a:off x="630238" y="457200"/>
            <a:ext cx="2949575"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C530BEC-4C85-DC40-A10C-257F5E49042E}"/>
              </a:ext>
            </a:extLst>
          </p:cNvPr>
          <p:cNvSpPr>
            <a:spLocks noGrp="1"/>
          </p:cNvSpPr>
          <p:nvPr>
            <p:ph type="pic" idx="1"/>
          </p:nvPr>
        </p:nvSpPr>
        <p:spPr>
          <a:xfrm>
            <a:off x="3887788" y="987425"/>
            <a:ext cx="462915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731706F-7669-D544-8B20-6BCD5A59A242}"/>
              </a:ext>
            </a:extLst>
          </p:cNvPr>
          <p:cNvSpPr>
            <a:spLocks noGrp="1"/>
          </p:cNvSpPr>
          <p:nvPr>
            <p:ph type="body" sz="half" idx="2"/>
          </p:nvPr>
        </p:nvSpPr>
        <p:spPr>
          <a:xfrm>
            <a:off x="630238" y="2057400"/>
            <a:ext cx="2949575"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1FA4576-30A3-4E48-8417-016A47727BB0}"/>
              </a:ext>
            </a:extLst>
          </p:cNvPr>
          <p:cNvSpPr>
            <a:spLocks noGrp="1"/>
          </p:cNvSpPr>
          <p:nvPr>
            <p:ph type="dt" sz="half" idx="10"/>
          </p:nvPr>
        </p:nvSpPr>
        <p:spPr>
          <a:xfrm>
            <a:off x="628650" y="6356350"/>
            <a:ext cx="2057400" cy="365125"/>
          </a:xfrm>
          <a:prstGeom prst="rect">
            <a:avLst/>
          </a:prstGeom>
        </p:spPr>
        <p:txBody>
          <a:bodyPr/>
          <a:lstStyle/>
          <a:p>
            <a:fld id="{AA2F8C0B-7C94-F044-9701-DFB51D2049F3}" type="datetimeFigureOut">
              <a:rPr lang="en-US" smtClean="0"/>
              <a:t>1/2/2023</a:t>
            </a:fld>
            <a:endParaRPr lang="en-US"/>
          </a:p>
        </p:txBody>
      </p:sp>
      <p:sp>
        <p:nvSpPr>
          <p:cNvPr id="6" name="Footer Placeholder 5">
            <a:extLst>
              <a:ext uri="{FF2B5EF4-FFF2-40B4-BE49-F238E27FC236}">
                <a16:creationId xmlns:a16="http://schemas.microsoft.com/office/drawing/2014/main" id="{68EA9447-CB35-8947-AB20-C8AE0CE92176}"/>
              </a:ext>
            </a:extLst>
          </p:cNvPr>
          <p:cNvSpPr>
            <a:spLocks noGrp="1"/>
          </p:cNvSpPr>
          <p:nvPr>
            <p:ph type="ftr" sz="quarter" idx="11"/>
          </p:nvPr>
        </p:nvSpPr>
        <p:spPr>
          <a:xfrm>
            <a:off x="3028950" y="6356350"/>
            <a:ext cx="30861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FEEE349F-72B1-3843-90DC-980A3EFE1E19}"/>
              </a:ext>
            </a:extLst>
          </p:cNvPr>
          <p:cNvSpPr>
            <a:spLocks noGrp="1"/>
          </p:cNvSpPr>
          <p:nvPr>
            <p:ph type="sldNum" sz="quarter" idx="12"/>
          </p:nvPr>
        </p:nvSpPr>
        <p:spPr>
          <a:xfrm>
            <a:off x="6457950" y="6356350"/>
            <a:ext cx="2057400" cy="365125"/>
          </a:xfrm>
          <a:prstGeom prst="rect">
            <a:avLst/>
          </a:prstGeom>
        </p:spPr>
        <p:txBody>
          <a:bodyPr/>
          <a:lstStyle/>
          <a:p>
            <a:fld id="{8594C5C2-5A5A-764C-B9A3-B921B2DA9369}" type="slidenum">
              <a:rPr lang="en-US" smtClean="0"/>
              <a:t>‹#›</a:t>
            </a:fld>
            <a:endParaRPr lang="en-US"/>
          </a:p>
        </p:txBody>
      </p:sp>
    </p:spTree>
    <p:extLst>
      <p:ext uri="{BB962C8B-B14F-4D97-AF65-F5344CB8AC3E}">
        <p14:creationId xmlns:p14="http://schemas.microsoft.com/office/powerpoint/2010/main" val="39964518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433682-B7F4-9D4B-9615-CC45C1F7AD1A}"/>
              </a:ext>
            </a:extLst>
          </p:cNvPr>
          <p:cNvSpPr>
            <a:spLocks noGrp="1"/>
          </p:cNvSpPr>
          <p:nvPr>
            <p:ph type="title"/>
          </p:nvPr>
        </p:nvSpPr>
        <p:spPr>
          <a:xfrm>
            <a:off x="628650" y="365125"/>
            <a:ext cx="78867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88F6D55-6A1A-B940-A2B9-E3ABFF9794D9}"/>
              </a:ext>
            </a:extLst>
          </p:cNvPr>
          <p:cNvSpPr>
            <a:spLocks noGrp="1"/>
          </p:cNvSpPr>
          <p:nvPr>
            <p:ph type="body" orient="vert" idx="1"/>
          </p:nvPr>
        </p:nvSpPr>
        <p:spPr>
          <a:xfrm>
            <a:off x="628650" y="1825625"/>
            <a:ext cx="78867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89D1E1C-D1CA-D64A-B017-0FE4B15D8038}"/>
              </a:ext>
            </a:extLst>
          </p:cNvPr>
          <p:cNvSpPr>
            <a:spLocks noGrp="1"/>
          </p:cNvSpPr>
          <p:nvPr>
            <p:ph type="dt" sz="half" idx="10"/>
          </p:nvPr>
        </p:nvSpPr>
        <p:spPr>
          <a:xfrm>
            <a:off x="628650" y="6356350"/>
            <a:ext cx="2057400" cy="365125"/>
          </a:xfrm>
          <a:prstGeom prst="rect">
            <a:avLst/>
          </a:prstGeom>
        </p:spPr>
        <p:txBody>
          <a:bodyPr/>
          <a:lstStyle/>
          <a:p>
            <a:fld id="{AA2F8C0B-7C94-F044-9701-DFB51D2049F3}" type="datetimeFigureOut">
              <a:rPr lang="en-US" smtClean="0"/>
              <a:t>1/2/2023</a:t>
            </a:fld>
            <a:endParaRPr lang="en-US"/>
          </a:p>
        </p:txBody>
      </p:sp>
      <p:sp>
        <p:nvSpPr>
          <p:cNvPr id="5" name="Footer Placeholder 4">
            <a:extLst>
              <a:ext uri="{FF2B5EF4-FFF2-40B4-BE49-F238E27FC236}">
                <a16:creationId xmlns:a16="http://schemas.microsoft.com/office/drawing/2014/main" id="{5D106D54-6615-ED41-88DA-AB2B13922458}"/>
              </a:ext>
            </a:extLst>
          </p:cNvPr>
          <p:cNvSpPr>
            <a:spLocks noGrp="1"/>
          </p:cNvSpPr>
          <p:nvPr>
            <p:ph type="ftr" sz="quarter" idx="11"/>
          </p:nvPr>
        </p:nvSpPr>
        <p:spPr>
          <a:xfrm>
            <a:off x="3028950" y="6356350"/>
            <a:ext cx="30861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BF838D38-7AC0-F842-AF92-55184FA2E91C}"/>
              </a:ext>
            </a:extLst>
          </p:cNvPr>
          <p:cNvSpPr>
            <a:spLocks noGrp="1"/>
          </p:cNvSpPr>
          <p:nvPr>
            <p:ph type="sldNum" sz="quarter" idx="12"/>
          </p:nvPr>
        </p:nvSpPr>
        <p:spPr>
          <a:xfrm>
            <a:off x="6457950" y="6356350"/>
            <a:ext cx="2057400" cy="365125"/>
          </a:xfrm>
          <a:prstGeom prst="rect">
            <a:avLst/>
          </a:prstGeom>
        </p:spPr>
        <p:txBody>
          <a:bodyPr/>
          <a:lstStyle/>
          <a:p>
            <a:fld id="{8594C5C2-5A5A-764C-B9A3-B921B2DA9369}" type="slidenum">
              <a:rPr lang="en-US" smtClean="0"/>
              <a:t>‹#›</a:t>
            </a:fld>
            <a:endParaRPr lang="en-US"/>
          </a:p>
        </p:txBody>
      </p:sp>
    </p:spTree>
    <p:extLst>
      <p:ext uri="{BB962C8B-B14F-4D97-AF65-F5344CB8AC3E}">
        <p14:creationId xmlns:p14="http://schemas.microsoft.com/office/powerpoint/2010/main" val="19083409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0746950-ADE5-F943-8884-72454EED30D5}"/>
              </a:ext>
            </a:extLst>
          </p:cNvPr>
          <p:cNvSpPr>
            <a:spLocks noGrp="1"/>
          </p:cNvSpPr>
          <p:nvPr>
            <p:ph type="title" orient="vert"/>
          </p:nvPr>
        </p:nvSpPr>
        <p:spPr>
          <a:xfrm>
            <a:off x="6543675" y="365125"/>
            <a:ext cx="1971675"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4FBEA7B-8ED3-9045-AE3C-A667000262DD}"/>
              </a:ext>
            </a:extLst>
          </p:cNvPr>
          <p:cNvSpPr>
            <a:spLocks noGrp="1"/>
          </p:cNvSpPr>
          <p:nvPr>
            <p:ph type="body" orient="vert" idx="1"/>
          </p:nvPr>
        </p:nvSpPr>
        <p:spPr>
          <a:xfrm>
            <a:off x="628650" y="365125"/>
            <a:ext cx="5762625"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33A64F4-7153-B548-87A4-07F5F40D447D}"/>
              </a:ext>
            </a:extLst>
          </p:cNvPr>
          <p:cNvSpPr>
            <a:spLocks noGrp="1"/>
          </p:cNvSpPr>
          <p:nvPr>
            <p:ph type="dt" sz="half" idx="10"/>
          </p:nvPr>
        </p:nvSpPr>
        <p:spPr>
          <a:xfrm>
            <a:off x="628650" y="6356350"/>
            <a:ext cx="2057400" cy="365125"/>
          </a:xfrm>
          <a:prstGeom prst="rect">
            <a:avLst/>
          </a:prstGeom>
        </p:spPr>
        <p:txBody>
          <a:bodyPr/>
          <a:lstStyle/>
          <a:p>
            <a:fld id="{AA2F8C0B-7C94-F044-9701-DFB51D2049F3}" type="datetimeFigureOut">
              <a:rPr lang="en-US" smtClean="0"/>
              <a:t>1/2/2023</a:t>
            </a:fld>
            <a:endParaRPr lang="en-US"/>
          </a:p>
        </p:txBody>
      </p:sp>
      <p:sp>
        <p:nvSpPr>
          <p:cNvPr id="5" name="Footer Placeholder 4">
            <a:extLst>
              <a:ext uri="{FF2B5EF4-FFF2-40B4-BE49-F238E27FC236}">
                <a16:creationId xmlns:a16="http://schemas.microsoft.com/office/drawing/2014/main" id="{C50F73C9-F07A-D14A-A20E-E0F5272446F1}"/>
              </a:ext>
            </a:extLst>
          </p:cNvPr>
          <p:cNvSpPr>
            <a:spLocks noGrp="1"/>
          </p:cNvSpPr>
          <p:nvPr>
            <p:ph type="ftr" sz="quarter" idx="11"/>
          </p:nvPr>
        </p:nvSpPr>
        <p:spPr>
          <a:xfrm>
            <a:off x="3028950" y="6356350"/>
            <a:ext cx="30861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97315987-872E-D64D-ABDF-5BD6EBED44C5}"/>
              </a:ext>
            </a:extLst>
          </p:cNvPr>
          <p:cNvSpPr>
            <a:spLocks noGrp="1"/>
          </p:cNvSpPr>
          <p:nvPr>
            <p:ph type="sldNum" sz="quarter" idx="12"/>
          </p:nvPr>
        </p:nvSpPr>
        <p:spPr>
          <a:xfrm>
            <a:off x="6457950" y="6356350"/>
            <a:ext cx="2057400" cy="365125"/>
          </a:xfrm>
          <a:prstGeom prst="rect">
            <a:avLst/>
          </a:prstGeom>
        </p:spPr>
        <p:txBody>
          <a:bodyPr/>
          <a:lstStyle/>
          <a:p>
            <a:fld id="{8594C5C2-5A5A-764C-B9A3-B921B2DA9369}" type="slidenum">
              <a:rPr lang="en-US" smtClean="0"/>
              <a:t>‹#›</a:t>
            </a:fld>
            <a:endParaRPr lang="en-US"/>
          </a:p>
        </p:txBody>
      </p:sp>
    </p:spTree>
    <p:extLst>
      <p:ext uri="{BB962C8B-B14F-4D97-AF65-F5344CB8AC3E}">
        <p14:creationId xmlns:p14="http://schemas.microsoft.com/office/powerpoint/2010/main" val="156235850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2.xml"/><Relationship Id="rId13" Type="http://schemas.openxmlformats.org/officeDocument/2006/relationships/image" Target="../media/image1.png"/><Relationship Id="rId3" Type="http://schemas.openxmlformats.org/officeDocument/2006/relationships/slideLayout" Target="../slideLayouts/slideLayout7.xml"/><Relationship Id="rId7" Type="http://schemas.openxmlformats.org/officeDocument/2006/relationships/slideLayout" Target="../slideLayouts/slideLayout11.xml"/><Relationship Id="rId12" Type="http://schemas.openxmlformats.org/officeDocument/2006/relationships/theme" Target="../theme/theme2.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11" Type="http://schemas.openxmlformats.org/officeDocument/2006/relationships/slideLayout" Target="../slideLayouts/slideLayout15.xml"/><Relationship Id="rId5" Type="http://schemas.openxmlformats.org/officeDocument/2006/relationships/slideLayout" Target="../slideLayouts/slideLayout9.xml"/><Relationship Id="rId10" Type="http://schemas.openxmlformats.org/officeDocument/2006/relationships/slideLayout" Target="../slideLayouts/slideLayout14.xml"/><Relationship Id="rId4" Type="http://schemas.openxmlformats.org/officeDocument/2006/relationships/slideLayout" Target="../slideLayouts/slideLayout8.xml"/><Relationship Id="rId9"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18DC6AF-52B9-0F41-A39F-1049C0F826D0}"/>
              </a:ext>
            </a:extLst>
          </p:cNvPr>
          <p:cNvSpPr txBox="1"/>
          <p:nvPr userDrawn="1"/>
        </p:nvSpPr>
        <p:spPr>
          <a:xfrm>
            <a:off x="1308655" y="6337852"/>
            <a:ext cx="7262652" cy="276999"/>
          </a:xfrm>
          <a:prstGeom prst="rect">
            <a:avLst/>
          </a:prstGeom>
          <a:noFill/>
        </p:spPr>
        <p:txBody>
          <a:bodyPr wrap="square" rtlCol="0">
            <a:spAutoFit/>
          </a:bodyPr>
          <a:lstStyle/>
          <a:p>
            <a:pPr algn="ctr"/>
            <a:r>
              <a:rPr lang="en-US" sz="1200" b="1" i="0" dirty="0">
                <a:solidFill>
                  <a:schemeClr val="bg1"/>
                </a:solidFill>
                <a:latin typeface="Arial" panose="020B0604020202020204" pitchFamily="34" charset="0"/>
                <a:cs typeface="Arial" panose="020B0604020202020204" pitchFamily="34" charset="0"/>
              </a:rPr>
              <a:t>Florida Department of Agriculture and Consumer Services  •  Nicole “Nikki” Fried, Commissioner</a:t>
            </a:r>
            <a:endParaRPr lang="en-US" sz="1200" b="1" i="0" dirty="0">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3390821A-1D3C-E940-9AF8-C6CD4E653D41}"/>
              </a:ext>
            </a:extLst>
          </p:cNvPr>
          <p:cNvSpPr/>
          <p:nvPr userDrawn="1"/>
        </p:nvSpPr>
        <p:spPr>
          <a:xfrm>
            <a:off x="0" y="6420677"/>
            <a:ext cx="9144000" cy="437323"/>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descr="A close up of a sign&#10;&#10;Description automatically generated">
            <a:extLst>
              <a:ext uri="{FF2B5EF4-FFF2-40B4-BE49-F238E27FC236}">
                <a16:creationId xmlns:a16="http://schemas.microsoft.com/office/drawing/2014/main" id="{3CE9A923-7A6A-834C-9FE1-0A95A752C781}"/>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221513" y="5547592"/>
            <a:ext cx="1219661" cy="1219661"/>
          </a:xfrm>
          <a:prstGeom prst="rect">
            <a:avLst/>
          </a:prstGeom>
        </p:spPr>
      </p:pic>
      <p:sp>
        <p:nvSpPr>
          <p:cNvPr id="9" name="TextBox 8">
            <a:extLst>
              <a:ext uri="{FF2B5EF4-FFF2-40B4-BE49-F238E27FC236}">
                <a16:creationId xmlns:a16="http://schemas.microsoft.com/office/drawing/2014/main" id="{11F116F9-3E64-BE4C-AEE8-879537159718}"/>
              </a:ext>
            </a:extLst>
          </p:cNvPr>
          <p:cNvSpPr txBox="1"/>
          <p:nvPr userDrawn="1"/>
        </p:nvSpPr>
        <p:spPr>
          <a:xfrm>
            <a:off x="1461055" y="6490252"/>
            <a:ext cx="7262652" cy="276999"/>
          </a:xfrm>
          <a:prstGeom prst="rect">
            <a:avLst/>
          </a:prstGeom>
          <a:noFill/>
        </p:spPr>
        <p:txBody>
          <a:bodyPr wrap="square" rtlCol="0">
            <a:spAutoFit/>
          </a:bodyPr>
          <a:lstStyle/>
          <a:p>
            <a:pPr algn="ctr"/>
            <a:r>
              <a:rPr lang="en-US" sz="1200" b="1" i="0" dirty="0">
                <a:solidFill>
                  <a:schemeClr val="bg1"/>
                </a:solidFill>
                <a:latin typeface="Arial" panose="020B0604020202020204" pitchFamily="34" charset="0"/>
                <a:cs typeface="Arial" panose="020B0604020202020204" pitchFamily="34" charset="0"/>
              </a:rPr>
              <a:t>Florida Department of Agriculture and Consumer Services</a:t>
            </a:r>
            <a:endParaRPr lang="en-US" sz="1200" b="1" i="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02508869"/>
      </p:ext>
    </p:extLst>
  </p:cSld>
  <p:clrMap bg1="lt1" tx1="dk1" bg2="lt2" tx2="dk2" accent1="accent1" accent2="accent2" accent3="accent3" accent4="accent4" accent5="accent5" accent6="accent6" hlink="hlink" folHlink="folHlink"/>
  <p:sldLayoutIdLst>
    <p:sldLayoutId id="2147483674" r:id="rId1"/>
    <p:sldLayoutId id="2147483676" r:id="rId2"/>
    <p:sldLayoutId id="2147483675" r:id="rId3"/>
    <p:sldLayoutId id="2147483677" r:id="rId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9CAC3232-DE2C-1644-A1FB-344E48AAF17D}"/>
              </a:ext>
            </a:extLst>
          </p:cNvPr>
          <p:cNvSpPr txBox="1"/>
          <p:nvPr userDrawn="1"/>
        </p:nvSpPr>
        <p:spPr>
          <a:xfrm>
            <a:off x="2019992" y="6112344"/>
            <a:ext cx="5104015" cy="27699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cs typeface="Arial" panose="020B0604020202020204" pitchFamily="34" charset="0"/>
              </a:rPr>
              <a:t>This institution is an equal opportunity provider.</a:t>
            </a:r>
          </a:p>
        </p:txBody>
      </p:sp>
      <p:sp>
        <p:nvSpPr>
          <p:cNvPr id="8" name="TextBox 7">
            <a:extLst>
              <a:ext uri="{FF2B5EF4-FFF2-40B4-BE49-F238E27FC236}">
                <a16:creationId xmlns:a16="http://schemas.microsoft.com/office/drawing/2014/main" id="{13E79FC9-AF3A-A545-9072-494ECB92821E}"/>
              </a:ext>
            </a:extLst>
          </p:cNvPr>
          <p:cNvSpPr txBox="1"/>
          <p:nvPr userDrawn="1"/>
        </p:nvSpPr>
        <p:spPr>
          <a:xfrm>
            <a:off x="1308655" y="6337852"/>
            <a:ext cx="7262652" cy="276999"/>
          </a:xfrm>
          <a:prstGeom prst="rect">
            <a:avLst/>
          </a:prstGeom>
          <a:noFill/>
        </p:spPr>
        <p:txBody>
          <a:bodyPr wrap="square" rtlCol="0">
            <a:spAutoFit/>
          </a:bodyPr>
          <a:lstStyle/>
          <a:p>
            <a:pPr algn="ctr"/>
            <a:r>
              <a:rPr lang="en-US" sz="1200" b="1" i="0" dirty="0">
                <a:solidFill>
                  <a:schemeClr val="bg1"/>
                </a:solidFill>
                <a:latin typeface="Arial" panose="020B0604020202020204" pitchFamily="34" charset="0"/>
                <a:cs typeface="Arial" panose="020B0604020202020204" pitchFamily="34" charset="0"/>
              </a:rPr>
              <a:t>Florida Department of Agriculture and Consumer Services  •  Nicole “Nikki” Fried, Commissioner</a:t>
            </a:r>
            <a:endParaRPr lang="en-US" sz="1200" b="1" i="0" dirty="0">
              <a:latin typeface="Arial" panose="020B0604020202020204" pitchFamily="34" charset="0"/>
              <a:cs typeface="Arial" panose="020B0604020202020204" pitchFamily="34" charset="0"/>
            </a:endParaRPr>
          </a:p>
        </p:txBody>
      </p:sp>
      <p:sp>
        <p:nvSpPr>
          <p:cNvPr id="9" name="Rectangle 8">
            <a:extLst>
              <a:ext uri="{FF2B5EF4-FFF2-40B4-BE49-F238E27FC236}">
                <a16:creationId xmlns:a16="http://schemas.microsoft.com/office/drawing/2014/main" id="{80819EDA-9BE0-E143-ADA8-6CDAFC8E4203}"/>
              </a:ext>
            </a:extLst>
          </p:cNvPr>
          <p:cNvSpPr/>
          <p:nvPr userDrawn="1"/>
        </p:nvSpPr>
        <p:spPr>
          <a:xfrm>
            <a:off x="0" y="6420677"/>
            <a:ext cx="9144000" cy="437323"/>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0" name="Picture 9" descr="A close up of a sign&#10;&#10;Description automatically generated">
            <a:extLst>
              <a:ext uri="{FF2B5EF4-FFF2-40B4-BE49-F238E27FC236}">
                <a16:creationId xmlns:a16="http://schemas.microsoft.com/office/drawing/2014/main" id="{1AE6D008-DA3D-C843-B29D-AF75A6A60C4C}"/>
              </a:ext>
            </a:extLst>
          </p:cNvPr>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221513" y="5547592"/>
            <a:ext cx="1219661" cy="1219661"/>
          </a:xfrm>
          <a:prstGeom prst="rect">
            <a:avLst/>
          </a:prstGeom>
        </p:spPr>
      </p:pic>
      <p:sp>
        <p:nvSpPr>
          <p:cNvPr id="11" name="TextBox 10">
            <a:extLst>
              <a:ext uri="{FF2B5EF4-FFF2-40B4-BE49-F238E27FC236}">
                <a16:creationId xmlns:a16="http://schemas.microsoft.com/office/drawing/2014/main" id="{464F0748-C67F-6E41-8FB7-031A763805E0}"/>
              </a:ext>
            </a:extLst>
          </p:cNvPr>
          <p:cNvSpPr txBox="1"/>
          <p:nvPr userDrawn="1"/>
        </p:nvSpPr>
        <p:spPr>
          <a:xfrm>
            <a:off x="940673" y="6500838"/>
            <a:ext cx="7262652" cy="276999"/>
          </a:xfrm>
          <a:prstGeom prst="rect">
            <a:avLst/>
          </a:prstGeom>
          <a:noFill/>
        </p:spPr>
        <p:txBody>
          <a:bodyPr wrap="square" rtlCol="0">
            <a:spAutoFit/>
          </a:bodyPr>
          <a:lstStyle/>
          <a:p>
            <a:pPr algn="ctr"/>
            <a:r>
              <a:rPr lang="en-US" sz="1200" b="1" i="0" dirty="0">
                <a:solidFill>
                  <a:schemeClr val="bg1"/>
                </a:solidFill>
                <a:latin typeface="Arial" panose="020B0604020202020204" pitchFamily="34" charset="0"/>
                <a:cs typeface="Arial" panose="020B0604020202020204" pitchFamily="34" charset="0"/>
              </a:rPr>
              <a:t>Florida Department of Agriculture and Consumer Services </a:t>
            </a:r>
            <a:endParaRPr lang="en-US" sz="1200" b="1" i="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46664398"/>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tmp"/><Relationship Id="rId4" Type="http://schemas.openxmlformats.org/officeDocument/2006/relationships/image" Target="../media/image11.tmp"/></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hyperlink" Target="mailto:amy.campbell-smith@FDACS.gov" TargetMode="Externa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6" name="Rectangle 135">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7" name="Picture 3" descr="C:\Users\smitha4\AppData\Local\Microsoft\Windows\Temporary Internet Files\Content.IE5\XUFV6I4V\vegetables1[1].jp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b="-1"/>
          <a:stretch/>
        </p:blipFill>
        <p:spPr bwMode="auto">
          <a:xfrm>
            <a:off x="2642616" y="10"/>
            <a:ext cx="6501384" cy="6857990"/>
          </a:xfrm>
          <a:prstGeom prst="rect">
            <a:avLst/>
          </a:prstGeom>
          <a:noFill/>
          <a:extLst>
            <a:ext uri="{909E8E84-426E-40DD-AFC4-6F175D3DCCD1}">
              <a14:hiddenFill xmlns:a14="http://schemas.microsoft.com/office/drawing/2010/main">
                <a:solidFill>
                  <a:srgbClr val="FFFFFF"/>
                </a:solidFill>
              </a14:hiddenFill>
            </a:ext>
          </a:extLst>
        </p:spPr>
      </p:pic>
      <p:sp>
        <p:nvSpPr>
          <p:cNvPr id="138" name="Rectangle 137">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317450"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293186" y="3733801"/>
            <a:ext cx="3429834" cy="1813792"/>
          </a:xfrm>
        </p:spPr>
        <p:txBody>
          <a:bodyPr vert="horz" lIns="91440" tIns="45720" rIns="91440" bIns="45720" rtlCol="0" anchor="t">
            <a:normAutofit fontScale="90000"/>
          </a:bodyPr>
          <a:lstStyle/>
          <a:p>
            <a:pPr algn="l">
              <a:lnSpc>
                <a:spcPct val="90000"/>
              </a:lnSpc>
            </a:pPr>
            <a:r>
              <a:rPr lang="en-US" sz="2600" b="1" dirty="0">
                <a:latin typeface="+mj-lt"/>
                <a:cs typeface="+mj-cs"/>
              </a:rPr>
              <a:t>Florida Automated Nutrition System (FANS) </a:t>
            </a:r>
            <a:br>
              <a:rPr lang="en-US" sz="2600" b="1" dirty="0">
                <a:latin typeface="+mj-lt"/>
                <a:cs typeface="+mj-cs"/>
              </a:rPr>
            </a:br>
            <a:br>
              <a:rPr lang="en-US" sz="2600" b="1" dirty="0">
                <a:latin typeface="+mj-lt"/>
                <a:cs typeface="+mj-cs"/>
              </a:rPr>
            </a:br>
            <a:r>
              <a:rPr lang="en-US" sz="2600" b="1" dirty="0">
                <a:latin typeface="+mj-lt"/>
                <a:cs typeface="+mj-cs"/>
              </a:rPr>
              <a:t>Fresh Fruit and Vegetable Program (FFVP)</a:t>
            </a:r>
            <a:endParaRPr lang="en-US" sz="2600" dirty="0">
              <a:latin typeface="+mj-lt"/>
              <a:cs typeface="+mj-cs"/>
            </a:endParaRPr>
          </a:p>
        </p:txBody>
      </p:sp>
      <p:sp>
        <p:nvSpPr>
          <p:cNvPr id="140" name="Rectangle 139">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51653" y="434802"/>
            <a:ext cx="146304" cy="5280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42" name="Rectangle 141">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0771" y="4546920"/>
            <a:ext cx="298323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ectangle 32">
            <a:extLst>
              <a:ext uri="{FF2B5EF4-FFF2-40B4-BE49-F238E27FC236}">
                <a16:creationId xmlns:a16="http://schemas.microsoft.com/office/drawing/2014/main" id="{3FF6DAC5-A015-0E48-BA96-3E8BC386B759}"/>
              </a:ext>
            </a:extLst>
          </p:cNvPr>
          <p:cNvSpPr/>
          <p:nvPr/>
        </p:nvSpPr>
        <p:spPr>
          <a:xfrm>
            <a:off x="0" y="6420677"/>
            <a:ext cx="9144000" cy="437323"/>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34" name="Picture 33" descr="A close up of a sign&#10;&#10;Description automatically generated">
            <a:extLst>
              <a:ext uri="{FF2B5EF4-FFF2-40B4-BE49-F238E27FC236}">
                <a16:creationId xmlns:a16="http://schemas.microsoft.com/office/drawing/2014/main" id="{007B32DA-BA79-6847-844F-73F5F642AEE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21513" y="5547592"/>
            <a:ext cx="1219661" cy="1219661"/>
          </a:xfrm>
          <a:prstGeom prst="rect">
            <a:avLst/>
          </a:prstGeom>
        </p:spPr>
      </p:pic>
      <p:sp>
        <p:nvSpPr>
          <p:cNvPr id="35" name="TextBox 34">
            <a:extLst>
              <a:ext uri="{FF2B5EF4-FFF2-40B4-BE49-F238E27FC236}">
                <a16:creationId xmlns:a16="http://schemas.microsoft.com/office/drawing/2014/main" id="{902507F2-9BB1-654A-993A-4F3C28B811F2}"/>
              </a:ext>
            </a:extLst>
          </p:cNvPr>
          <p:cNvSpPr txBox="1"/>
          <p:nvPr/>
        </p:nvSpPr>
        <p:spPr>
          <a:xfrm>
            <a:off x="1143000" y="6490254"/>
            <a:ext cx="7262652" cy="276999"/>
          </a:xfrm>
          <a:prstGeom prst="rect">
            <a:avLst/>
          </a:prstGeom>
          <a:noFill/>
        </p:spPr>
        <p:txBody>
          <a:bodyPr wrap="square" rtlCol="0">
            <a:spAutoFit/>
          </a:bodyPr>
          <a:lstStyle/>
          <a:p>
            <a:pPr algn="ctr"/>
            <a:r>
              <a:rPr lang="en-US" sz="1200" b="1" i="0" dirty="0">
                <a:solidFill>
                  <a:schemeClr val="bg1"/>
                </a:solidFill>
                <a:latin typeface="Arial" panose="020B0604020202020204" pitchFamily="34" charset="0"/>
                <a:cs typeface="Arial" panose="020B0604020202020204" pitchFamily="34" charset="0"/>
              </a:rPr>
              <a:t>Florida Department of Agriculture and Consumer Services</a:t>
            </a:r>
            <a:endParaRPr lang="en-US" sz="1200" b="1" i="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171211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descr="C:\Users\smitha4\AppData\Local\Microsoft\Windows\Temporary Internet Files\Content.IE5\TLZXZ8SW\fruits-and-vegetables[1].jp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914400" y="304800"/>
            <a:ext cx="5334001" cy="44958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57200" y="4267200"/>
            <a:ext cx="8229600" cy="1752600"/>
          </a:xfrm>
        </p:spPr>
        <p:txBody>
          <a:bodyPr/>
          <a:lstStyle/>
          <a:p>
            <a:pPr algn="r"/>
            <a:r>
              <a:rPr lang="en-US" sz="2400" b="1" dirty="0"/>
              <a:t>FFVP Claims Module</a:t>
            </a:r>
            <a:br>
              <a:rPr lang="en-US" sz="2400" b="1" dirty="0"/>
            </a:br>
            <a:br>
              <a:rPr lang="en-US" sz="2400" b="1" dirty="0"/>
            </a:br>
            <a:r>
              <a:rPr lang="en-US" sz="2400" b="1" dirty="0"/>
              <a:t>Florida Automated Nutrition System (FANS) </a:t>
            </a:r>
            <a:br>
              <a:rPr lang="en-US" sz="2400" b="1" dirty="0"/>
            </a:br>
            <a:r>
              <a:rPr lang="en-US" sz="2400" b="1" dirty="0"/>
              <a:t>Fresh Fruit and Vegetable Program (FFVP)</a:t>
            </a:r>
            <a:br>
              <a:rPr lang="en-US" sz="2000" dirty="0"/>
            </a:br>
            <a:endParaRPr lang="en-US" sz="2400" dirty="0"/>
          </a:p>
        </p:txBody>
      </p:sp>
    </p:spTree>
    <p:extLst>
      <p:ext uri="{BB962C8B-B14F-4D97-AF65-F5344CB8AC3E}">
        <p14:creationId xmlns:p14="http://schemas.microsoft.com/office/powerpoint/2010/main" val="5791134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304800"/>
            <a:ext cx="8229600" cy="731838"/>
          </a:xfrm>
        </p:spPr>
        <p:txBody>
          <a:bodyPr/>
          <a:lstStyle/>
          <a:p>
            <a:r>
              <a:rPr lang="en-US" dirty="0"/>
              <a:t>FFVP Training Topics</a:t>
            </a:r>
          </a:p>
        </p:txBody>
      </p:sp>
      <p:sp>
        <p:nvSpPr>
          <p:cNvPr id="6" name="Text Placeholder 5"/>
          <p:cNvSpPr>
            <a:spLocks noGrp="1"/>
          </p:cNvSpPr>
          <p:nvPr>
            <p:ph type="body" sz="quarter" idx="10"/>
          </p:nvPr>
        </p:nvSpPr>
        <p:spPr>
          <a:xfrm>
            <a:off x="457200" y="1295400"/>
            <a:ext cx="8229600" cy="3657600"/>
          </a:xfrm>
        </p:spPr>
        <p:txBody>
          <a:bodyPr/>
          <a:lstStyle/>
          <a:p>
            <a:r>
              <a:rPr lang="en-US" dirty="0"/>
              <a:t>Menu and Navigation</a:t>
            </a:r>
          </a:p>
          <a:p>
            <a:r>
              <a:rPr lang="en-US" dirty="0"/>
              <a:t>View Grant Details</a:t>
            </a:r>
          </a:p>
          <a:p>
            <a:r>
              <a:rPr lang="en-US" dirty="0"/>
              <a:t>Add an Original Claim</a:t>
            </a:r>
          </a:p>
          <a:p>
            <a:r>
              <a:rPr lang="en-US" dirty="0"/>
              <a:t>Reimbursable Costs</a:t>
            </a:r>
          </a:p>
          <a:p>
            <a:r>
              <a:rPr lang="en-US" dirty="0"/>
              <a:t>Submit Claim for Payment</a:t>
            </a:r>
          </a:p>
        </p:txBody>
      </p:sp>
    </p:spTree>
    <p:extLst>
      <p:ext uri="{BB962C8B-B14F-4D97-AF65-F5344CB8AC3E}">
        <p14:creationId xmlns:p14="http://schemas.microsoft.com/office/powerpoint/2010/main" val="37033766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19582" y="15433"/>
            <a:ext cx="8229600" cy="731838"/>
          </a:xfrm>
        </p:spPr>
        <p:txBody>
          <a:bodyPr/>
          <a:lstStyle/>
          <a:p>
            <a:r>
              <a:rPr lang="en-US" dirty="0"/>
              <a:t>FFVP Claims: Menu </a:t>
            </a:r>
          </a:p>
        </p:txBody>
      </p:sp>
      <p:pic>
        <p:nvPicPr>
          <p:cNvPr id="2051" name="Picture 3" descr="C:\Users\mlabare\Documents\Snagit\FFVP Claims\SlideDeck\4_FFVPClaimsMenu.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066800" y="990600"/>
            <a:ext cx="7442446" cy="457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21633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itle 4"/>
          <p:cNvSpPr>
            <a:spLocks noGrp="1"/>
          </p:cNvSpPr>
          <p:nvPr>
            <p:ph type="title"/>
          </p:nvPr>
        </p:nvSpPr>
        <p:spPr>
          <a:xfrm>
            <a:off x="419582" y="15433"/>
            <a:ext cx="8229600" cy="731838"/>
          </a:xfrm>
        </p:spPr>
        <p:txBody>
          <a:bodyPr/>
          <a:lstStyle/>
          <a:p>
            <a:r>
              <a:rPr lang="en-US" dirty="0"/>
              <a:t>FFVP Claims: Navigation</a:t>
            </a:r>
          </a:p>
        </p:txBody>
      </p:sp>
      <p:pic>
        <p:nvPicPr>
          <p:cNvPr id="2071" name="Picture 2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842444" y="1066800"/>
            <a:ext cx="6989763" cy="1933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73" name="Picture 25"/>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013894" y="3276600"/>
            <a:ext cx="6818313" cy="1933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961412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0092" y="32795"/>
            <a:ext cx="8229600" cy="731838"/>
          </a:xfrm>
        </p:spPr>
        <p:txBody>
          <a:bodyPr/>
          <a:lstStyle/>
          <a:p>
            <a:r>
              <a:rPr lang="en-US" dirty="0"/>
              <a:t>FFVP Claims: Navigation</a:t>
            </a:r>
          </a:p>
        </p:txBody>
      </p:sp>
      <p:pic>
        <p:nvPicPr>
          <p:cNvPr id="1029" name="Picture 5"/>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81000" y="838200"/>
            <a:ext cx="8315325" cy="46269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015113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1412" y="106362"/>
            <a:ext cx="8229600" cy="731838"/>
          </a:xfrm>
        </p:spPr>
        <p:txBody>
          <a:bodyPr/>
          <a:lstStyle/>
          <a:p>
            <a:r>
              <a:rPr lang="en-US" dirty="0"/>
              <a:t>FFVP Claims: View Grant Details</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 y="1363818"/>
            <a:ext cx="9144000" cy="38773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076191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0092" y="32795"/>
            <a:ext cx="8229600" cy="731838"/>
          </a:xfrm>
        </p:spPr>
        <p:txBody>
          <a:bodyPr/>
          <a:lstStyle/>
          <a:p>
            <a:r>
              <a:rPr lang="en-US" dirty="0"/>
              <a:t>FFVP Claims: Add an Original Claim</a:t>
            </a:r>
          </a:p>
        </p:txBody>
      </p:sp>
      <p:pic>
        <p:nvPicPr>
          <p:cNvPr id="3075" name="Picture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1366838"/>
            <a:ext cx="9143999" cy="4027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134717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0"/>
            <a:ext cx="8229600" cy="731838"/>
          </a:xfrm>
        </p:spPr>
        <p:txBody>
          <a:bodyPr/>
          <a:lstStyle/>
          <a:p>
            <a:r>
              <a:rPr lang="en-US" dirty="0"/>
              <a:t>FFVP Claims: Add Original Claim</a:t>
            </a:r>
          </a:p>
        </p:txBody>
      </p:sp>
      <p:grpSp>
        <p:nvGrpSpPr>
          <p:cNvPr id="8" name="Group 7"/>
          <p:cNvGrpSpPr/>
          <p:nvPr/>
        </p:nvGrpSpPr>
        <p:grpSpPr>
          <a:xfrm>
            <a:off x="53163" y="1481121"/>
            <a:ext cx="9067800" cy="3352800"/>
            <a:chOff x="19493" y="1371600"/>
            <a:chExt cx="9067800" cy="3352800"/>
          </a:xfrm>
        </p:grpSpPr>
        <p:grpSp>
          <p:nvGrpSpPr>
            <p:cNvPr id="3" name="Group 2"/>
            <p:cNvGrpSpPr/>
            <p:nvPr/>
          </p:nvGrpSpPr>
          <p:grpSpPr>
            <a:xfrm>
              <a:off x="19493" y="1371600"/>
              <a:ext cx="9067800" cy="3352800"/>
              <a:chOff x="38986" y="1524000"/>
              <a:chExt cx="9067800" cy="3352800"/>
            </a:xfrm>
          </p:grpSpPr>
          <p:pic>
            <p:nvPicPr>
              <p:cNvPr id="3075" name="Picture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8986" y="1524000"/>
                <a:ext cx="9067800" cy="3352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Picture 1" descr="Screen Clipping"/>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52401" y="2352181"/>
                <a:ext cx="3276600" cy="167804"/>
              </a:xfrm>
              <a:prstGeom prst="rect">
                <a:avLst/>
              </a:prstGeom>
            </p:spPr>
          </p:pic>
        </p:grpSp>
        <p:pic>
          <p:nvPicPr>
            <p:cNvPr id="4" name="Picture 3" descr="Screen Clipping"/>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4267200" y="2928921"/>
              <a:ext cx="1181265" cy="238158"/>
            </a:xfrm>
            <a:prstGeom prst="rect">
              <a:avLst/>
            </a:prstGeom>
          </p:spPr>
        </p:pic>
        <p:pic>
          <p:nvPicPr>
            <p:cNvPr id="10242" name="Picture 2"/>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3143693" y="2576496"/>
              <a:ext cx="2095500" cy="352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Tree>
    <p:extLst>
      <p:ext uri="{BB962C8B-B14F-4D97-AF65-F5344CB8AC3E}">
        <p14:creationId xmlns:p14="http://schemas.microsoft.com/office/powerpoint/2010/main" val="21192530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0"/>
            <a:ext cx="8229600" cy="731838"/>
          </a:xfrm>
        </p:spPr>
        <p:txBody>
          <a:bodyPr/>
          <a:lstStyle/>
          <a:p>
            <a:r>
              <a:rPr lang="en-US" dirty="0"/>
              <a:t>FFVP Claims: Add Original Claim</a:t>
            </a:r>
          </a:p>
        </p:txBody>
      </p:sp>
      <p:pic>
        <p:nvPicPr>
          <p:cNvPr id="8195" name="Picture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1066800"/>
            <a:ext cx="9144000" cy="41640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998585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1412" y="106362"/>
            <a:ext cx="8229600" cy="731838"/>
          </a:xfrm>
        </p:spPr>
        <p:txBody>
          <a:bodyPr/>
          <a:lstStyle/>
          <a:p>
            <a:r>
              <a:rPr lang="en-US" dirty="0"/>
              <a:t>FFVP Claims: Add Original Claim</a:t>
            </a:r>
          </a:p>
        </p:txBody>
      </p:sp>
      <p:grpSp>
        <p:nvGrpSpPr>
          <p:cNvPr id="3" name="Group 2"/>
          <p:cNvGrpSpPr/>
          <p:nvPr/>
        </p:nvGrpSpPr>
        <p:grpSpPr>
          <a:xfrm>
            <a:off x="10887" y="1671639"/>
            <a:ext cx="9133114" cy="3350019"/>
            <a:chOff x="10887" y="1671639"/>
            <a:chExt cx="9133114" cy="3350019"/>
          </a:xfrm>
        </p:grpSpPr>
        <p:pic>
          <p:nvPicPr>
            <p:cNvPr id="9219" name="Picture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0887" y="1671639"/>
              <a:ext cx="9133114" cy="33500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20" name="Picture 4"/>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867399" y="2099138"/>
              <a:ext cx="1700213" cy="1719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21" name="Picture 5"/>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1447799" y="2099138"/>
              <a:ext cx="1712913" cy="1755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31446691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1412" y="106362"/>
            <a:ext cx="8229600" cy="731838"/>
          </a:xfrm>
        </p:spPr>
        <p:txBody>
          <a:bodyPr/>
          <a:lstStyle/>
          <a:p>
            <a:r>
              <a:rPr lang="en-US" dirty="0"/>
              <a:t>FFVP Claims: Reimbursable Costs</a:t>
            </a:r>
          </a:p>
        </p:txBody>
      </p:sp>
      <p:pic>
        <p:nvPicPr>
          <p:cNvPr id="10242"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04800" y="1052514"/>
            <a:ext cx="8686800" cy="43564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340317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1412" y="106362"/>
            <a:ext cx="8229600" cy="731838"/>
          </a:xfrm>
        </p:spPr>
        <p:txBody>
          <a:bodyPr/>
          <a:lstStyle/>
          <a:p>
            <a:r>
              <a:rPr lang="en-US" dirty="0"/>
              <a:t>FFVP Claims: Reimbursable Costs</a:t>
            </a:r>
          </a:p>
        </p:txBody>
      </p:sp>
      <p:pic>
        <p:nvPicPr>
          <p:cNvPr id="11266"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1414463"/>
            <a:ext cx="9144000" cy="38448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077690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1412" y="106362"/>
            <a:ext cx="8229600" cy="731838"/>
          </a:xfrm>
        </p:spPr>
        <p:txBody>
          <a:bodyPr/>
          <a:lstStyle/>
          <a:p>
            <a:r>
              <a:rPr lang="en-US" dirty="0"/>
              <a:t>FFVP Claims: Reimbursable Costs</a:t>
            </a:r>
          </a:p>
        </p:txBody>
      </p:sp>
      <p:pic>
        <p:nvPicPr>
          <p:cNvPr id="12293" name="Picture 5"/>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3975" y="1620838"/>
            <a:ext cx="9034463" cy="3614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861547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1412" y="106362"/>
            <a:ext cx="8229600" cy="731838"/>
          </a:xfrm>
        </p:spPr>
        <p:txBody>
          <a:bodyPr/>
          <a:lstStyle/>
          <a:p>
            <a:r>
              <a:rPr lang="en-US" dirty="0"/>
              <a:t>FFVP Claims: Reimbursable Costs</a:t>
            </a:r>
          </a:p>
        </p:txBody>
      </p:sp>
      <p:pic>
        <p:nvPicPr>
          <p:cNvPr id="13314"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1490662"/>
            <a:ext cx="9144000" cy="37859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884760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1412" y="106362"/>
            <a:ext cx="8229600" cy="731838"/>
          </a:xfrm>
        </p:spPr>
        <p:txBody>
          <a:bodyPr/>
          <a:lstStyle/>
          <a:p>
            <a:r>
              <a:rPr lang="en-US" dirty="0"/>
              <a:t>FFVP Claims: Reimbursable Costs</a:t>
            </a:r>
          </a:p>
        </p:txBody>
      </p:sp>
      <p:pic>
        <p:nvPicPr>
          <p:cNvPr id="14340" name="Picture 4"/>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1532638"/>
            <a:ext cx="9144000" cy="35378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436497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1412" y="106362"/>
            <a:ext cx="8229600" cy="731838"/>
          </a:xfrm>
        </p:spPr>
        <p:txBody>
          <a:bodyPr/>
          <a:lstStyle/>
          <a:p>
            <a:r>
              <a:rPr lang="en-US" dirty="0"/>
              <a:t>FFVP Claims: Reimbursable Costs</a:t>
            </a:r>
          </a:p>
        </p:txBody>
      </p:sp>
      <p:pic>
        <p:nvPicPr>
          <p:cNvPr id="15362"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1490663"/>
            <a:ext cx="9067800" cy="37429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884413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1412" y="106362"/>
            <a:ext cx="8229600" cy="731838"/>
          </a:xfrm>
        </p:spPr>
        <p:txBody>
          <a:bodyPr/>
          <a:lstStyle/>
          <a:p>
            <a:r>
              <a:rPr lang="en-US" dirty="0"/>
              <a:t>FFVP Claims: Total Costs and Comments</a:t>
            </a:r>
          </a:p>
        </p:txBody>
      </p:sp>
      <p:pic>
        <p:nvPicPr>
          <p:cNvPr id="16387" name="Picture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28600" y="1905000"/>
            <a:ext cx="8915400" cy="22996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043006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1412" y="106362"/>
            <a:ext cx="8229600" cy="731838"/>
          </a:xfrm>
        </p:spPr>
        <p:txBody>
          <a:bodyPr/>
          <a:lstStyle/>
          <a:p>
            <a:r>
              <a:rPr lang="en-US" dirty="0"/>
              <a:t>FFVP Claims: Review</a:t>
            </a:r>
          </a:p>
        </p:txBody>
      </p:sp>
      <p:pic>
        <p:nvPicPr>
          <p:cNvPr id="4101" name="Picture 5" descr="C:\Users\mlabare\AppData\Local\Temp\SNAGHTML1464907.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544" y="1219200"/>
            <a:ext cx="9348184" cy="411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940873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1412" y="106362"/>
            <a:ext cx="8229600" cy="731838"/>
          </a:xfrm>
        </p:spPr>
        <p:txBody>
          <a:bodyPr/>
          <a:lstStyle/>
          <a:p>
            <a:r>
              <a:rPr lang="en-US" dirty="0"/>
              <a:t>FFVP Claims: Reimbursable Costs</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1676400"/>
            <a:ext cx="9144000" cy="29465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838682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1412" y="106362"/>
            <a:ext cx="8229600" cy="731838"/>
          </a:xfrm>
        </p:spPr>
        <p:txBody>
          <a:bodyPr/>
          <a:lstStyle/>
          <a:p>
            <a:r>
              <a:rPr lang="en-US" dirty="0"/>
              <a:t>FFVP Claims: Submit for Payment</a:t>
            </a:r>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 y="2038350"/>
            <a:ext cx="9144000" cy="26462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476608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1412" y="106362"/>
            <a:ext cx="8229600" cy="731838"/>
          </a:xfrm>
        </p:spPr>
        <p:txBody>
          <a:bodyPr/>
          <a:lstStyle/>
          <a:p>
            <a:r>
              <a:rPr lang="en-US" dirty="0"/>
              <a:t>FFVP Claims: Submit for Payment</a:t>
            </a:r>
          </a:p>
        </p:txBody>
      </p:sp>
      <p:pic>
        <p:nvPicPr>
          <p:cNvPr id="7170"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990600" y="914400"/>
            <a:ext cx="7315200" cy="45829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912129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1412" y="106362"/>
            <a:ext cx="8229600" cy="731838"/>
          </a:xfrm>
        </p:spPr>
        <p:txBody>
          <a:bodyPr/>
          <a:lstStyle/>
          <a:p>
            <a:r>
              <a:rPr lang="en-US" dirty="0"/>
              <a:t>FFVP Claims: Submit for Payment</a:t>
            </a:r>
          </a:p>
        </p:txBody>
      </p:sp>
      <p:pic>
        <p:nvPicPr>
          <p:cNvPr id="5123" name="Picture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52400" y="1409257"/>
            <a:ext cx="8991600" cy="3746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100855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1412" y="106362"/>
            <a:ext cx="8229600" cy="731838"/>
          </a:xfrm>
        </p:spPr>
        <p:txBody>
          <a:bodyPr/>
          <a:lstStyle/>
          <a:p>
            <a:r>
              <a:rPr lang="en-US" dirty="0"/>
              <a:t>FFVP Claims: Submit for Payment</a:t>
            </a:r>
          </a:p>
        </p:txBody>
      </p:sp>
      <p:pic>
        <p:nvPicPr>
          <p:cNvPr id="1028" name="Picture 4"/>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09600" y="1905000"/>
            <a:ext cx="7998823" cy="1676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385881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1412" y="106362"/>
            <a:ext cx="8229600" cy="731838"/>
          </a:xfrm>
        </p:spPr>
        <p:txBody>
          <a:bodyPr/>
          <a:lstStyle/>
          <a:p>
            <a:r>
              <a:rPr lang="en-US" dirty="0"/>
              <a:t>FFVP Claims: Claim Summary</a:t>
            </a:r>
          </a:p>
        </p:txBody>
      </p:sp>
      <p:pic>
        <p:nvPicPr>
          <p:cNvPr id="9219" name="Picture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1524000"/>
            <a:ext cx="9139238" cy="36302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837540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1412" y="106362"/>
            <a:ext cx="8229600" cy="731838"/>
          </a:xfrm>
        </p:spPr>
        <p:txBody>
          <a:bodyPr/>
          <a:lstStyle/>
          <a:p>
            <a:r>
              <a:rPr lang="en-US" dirty="0"/>
              <a:t>FFVP Claims: Submit for Payment</a:t>
            </a: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52400" y="1454888"/>
            <a:ext cx="8763000" cy="36128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228410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57200" y="381000"/>
            <a:ext cx="8229600" cy="731838"/>
          </a:xfrm>
          <a:prstGeom prst="rect">
            <a:avLst/>
          </a:prstGeom>
        </p:spPr>
        <p:txBody>
          <a:bodyPr/>
          <a:lstStyle/>
          <a:p>
            <a:pPr algn="ctr"/>
            <a:r>
              <a:rPr lang="en-US" sz="3600" dirty="0">
                <a:latin typeface="Arial" panose="020B0604020202020204" pitchFamily="34" charset="0"/>
                <a:cs typeface="Arial" panose="020B0604020202020204" pitchFamily="34" charset="0"/>
              </a:rPr>
              <a:t>Contact Information</a:t>
            </a:r>
          </a:p>
        </p:txBody>
      </p:sp>
      <p:sp>
        <p:nvSpPr>
          <p:cNvPr id="3" name="Text Placeholder 2"/>
          <p:cNvSpPr>
            <a:spLocks noGrp="1"/>
          </p:cNvSpPr>
          <p:nvPr>
            <p:ph type="body" sz="quarter" idx="4294967295"/>
          </p:nvPr>
        </p:nvSpPr>
        <p:spPr>
          <a:xfrm>
            <a:off x="2133600" y="2209800"/>
            <a:ext cx="4267200" cy="1371600"/>
          </a:xfrm>
          <a:prstGeom prst="rect">
            <a:avLst/>
          </a:prstGeom>
        </p:spPr>
        <p:txBody>
          <a:bodyPr/>
          <a:lstStyle/>
          <a:p>
            <a:pPr marL="0" indent="0">
              <a:buNone/>
            </a:pPr>
            <a:r>
              <a:rPr lang="en-US" sz="2000" dirty="0"/>
              <a:t>Amy Campbell-Smith	</a:t>
            </a:r>
          </a:p>
          <a:p>
            <a:pPr marL="0" indent="0">
              <a:buNone/>
            </a:pPr>
            <a:r>
              <a:rPr lang="en-US" sz="2000" dirty="0"/>
              <a:t>850/617-7411</a:t>
            </a:r>
          </a:p>
          <a:p>
            <a:pPr marL="0" indent="0">
              <a:buNone/>
            </a:pPr>
            <a:r>
              <a:rPr lang="en-US" sz="2000" dirty="0">
                <a:hlinkClick r:id="rId2"/>
              </a:rPr>
              <a:t>amy.campbell-smith@FDACS.gov</a:t>
            </a:r>
            <a:endParaRPr lang="en-US" sz="2000" dirty="0"/>
          </a:p>
          <a:p>
            <a:pPr marL="0" indent="0">
              <a:buNone/>
            </a:pPr>
            <a:endParaRPr lang="en-US" sz="2000" dirty="0"/>
          </a:p>
        </p:txBody>
      </p:sp>
    </p:spTree>
    <p:extLst>
      <p:ext uri="{BB962C8B-B14F-4D97-AF65-F5344CB8AC3E}">
        <p14:creationId xmlns:p14="http://schemas.microsoft.com/office/powerpoint/2010/main" val="103210636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lgn="ctr">
          <a:defRPr dirty="0" smtClean="0">
            <a:solidFill>
              <a:schemeClr val="accent6"/>
            </a:solidFill>
          </a:defRPr>
        </a:defPPr>
      </a:lstStyle>
    </a:txDef>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TotalTime>
  <Words>1852</Words>
  <Application>Microsoft Office PowerPoint</Application>
  <PresentationFormat>On-screen Show (4:3)</PresentationFormat>
  <Paragraphs>140</Paragraphs>
  <Slides>27</Slides>
  <Notes>26</Notes>
  <HiddenSlides>1</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27</vt:i4>
      </vt:variant>
    </vt:vector>
  </HeadingPairs>
  <TitlesOfParts>
    <vt:vector size="32" baseType="lpstr">
      <vt:lpstr>Arial</vt:lpstr>
      <vt:lpstr>Calibri</vt:lpstr>
      <vt:lpstr>Calibri Light</vt:lpstr>
      <vt:lpstr>Office Theme</vt:lpstr>
      <vt:lpstr>Custom Design</vt:lpstr>
      <vt:lpstr>Florida Automated Nutrition System (FANS)   Fresh Fruit and Vegetable Program (FFVP)</vt:lpstr>
      <vt:lpstr>FFVP Claims Module  Florida Automated Nutrition System (FANS)  Fresh Fruit and Vegetable Program (FFVP) </vt:lpstr>
      <vt:lpstr>FFVP Training Topics</vt:lpstr>
      <vt:lpstr>FFVP Claims: Menu </vt:lpstr>
      <vt:lpstr>FFVP Claims: Navigation</vt:lpstr>
      <vt:lpstr>FFVP Claims: Navigation</vt:lpstr>
      <vt:lpstr>FFVP Claims: View Grant Details</vt:lpstr>
      <vt:lpstr>FFVP Claims: Add an Original Claim</vt:lpstr>
      <vt:lpstr>FFVP Claims: Add Original Claim</vt:lpstr>
      <vt:lpstr>FFVP Claims: Add Original Claim</vt:lpstr>
      <vt:lpstr>FFVP Claims: Add Original Claim</vt:lpstr>
      <vt:lpstr>FFVP Claims: Reimbursable Costs</vt:lpstr>
      <vt:lpstr>FFVP Claims: Reimbursable Costs</vt:lpstr>
      <vt:lpstr>FFVP Claims: Reimbursable Costs</vt:lpstr>
      <vt:lpstr>FFVP Claims: Reimbursable Costs</vt:lpstr>
      <vt:lpstr>FFVP Claims: Reimbursable Costs</vt:lpstr>
      <vt:lpstr>FFVP Claims: Reimbursable Costs</vt:lpstr>
      <vt:lpstr>FFVP Claims: Total Costs and Comments</vt:lpstr>
      <vt:lpstr>FFVP Claims: Review</vt:lpstr>
      <vt:lpstr>FFVP Claims: Reimbursable Costs</vt:lpstr>
      <vt:lpstr>FFVP Claims: Submit for Payment</vt:lpstr>
      <vt:lpstr>FFVP Claims: Submit for Payment</vt:lpstr>
      <vt:lpstr>FFVP Claims: Submit for Payment</vt:lpstr>
      <vt:lpstr>FFVP Claims: Submit for Payment</vt:lpstr>
      <vt:lpstr>FFVP Claims: Claim Summary</vt:lpstr>
      <vt:lpstr>FFVP Claims: Submit for Payment</vt:lpstr>
      <vt:lpstr>Contact Information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Florida Automated Nutrition System (FANS)   Fresh Fruit and Vegetable Program (FFVP) </dc:title>
  <dc:creator>Stephens, Maria</dc:creator>
  <cp:lastModifiedBy>Kimel, Leslie</cp:lastModifiedBy>
  <cp:revision>4</cp:revision>
  <dcterms:created xsi:type="dcterms:W3CDTF">2020-02-19T15:39:26Z</dcterms:created>
  <dcterms:modified xsi:type="dcterms:W3CDTF">2023-01-02T14:37:37Z</dcterms:modified>
</cp:coreProperties>
</file>