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handoutMasterIdLst>
    <p:handoutMasterId r:id="rId40"/>
  </p:handoutMasterIdLst>
  <p:sldIdLst>
    <p:sldId id="256" r:id="rId2"/>
    <p:sldId id="281" r:id="rId3"/>
    <p:sldId id="291" r:id="rId4"/>
    <p:sldId id="292" r:id="rId5"/>
    <p:sldId id="263" r:id="rId6"/>
    <p:sldId id="266" r:id="rId7"/>
    <p:sldId id="275" r:id="rId8"/>
    <p:sldId id="265" r:id="rId9"/>
    <p:sldId id="267" r:id="rId10"/>
    <p:sldId id="293" r:id="rId11"/>
    <p:sldId id="268" r:id="rId12"/>
    <p:sldId id="280" r:id="rId13"/>
    <p:sldId id="278" r:id="rId14"/>
    <p:sldId id="279" r:id="rId15"/>
    <p:sldId id="277" r:id="rId16"/>
    <p:sldId id="262" r:id="rId17"/>
    <p:sldId id="276" r:id="rId18"/>
    <p:sldId id="260" r:id="rId19"/>
    <p:sldId id="259" r:id="rId20"/>
    <p:sldId id="257" r:id="rId21"/>
    <p:sldId id="264" r:id="rId22"/>
    <p:sldId id="258" r:id="rId23"/>
    <p:sldId id="269" r:id="rId24"/>
    <p:sldId id="283" r:id="rId25"/>
    <p:sldId id="270" r:id="rId26"/>
    <p:sldId id="282" r:id="rId27"/>
    <p:sldId id="284" r:id="rId28"/>
    <p:sldId id="271" r:id="rId29"/>
    <p:sldId id="285" r:id="rId30"/>
    <p:sldId id="286" r:id="rId31"/>
    <p:sldId id="272" r:id="rId32"/>
    <p:sldId id="287" r:id="rId33"/>
    <p:sldId id="288" r:id="rId34"/>
    <p:sldId id="274" r:id="rId35"/>
    <p:sldId id="290" r:id="rId36"/>
    <p:sldId id="295" r:id="rId37"/>
    <p:sldId id="29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90" autoAdjust="0"/>
  </p:normalViewPr>
  <p:slideViewPr>
    <p:cSldViewPr>
      <p:cViewPr>
        <p:scale>
          <a:sx n="70" d="100"/>
          <a:sy n="70" d="100"/>
        </p:scale>
        <p:origin x="-616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1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3C824-B3BC-4508-BEA7-CF0E00B6C521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055AD-8ABB-4141-A004-17DA9C6234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FA5DE-3833-4AC2-9D53-63D313ED2D39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A69A3-2410-4EAD-8547-CBC05DAA9B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EA69A3-2410-4EAD-8547-CBC05DAA9BB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0BE58-5CD9-4E1E-9D3C-EC145020FA7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B0DB8-2B29-4FC8-A021-A602578CCD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ufdc.ufl.edu/UF00000155/0001/1j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79px-Ricinus_March_2010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76200"/>
            <a:ext cx="5043264" cy="6629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Stinging, Itching, Burning, 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WICKED Plants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endParaRPr lang="en-US" sz="29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553200" cy="19050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bg1"/>
                </a:solidFill>
              </a:rPr>
              <a:t>Patti Anderson, Botanist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Division of Plant Industry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dirty="0" smtClean="0"/>
              <a:t>Which plants are wicked?</a:t>
            </a:r>
            <a:endParaRPr lang="en-US" dirty="0"/>
          </a:p>
        </p:txBody>
      </p:sp>
      <p:pic>
        <p:nvPicPr>
          <p:cNvPr id="3" name="Picture 2" descr="toxicodendron-radicans080515-3893face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2362200"/>
            <a:ext cx="4038600" cy="37074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67200" y="6019800"/>
            <a:ext cx="2381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/>
              <a:t>Toxicodendron</a:t>
            </a:r>
            <a:r>
              <a:rPr lang="en-US" i="1" dirty="0" smtClean="0"/>
              <a:t> </a:t>
            </a:r>
            <a:r>
              <a:rPr lang="en-US" i="1" dirty="0" err="1" smtClean="0"/>
              <a:t>radicans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Leaflets 3</a:t>
            </a:r>
            <a:br>
              <a:rPr lang="en-US" dirty="0" smtClean="0"/>
            </a:br>
            <a:r>
              <a:rPr lang="en-US" dirty="0" smtClean="0"/>
              <a:t>Let it be!</a:t>
            </a:r>
            <a:endParaRPr lang="en-US" dirty="0"/>
          </a:p>
        </p:txBody>
      </p:sp>
      <p:pic>
        <p:nvPicPr>
          <p:cNvPr id="1026" name="Picture 2" descr="http://www-saps.plantsci.cam.ac.uk/trees/images/simpcom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98572"/>
            <a:ext cx="7467600" cy="4395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Leaflets 3</a:t>
            </a:r>
            <a:br>
              <a:rPr lang="en-US" dirty="0" smtClean="0"/>
            </a:br>
            <a:r>
              <a:rPr lang="en-US" dirty="0" smtClean="0"/>
              <a:t>Let it be!</a:t>
            </a:r>
            <a:endParaRPr lang="en-US" dirty="0"/>
          </a:p>
        </p:txBody>
      </p:sp>
      <p:pic>
        <p:nvPicPr>
          <p:cNvPr id="4" name="Picture 3" descr="leaflet_bu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752600"/>
            <a:ext cx="5943600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Familiar Trio of Itching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43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Poison Ivy</a:t>
            </a:r>
          </a:p>
          <a:p>
            <a:r>
              <a:rPr lang="en-US" dirty="0" smtClean="0"/>
              <a:t>Poison Oak</a:t>
            </a:r>
          </a:p>
          <a:p>
            <a:r>
              <a:rPr lang="en-US" dirty="0" smtClean="0"/>
              <a:t>Poison Sumac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… but they are not alone! </a:t>
            </a:r>
          </a:p>
          <a:p>
            <a:pPr>
              <a:buNone/>
            </a:pPr>
            <a:r>
              <a:rPr lang="en-US" dirty="0" smtClean="0"/>
              <a:t>Watch out for the </a:t>
            </a:r>
            <a:r>
              <a:rPr lang="en-US" dirty="0" err="1" smtClean="0"/>
              <a:t>Anacardiaceae</a:t>
            </a:r>
            <a:r>
              <a:rPr lang="en-US" dirty="0" smtClean="0"/>
              <a:t> family</a:t>
            </a:r>
            <a:endParaRPr lang="en-US" dirty="0"/>
          </a:p>
        </p:txBody>
      </p:sp>
      <p:pic>
        <p:nvPicPr>
          <p:cNvPr id="6" name="Picture 5" descr="Toxicodendron_vernix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1752600"/>
            <a:ext cx="4419600" cy="3314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Toxicodendron</a:t>
            </a:r>
            <a:r>
              <a:rPr lang="en-US" i="1" dirty="0" smtClean="0"/>
              <a:t> </a:t>
            </a:r>
            <a:r>
              <a:rPr lang="en-US" i="1" dirty="0" err="1" smtClean="0"/>
              <a:t>radicans</a:t>
            </a:r>
            <a:r>
              <a:rPr lang="en-US" i="1" dirty="0" smtClean="0"/>
              <a:t>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800" b="1" dirty="0" smtClean="0"/>
              <a:t>POISON IVY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dirty="0" smtClean="0"/>
              <a:t>clusters of three leaflets </a:t>
            </a:r>
          </a:p>
          <a:p>
            <a:pPr lvl="0"/>
            <a:r>
              <a:rPr lang="en-US" dirty="0" smtClean="0"/>
              <a:t>alternate leaves </a:t>
            </a:r>
          </a:p>
          <a:p>
            <a:pPr lvl="0"/>
            <a:r>
              <a:rPr lang="en-US" dirty="0" smtClean="0"/>
              <a:t>no thorns or spines </a:t>
            </a:r>
          </a:p>
          <a:p>
            <a:pPr lvl="0">
              <a:buNone/>
            </a:pPr>
            <a:endParaRPr lang="en-US" dirty="0" smtClean="0"/>
          </a:p>
          <a:p>
            <a:pPr lvl="0">
              <a:buNone/>
            </a:pPr>
            <a:endParaRPr lang="en-US" sz="2800" dirty="0" smtClean="0"/>
          </a:p>
          <a:p>
            <a:pPr lvl="0" indent="-292608">
              <a:buNone/>
            </a:pPr>
            <a:r>
              <a:rPr lang="en-US" sz="2800" dirty="0" smtClean="0"/>
              <a:t>The appearance of poison ivy can vary greatly between environments and even individuals within one area.</a:t>
            </a:r>
          </a:p>
          <a:p>
            <a:endParaRPr lang="en-US" dirty="0"/>
          </a:p>
        </p:txBody>
      </p:sp>
      <p:pic>
        <p:nvPicPr>
          <p:cNvPr id="2050" name="Picture 2" descr="http://www.florida.plantatlas.usf.edu/plantimage/Toxicodendron_radicans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981200"/>
            <a:ext cx="4181090" cy="2846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Non-itching</a:t>
            </a:r>
            <a:r>
              <a:rPr lang="en-US" dirty="0" smtClean="0"/>
              <a:t> Poison Ivy Look-alikes</a:t>
            </a:r>
            <a:br>
              <a:rPr lang="en-US" dirty="0" smtClean="0"/>
            </a:b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52600"/>
            <a:ext cx="7620000" cy="3886200"/>
          </a:xfrm>
          <a:solidFill>
            <a:schemeClr val="bg1"/>
          </a:solidFill>
          <a:ln>
            <a:noFill/>
          </a:ln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endParaRPr lang="en-US" dirty="0" smtClean="0"/>
          </a:p>
          <a:p>
            <a:pPr>
              <a:buNone/>
            </a:pPr>
            <a:endParaRPr lang="en-US" sz="3000" dirty="0" smtClean="0"/>
          </a:p>
          <a:p>
            <a:pPr lvl="0"/>
            <a:r>
              <a:rPr lang="en-US" sz="3000" dirty="0" smtClean="0"/>
              <a:t>Virgin's Bower (</a:t>
            </a:r>
            <a:r>
              <a:rPr lang="en-US" sz="3000" i="1" dirty="0" smtClean="0"/>
              <a:t>Clematis </a:t>
            </a:r>
            <a:r>
              <a:rPr lang="en-US" sz="3000" i="1" dirty="0" err="1" smtClean="0"/>
              <a:t>virginiana</a:t>
            </a:r>
            <a:r>
              <a:rPr lang="en-US" sz="3000" dirty="0" smtClean="0"/>
              <a:t>) </a:t>
            </a:r>
          </a:p>
          <a:p>
            <a:pPr lvl="0"/>
            <a:endParaRPr lang="en-US" sz="3000" dirty="0" smtClean="0"/>
          </a:p>
          <a:p>
            <a:pPr lvl="0"/>
            <a:r>
              <a:rPr lang="en-US" sz="3000" dirty="0" smtClean="0"/>
              <a:t>Box-elder (</a:t>
            </a:r>
            <a:r>
              <a:rPr lang="en-US" sz="3000" i="1" dirty="0" smtClean="0"/>
              <a:t>Acer </a:t>
            </a:r>
            <a:r>
              <a:rPr lang="en-US" sz="3000" i="1" dirty="0" err="1" smtClean="0"/>
              <a:t>negundo</a:t>
            </a:r>
            <a:r>
              <a:rPr lang="en-US" sz="3000" dirty="0" smtClean="0"/>
              <a:t>) </a:t>
            </a:r>
          </a:p>
          <a:p>
            <a:pPr lvl="1"/>
            <a:r>
              <a:rPr lang="en-US" sz="2600" dirty="0" smtClean="0"/>
              <a:t>saplings </a:t>
            </a:r>
          </a:p>
          <a:p>
            <a:pPr lvl="0"/>
            <a:endParaRPr lang="en-US" sz="3000" dirty="0" smtClean="0"/>
          </a:p>
          <a:p>
            <a:pPr lvl="0"/>
            <a:r>
              <a:rPr lang="en-US" sz="3000" dirty="0" smtClean="0"/>
              <a:t>Virginia Creeper (</a:t>
            </a:r>
            <a:r>
              <a:rPr lang="en-US" sz="3000" i="1" dirty="0" err="1" smtClean="0"/>
              <a:t>Parthenocissus</a:t>
            </a:r>
            <a:r>
              <a:rPr lang="en-US" sz="3000" i="1" dirty="0" smtClean="0"/>
              <a:t> </a:t>
            </a:r>
            <a:r>
              <a:rPr lang="en-US" sz="3000" i="1" dirty="0" err="1" smtClean="0"/>
              <a:t>quinquefolia</a:t>
            </a:r>
            <a:r>
              <a:rPr lang="en-US" sz="3000" dirty="0" smtClean="0"/>
              <a:t>) </a:t>
            </a:r>
          </a:p>
          <a:p>
            <a:pPr lvl="1"/>
            <a:r>
              <a:rPr lang="en-US" sz="2600" dirty="0" smtClean="0"/>
              <a:t>early leaves</a:t>
            </a:r>
          </a:p>
          <a:p>
            <a:pPr>
              <a:buNone/>
            </a:pP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Toxicodendron</a:t>
            </a:r>
            <a:r>
              <a:rPr lang="en-US" i="1" dirty="0" smtClean="0"/>
              <a:t> </a:t>
            </a:r>
            <a:r>
              <a:rPr lang="en-US" i="1" dirty="0" err="1" smtClean="0"/>
              <a:t>pubescens</a:t>
            </a:r>
            <a:r>
              <a:rPr lang="en-US" i="1" dirty="0" smtClean="0"/>
              <a:t>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POISON OAK</a:t>
            </a:r>
          </a:p>
          <a:p>
            <a:r>
              <a:rPr lang="en-US" dirty="0" smtClean="0"/>
              <a:t>upright shrub </a:t>
            </a:r>
          </a:p>
          <a:p>
            <a:r>
              <a:rPr lang="en-US" dirty="0" smtClean="0"/>
              <a:t>to 1 m (3 ft) tall</a:t>
            </a:r>
          </a:p>
          <a:p>
            <a:r>
              <a:rPr lang="en-US" dirty="0" smtClean="0"/>
              <a:t>alternate leaves</a:t>
            </a:r>
          </a:p>
          <a:p>
            <a:r>
              <a:rPr lang="en-US" dirty="0" smtClean="0"/>
              <a:t>three leaflets </a:t>
            </a:r>
          </a:p>
          <a:p>
            <a:r>
              <a:rPr lang="en-US" dirty="0" smtClean="0"/>
              <a:t>leaflets usually hairy, variable in size and shape, but often resembling white oak leaves </a:t>
            </a:r>
          </a:p>
        </p:txBody>
      </p:sp>
      <p:pic>
        <p:nvPicPr>
          <p:cNvPr id="6" name="Picture 5" descr="toxicodendron-pubescens060610-2451weymouth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415796"/>
            <a:ext cx="3276600" cy="30800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Toxicodendron</a:t>
            </a:r>
            <a:r>
              <a:rPr lang="en-US" i="1" dirty="0" smtClean="0"/>
              <a:t> </a:t>
            </a:r>
            <a:r>
              <a:rPr lang="en-US" i="1" dirty="0" err="1" smtClean="0"/>
              <a:t>vernix</a:t>
            </a:r>
            <a:r>
              <a:rPr lang="en-US" i="1" dirty="0" smtClean="0"/>
              <a:t>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POISON SUMAC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shrub or small tree</a:t>
            </a:r>
          </a:p>
          <a:p>
            <a:r>
              <a:rPr lang="en-US" dirty="0" smtClean="0"/>
              <a:t>up to 7 m (23 ft) tall</a:t>
            </a:r>
          </a:p>
          <a:p>
            <a:r>
              <a:rPr lang="en-US" dirty="0" smtClean="0"/>
              <a:t>alternate leaves</a:t>
            </a:r>
          </a:p>
          <a:p>
            <a:r>
              <a:rPr lang="en-US" dirty="0" smtClean="0"/>
              <a:t>7-15 leaflets</a:t>
            </a:r>
          </a:p>
          <a:p>
            <a:r>
              <a:rPr lang="en-US" dirty="0" smtClean="0"/>
              <a:t>white fruits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b="1" dirty="0"/>
          </a:p>
        </p:txBody>
      </p:sp>
      <p:pic>
        <p:nvPicPr>
          <p:cNvPr id="1028" name="Picture 4" descr="http://www.florida.plantatlas.usf.edu/plantimage/Toxicodendron_verni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676400"/>
            <a:ext cx="3157825" cy="4754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Non-itching</a:t>
            </a:r>
            <a:r>
              <a:rPr lang="en-US" dirty="0" smtClean="0"/>
              <a:t> Poison Sumac Look-alike</a:t>
            </a:r>
            <a:br>
              <a:rPr lang="en-US" dirty="0" smtClean="0"/>
            </a:b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62200"/>
            <a:ext cx="7924800" cy="1371600"/>
          </a:xfrm>
          <a:solidFill>
            <a:schemeClr val="bg1"/>
          </a:solidFill>
          <a:ln>
            <a:noFill/>
          </a:ln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endParaRPr lang="en-US" dirty="0" smtClean="0"/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r>
              <a:rPr lang="en-US" sz="3000" b="1" i="1" dirty="0" err="1" smtClean="0"/>
              <a:t>Rhus</a:t>
            </a:r>
            <a:r>
              <a:rPr lang="en-US" sz="3000" b="1" i="1" dirty="0" smtClean="0"/>
              <a:t> </a:t>
            </a:r>
            <a:r>
              <a:rPr lang="en-US" sz="3000" b="1" i="1" dirty="0" err="1" smtClean="0"/>
              <a:t>copallinum</a:t>
            </a:r>
            <a:r>
              <a:rPr lang="en-US" sz="3000" b="1" i="1" dirty="0" smtClean="0"/>
              <a:t> </a:t>
            </a:r>
            <a:r>
              <a:rPr lang="en-US" sz="3000" dirty="0" smtClean="0"/>
              <a:t>– winged sumac</a:t>
            </a:r>
            <a:endParaRPr lang="en-US" sz="3000" dirty="0"/>
          </a:p>
        </p:txBody>
      </p:sp>
      <p:pic>
        <p:nvPicPr>
          <p:cNvPr id="4" name="Picture 3" descr="Rhus_copallinum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1981044"/>
            <a:ext cx="3200400" cy="4269386"/>
          </a:xfrm>
          <a:prstGeom prst="rect">
            <a:avLst/>
          </a:prstGeom>
        </p:spPr>
      </p:pic>
      <p:pic>
        <p:nvPicPr>
          <p:cNvPr id="6" name="Picture 5" descr="Rhus_copallinum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400" y="3810000"/>
            <a:ext cx="3733800" cy="250041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wait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What other plants are in this wicked family?</a:t>
            </a:r>
          </a:p>
          <a:p>
            <a:r>
              <a:rPr lang="en-US" dirty="0" smtClean="0"/>
              <a:t>trees with simple leaves</a:t>
            </a:r>
            <a:endParaRPr lang="en-US" dirty="0"/>
          </a:p>
        </p:txBody>
      </p:sp>
      <p:pic>
        <p:nvPicPr>
          <p:cNvPr id="4" name="Picture 3" descr="Mangifera_indica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2286000"/>
            <a:ext cx="2549425" cy="3806911"/>
          </a:xfrm>
          <a:prstGeom prst="rect">
            <a:avLst/>
          </a:prstGeom>
        </p:spPr>
      </p:pic>
      <p:pic>
        <p:nvPicPr>
          <p:cNvPr id="5" name="Picture 4" descr="Anacardium_occidentale_f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0600" y="3276600"/>
            <a:ext cx="3809157" cy="28687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60960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Anacardium</a:t>
            </a:r>
            <a:r>
              <a:rPr lang="en-US" b="1" i="1" dirty="0" smtClean="0"/>
              <a:t> </a:t>
            </a:r>
            <a:r>
              <a:rPr lang="en-US" b="1" i="1" dirty="0" err="1" smtClean="0"/>
              <a:t>occidentale</a:t>
            </a:r>
            <a:r>
              <a:rPr lang="en-US" b="1" i="1" dirty="0" smtClean="0"/>
              <a:t>  </a:t>
            </a:r>
            <a:r>
              <a:rPr lang="en-US" b="1" dirty="0" smtClean="0"/>
              <a:t>(cashew )</a:t>
            </a:r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Patches of black dried resin appear on many of these species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 descr="Mangifera_indica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0600" y="2743200"/>
            <a:ext cx="4368800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 smtClean="0"/>
              <a:t>Poisonwood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native to South Florida </a:t>
            </a:r>
          </a:p>
          <a:p>
            <a:r>
              <a:rPr lang="en-US" dirty="0" smtClean="0"/>
              <a:t>tree with 3-7 leaflets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1" name="Picture 10" descr="Metopium_toxiferu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6921" y="2971799"/>
            <a:ext cx="4744279" cy="3331859"/>
          </a:xfrm>
          <a:prstGeom prst="rect">
            <a:avLst/>
          </a:prstGeom>
        </p:spPr>
      </p:pic>
      <p:pic>
        <p:nvPicPr>
          <p:cNvPr id="10" name="Picture 9" descr="Metopium_toxiferum_ste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0" y="1805120"/>
            <a:ext cx="2667000" cy="485585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Metopium</a:t>
            </a:r>
            <a:r>
              <a:rPr lang="en-US" dirty="0" smtClean="0"/>
              <a:t> </a:t>
            </a:r>
            <a:r>
              <a:rPr lang="en-US" dirty="0" err="1" smtClean="0"/>
              <a:t>toxiferum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Produces an intense poison-ivy-like dermatitis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2" name="Picture 11" descr="poison wo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671092"/>
            <a:ext cx="5105400" cy="34001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00400" y="838200"/>
            <a:ext cx="304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3200" dirty="0" smtClean="0">
                <a:solidFill>
                  <a:prstClr val="black"/>
                </a:solidFill>
              </a:rPr>
              <a:t>Poisonwood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see what a mango can do</a:t>
            </a:r>
            <a:endParaRPr lang="en-US" dirty="0"/>
          </a:p>
        </p:txBody>
      </p:sp>
      <p:pic>
        <p:nvPicPr>
          <p:cNvPr id="6" name="Content Placeholder 5" descr="MEDFLY3 015_Mang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5800" y="1600200"/>
            <a:ext cx="3017308" cy="452596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 descr="Mangodermatitis.jpg"/>
          <p:cNvPicPr>
            <a:picLocks noChangeAspect="1"/>
          </p:cNvPicPr>
          <p:nvPr/>
        </p:nvPicPr>
        <p:blipFill>
          <a:blip r:embed="rId4" cstate="print"/>
          <a:srcRect l="16797" t="45486" r="10417" b="8333"/>
          <a:stretch>
            <a:fillRect/>
          </a:stretch>
        </p:blipFill>
        <p:spPr>
          <a:xfrm>
            <a:off x="3886200" y="3124200"/>
            <a:ext cx="4717812" cy="224496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Urushiols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1447800"/>
            <a:ext cx="91440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 err="1" smtClean="0"/>
              <a:t>Urushiols</a:t>
            </a:r>
            <a:r>
              <a:rPr lang="en-US" sz="3200" dirty="0" smtClean="0"/>
              <a:t> are </a:t>
            </a:r>
            <a:r>
              <a:rPr lang="en-US" sz="3200" dirty="0" err="1" smtClean="0"/>
              <a:t>phenolic</a:t>
            </a:r>
            <a:r>
              <a:rPr lang="en-US" sz="3200" dirty="0" smtClean="0"/>
              <a:t> compounds found in the </a:t>
            </a:r>
          </a:p>
          <a:p>
            <a:pPr algn="ctr">
              <a:lnSpc>
                <a:spcPct val="90000"/>
              </a:lnSpc>
            </a:pPr>
            <a:r>
              <a:rPr lang="en-US" sz="3200" dirty="0" smtClean="0"/>
              <a:t>family </a:t>
            </a:r>
            <a:r>
              <a:rPr lang="en-US" sz="3200" dirty="0" err="1" smtClean="0"/>
              <a:t>Anacardiaceae</a:t>
            </a:r>
            <a:r>
              <a:rPr lang="en-US" sz="3200" dirty="0" smtClean="0"/>
              <a:t>.  </a:t>
            </a:r>
          </a:p>
        </p:txBody>
      </p:sp>
      <p:pic>
        <p:nvPicPr>
          <p:cNvPr id="4" name="Picture 3" descr="450px-URUSHIOL_BLISTER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89244" y="2590800"/>
            <a:ext cx="20574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4864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These compounds are soluble in oils and alcohols </a:t>
            </a:r>
          </a:p>
          <a:p>
            <a:pPr algn="ctr"/>
            <a:r>
              <a:rPr lang="en-US" sz="2800" dirty="0" smtClean="0"/>
              <a:t>and cause a  blistering rash on sensitive individuals. 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Urushiols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90600" y="1447800"/>
            <a:ext cx="7620000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/>
              <a:t>  colorless or pale yellow oil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endParaRPr lang="en-US" sz="32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/>
              <a:t>  in all parts of the plant, including roots, 	stems, and leaves</a:t>
            </a:r>
          </a:p>
          <a:p>
            <a:pPr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r>
              <a:rPr lang="en-US" sz="3200" dirty="0" smtClean="0"/>
              <a:t>After 15 – 30 minutes, the </a:t>
            </a:r>
            <a:r>
              <a:rPr lang="en-US" sz="3200" dirty="0" err="1" smtClean="0"/>
              <a:t>urushiol</a:t>
            </a:r>
            <a:r>
              <a:rPr lang="en-US" sz="3200" dirty="0" smtClean="0"/>
              <a:t> bonds with oils on the skin and can no longer be washed off.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057400"/>
            <a:ext cx="8229600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600" dirty="0" smtClean="0"/>
              <a:t>   Learn to identify and </a:t>
            </a:r>
            <a:r>
              <a:rPr lang="en-US" sz="3600" b="1" dirty="0" smtClean="0"/>
              <a:t>avoid </a:t>
            </a:r>
            <a:r>
              <a:rPr lang="en-US" sz="3600" dirty="0" smtClean="0"/>
              <a:t>these plants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600" dirty="0" smtClean="0"/>
              <a:t>   Wear protective clothing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600" dirty="0" smtClean="0"/>
              <a:t>   Wash all tools, clothes and anything else  	touched by these plants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600" dirty="0" smtClean="0"/>
              <a:t>    If you’re allergic to mangos, ask 	someone else to peel them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Prevention</a:t>
            </a:r>
            <a:endParaRPr lang="en-US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859340"/>
            <a:ext cx="8305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Try products that can help keep the     	itching oil from getting into your skin.  </a:t>
            </a:r>
          </a:p>
          <a:p>
            <a:endParaRPr lang="en-US" sz="3600" dirty="0" smtClean="0"/>
          </a:p>
          <a:p>
            <a:r>
              <a:rPr lang="en-US" sz="3600" dirty="0" smtClean="0"/>
              <a:t>For example, </a:t>
            </a:r>
            <a:r>
              <a:rPr lang="en-US" sz="3200" dirty="0" smtClean="0"/>
              <a:t>“Ivy Block” is a lotion that forms a clay-like barrier on the skin.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382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latin typeface="+mj-lt"/>
              </a:rPr>
              <a:t>Prevention</a:t>
            </a:r>
            <a:endParaRPr lang="en-US" sz="4400" dirty="0">
              <a:latin typeface="+mj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r>
              <a:rPr lang="en-US" dirty="0" smtClean="0"/>
              <a:t>Washing with cool water and soap or rubbing alcohol within 15 minutes of initial exposure </a:t>
            </a:r>
            <a:r>
              <a:rPr lang="en-US" b="1" dirty="0" smtClean="0"/>
              <a:t>may</a:t>
            </a:r>
            <a:r>
              <a:rPr lang="en-US" dirty="0" smtClean="0"/>
              <a:t> help to prevent a rash</a:t>
            </a:r>
          </a:p>
          <a:p>
            <a:endParaRPr lang="en-US" dirty="0" smtClean="0"/>
          </a:p>
          <a:p>
            <a:r>
              <a:rPr lang="en-US" dirty="0" smtClean="0"/>
              <a:t>After the rash has developed, the only treatment is to relieve symptoms.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4" descr="521125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4800600"/>
            <a:ext cx="274712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If the rash is widespread or results in a large number of blisters, see your doctor.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dirty="0" smtClean="0"/>
              <a:t>Bathing in tepid water with </a:t>
            </a:r>
            <a:r>
              <a:rPr lang="en-US" dirty="0" err="1" smtClean="0"/>
              <a:t>Aveeno</a:t>
            </a:r>
            <a:r>
              <a:rPr lang="en-US" dirty="0" smtClean="0"/>
              <a:t>® oatmeal may soothe itchy skin.</a:t>
            </a:r>
          </a:p>
          <a:p>
            <a:endParaRPr lang="en-US" sz="2000" dirty="0"/>
          </a:p>
          <a:p>
            <a:r>
              <a:rPr lang="en-US" dirty="0" smtClean="0"/>
              <a:t>You could need an ocean of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Calamine Lotion.</a:t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4" name="Picture 3" descr="p102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00" y="4191000"/>
            <a:ext cx="19812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ntact_dermatitis_poisonIv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2438400"/>
            <a:ext cx="2971800" cy="34918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7239000" cy="510540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3600" dirty="0" smtClean="0"/>
              <a:t> If all else fails, think positive—</a:t>
            </a:r>
          </a:p>
          <a:p>
            <a:pPr lvl="1">
              <a:buNone/>
            </a:pPr>
            <a:r>
              <a:rPr lang="en-US" sz="3600" dirty="0" smtClean="0"/>
              <a:t>Most rashes clear up</a:t>
            </a:r>
          </a:p>
          <a:p>
            <a:pPr lvl="1">
              <a:buNone/>
            </a:pPr>
            <a:r>
              <a:rPr lang="en-US" sz="3600" dirty="0" smtClean="0"/>
              <a:t> within 1 – 3 weeks.</a:t>
            </a:r>
          </a:p>
          <a:p>
            <a:pPr lvl="1">
              <a:buNone/>
            </a:pPr>
            <a:endParaRPr lang="en-US" sz="3600" dirty="0" smtClean="0"/>
          </a:p>
          <a:p>
            <a:pPr lvl="1">
              <a:buNone/>
            </a:pPr>
            <a:r>
              <a:rPr lang="en-US" sz="3600" i="1" dirty="0" smtClean="0"/>
              <a:t>And remember what your </a:t>
            </a:r>
          </a:p>
          <a:p>
            <a:pPr lvl="1">
              <a:buNone/>
            </a:pPr>
            <a:r>
              <a:rPr lang="en-US" sz="3600" i="1" dirty="0" smtClean="0"/>
              <a:t>mamma said, </a:t>
            </a:r>
          </a:p>
          <a:p>
            <a:pPr lvl="1">
              <a:buNone/>
            </a:pPr>
            <a:r>
              <a:rPr lang="en-US" sz="3600" dirty="0" smtClean="0"/>
              <a:t> “Don’t scratch!!!”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Wicked Stinging Plants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2286000"/>
            <a:ext cx="701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Several species are known as </a:t>
            </a:r>
            <a:r>
              <a:rPr lang="en-US" sz="3200" b="1" dirty="0" smtClean="0"/>
              <a:t>stinging nettles</a:t>
            </a:r>
            <a:r>
              <a:rPr lang="en-US" sz="3200" dirty="0" smtClean="0"/>
              <a:t> in Florida.</a:t>
            </a:r>
          </a:p>
          <a:p>
            <a:endParaRPr lang="en-US" sz="3200" dirty="0" smtClean="0"/>
          </a:p>
          <a:p>
            <a:r>
              <a:rPr lang="en-US" sz="3200" dirty="0" smtClean="0"/>
              <a:t>Two are common in North Florida.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Stinging Nettle or Tread Softly</a:t>
            </a:r>
            <a:endParaRPr lang="en-US" dirty="0"/>
          </a:p>
        </p:txBody>
      </p:sp>
      <p:pic>
        <p:nvPicPr>
          <p:cNvPr id="4" name="Picture 3" descr="cnidoscolus_stimulos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1981200"/>
            <a:ext cx="4622800" cy="3467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6172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i="1" dirty="0" smtClean="0"/>
          </a:p>
          <a:p>
            <a:r>
              <a:rPr lang="en-US" sz="3600" b="1" i="1" dirty="0" err="1" smtClean="0"/>
              <a:t>Cnidoscolus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stimulosus</a:t>
            </a:r>
            <a:endParaRPr lang="en-US" sz="3600" b="1" i="1" dirty="0" smtClean="0"/>
          </a:p>
          <a:p>
            <a:endParaRPr lang="en-US" sz="3600" b="1" i="1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showy flowers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large, lobed leaves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alternate leaves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milky sap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stinging hairs</a:t>
            </a:r>
          </a:p>
          <a:p>
            <a:endParaRPr lang="en-US" sz="3600" dirty="0" smtClean="0"/>
          </a:p>
        </p:txBody>
      </p:sp>
      <p:pic>
        <p:nvPicPr>
          <p:cNvPr id="6" name="Picture 5" descr="Cnidoscolus_stimulosus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4495800"/>
            <a:ext cx="2217466" cy="220857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rtica-dioica(Bluete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828800"/>
            <a:ext cx="3835731" cy="28754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Stinging Nettle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24400" y="4724400"/>
            <a:ext cx="243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 err="1" smtClean="0"/>
              <a:t>Urtica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dioica</a:t>
            </a:r>
            <a:endParaRPr lang="en-US" sz="1400" b="1" i="1" dirty="0" smtClean="0"/>
          </a:p>
          <a:p>
            <a:r>
              <a:rPr lang="en-US" sz="1400" dirty="0" smtClean="0"/>
              <a:t>Photo from Wikimedia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905000"/>
            <a:ext cx="4191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 smtClean="0"/>
              <a:t>Urtica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dioica</a:t>
            </a:r>
            <a:r>
              <a:rPr lang="en-US" sz="3200" b="1" i="1" dirty="0" smtClean="0"/>
              <a:t> </a:t>
            </a:r>
            <a:r>
              <a:rPr lang="en-US" sz="3200" dirty="0" smtClean="0"/>
              <a:t>is native to North America, but not Florida.</a:t>
            </a:r>
          </a:p>
          <a:p>
            <a:endParaRPr lang="en-US" sz="3200" dirty="0" smtClean="0"/>
          </a:p>
          <a:p>
            <a:r>
              <a:rPr lang="en-US" sz="3200" dirty="0" smtClean="0"/>
              <a:t>Not often seen here, but used in herbal teas.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Stinging Nettle or Fireweed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295400"/>
            <a:ext cx="2969904" cy="207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562600" y="31242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 smtClean="0"/>
              <a:t>Urtica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chamaedryoides</a:t>
            </a:r>
            <a:endParaRPr lang="en-US" sz="1400" b="1" i="1" dirty="0" smtClean="0"/>
          </a:p>
          <a:p>
            <a:r>
              <a:rPr lang="en-US" sz="1400" b="1" dirty="0" smtClean="0"/>
              <a:t>Photo by Jeffrey W. Lotz</a:t>
            </a:r>
            <a:endParaRPr 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600200"/>
            <a:ext cx="8305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 smtClean="0"/>
              <a:t>Urtica</a:t>
            </a:r>
            <a:r>
              <a:rPr lang="en-US" sz="3200" b="1" i="1" dirty="0" smtClean="0"/>
              <a:t> </a:t>
            </a:r>
            <a:r>
              <a:rPr lang="en-US" sz="3200" b="1" i="1" dirty="0" err="1" smtClean="0"/>
              <a:t>chamaedryoides</a:t>
            </a:r>
            <a:r>
              <a:rPr lang="en-US" sz="3200" b="1" i="1" dirty="0" smtClean="0"/>
              <a:t> </a:t>
            </a:r>
          </a:p>
          <a:p>
            <a:endParaRPr lang="en-US" sz="3200" b="1" i="1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opposite leaves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leaf margins with teeth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tiny flower clusters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STINGING HAIRS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5105400" y="5943600"/>
            <a:ext cx="243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Photo from Wikimedia </a:t>
            </a:r>
            <a:endParaRPr lang="en-US" sz="1400" dirty="0"/>
          </a:p>
        </p:txBody>
      </p:sp>
      <p:pic>
        <p:nvPicPr>
          <p:cNvPr id="9" name="Picture 8" descr="800px-Urtica_dioica_stinging_hai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0" y="3962400"/>
            <a:ext cx="2692400" cy="20193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Stinging Nettle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1143000"/>
            <a:ext cx="82296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Why are the </a:t>
            </a:r>
            <a:r>
              <a:rPr lang="en-US" sz="3600" i="1" dirty="0" err="1" smtClean="0"/>
              <a:t>Urtica</a:t>
            </a:r>
            <a:r>
              <a:rPr lang="en-US" sz="3600" i="1" dirty="0" smtClean="0"/>
              <a:t> </a:t>
            </a:r>
            <a:r>
              <a:rPr lang="en-US" sz="3600" dirty="0" smtClean="0"/>
              <a:t>species so wicked?</a:t>
            </a:r>
          </a:p>
          <a:p>
            <a:endParaRPr lang="en-US" sz="14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stinging hairs -  like glass rods with a bulb     	at the base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break off on contact 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hold irritating chemicals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similar to insect venom</a:t>
            </a:r>
          </a:p>
          <a:p>
            <a:pPr>
              <a:buFont typeface="Arial" pitchFamily="34" charset="0"/>
              <a:buChar char="•"/>
            </a:pPr>
            <a:endParaRPr lang="en-US" sz="3600" dirty="0" smtClean="0"/>
          </a:p>
          <a:p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</a:t>
            </a:r>
            <a:r>
              <a:rPr lang="en-US" sz="3600" b="1" dirty="0" smtClean="0"/>
              <a:t>NOT</a:t>
            </a:r>
            <a:r>
              <a:rPr lang="en-US" sz="3600" dirty="0" smtClean="0"/>
              <a:t> life threatening – you’ll just wish . . .</a:t>
            </a:r>
          </a:p>
          <a:p>
            <a:endParaRPr lang="en-US" dirty="0"/>
          </a:p>
        </p:txBody>
      </p:sp>
      <p:pic>
        <p:nvPicPr>
          <p:cNvPr id="5" name="Picture 4" descr="Urtica_stinging_hai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3988" y="2743200"/>
            <a:ext cx="3717217" cy="2667000"/>
          </a:xfrm>
          <a:prstGeom prst="rect">
            <a:avLst/>
          </a:prstGeom>
          <a:ln w="28575">
            <a:solidFill>
              <a:schemeClr val="bg2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257800" y="5334000"/>
            <a:ext cx="243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Photo from Wikimedia 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Burning Plants</a:t>
            </a:r>
            <a:endParaRPr lang="en-US" dirty="0"/>
          </a:p>
        </p:txBody>
      </p:sp>
      <p:pic>
        <p:nvPicPr>
          <p:cNvPr id="3074" name="Picture 2" descr="http://www.florida.plantatlas.usf.edu/plantimage/Dieffenbachia_segu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2667000"/>
            <a:ext cx="4470399" cy="3352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04800" y="1828800"/>
            <a:ext cx="6934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Dieffenbachia species</a:t>
            </a:r>
            <a:r>
              <a:rPr lang="en-US" sz="3200" dirty="0" smtClean="0"/>
              <a:t> – dumb cane</a:t>
            </a:r>
          </a:p>
          <a:p>
            <a:endParaRPr lang="en-US" sz="3200" dirty="0" smtClean="0"/>
          </a:p>
          <a:p>
            <a:r>
              <a:rPr lang="en-US" sz="3200" dirty="0" smtClean="0"/>
              <a:t>Beautiful foliage,</a:t>
            </a:r>
          </a:p>
          <a:p>
            <a:endParaRPr lang="en-US" sz="3200" dirty="0" smtClean="0"/>
          </a:p>
          <a:p>
            <a:r>
              <a:rPr lang="en-US" sz="3200" dirty="0" smtClean="0"/>
              <a:t>but don’t taste it!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Burning Plants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6934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Dieffenbachia </a:t>
            </a:r>
            <a:r>
              <a:rPr lang="en-US" sz="3200" b="1" dirty="0" smtClean="0"/>
              <a:t>species</a:t>
            </a:r>
          </a:p>
          <a:p>
            <a:endParaRPr lang="en-US" sz="3200" b="1" i="1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large, clasping leaves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fleshy green stem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flowers a spathe and </a:t>
            </a:r>
            <a:r>
              <a:rPr lang="en-US" sz="3200" dirty="0" err="1" smtClean="0"/>
              <a:t>spadix</a:t>
            </a:r>
            <a:endParaRPr lang="en-US" sz="3200" dirty="0" smtClean="0"/>
          </a:p>
          <a:p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all parts contain milky latex</a:t>
            </a:r>
          </a:p>
          <a:p>
            <a:r>
              <a:rPr lang="en-US" sz="3200" dirty="0" smtClean="0"/>
              <a:t>       and calcium oxalate </a:t>
            </a:r>
          </a:p>
          <a:p>
            <a:r>
              <a:rPr lang="en-US" sz="3200" dirty="0" smtClean="0"/>
              <a:t>       crystals</a:t>
            </a:r>
          </a:p>
          <a:p>
            <a:endParaRPr lang="en-US" sz="3200" dirty="0" smtClean="0"/>
          </a:p>
          <a:p>
            <a:endParaRPr lang="en-US" sz="3200" dirty="0" smtClean="0"/>
          </a:p>
        </p:txBody>
      </p:sp>
      <p:pic>
        <p:nvPicPr>
          <p:cNvPr id="6" name="Picture 5" descr="dieffenbachia_flow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7850" y="1828800"/>
            <a:ext cx="291465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799px-Raphides_from_variegated_iv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3733800"/>
            <a:ext cx="3810000" cy="28610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Dumb cane crystals</a:t>
            </a:r>
            <a:r>
              <a:rPr lang="en-US" b="1" i="1" dirty="0" smtClean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38200"/>
            <a:ext cx="7010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Biting, chewing or tasting causes </a:t>
            </a:r>
          </a:p>
          <a:p>
            <a:r>
              <a:rPr lang="en-US" sz="3200" dirty="0" smtClean="0"/>
              <a:t>          burning, swelling and irritation</a:t>
            </a:r>
          </a:p>
          <a:p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Swelling of the tongue and throat                                       	may make speech impossible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Also good for making </a:t>
            </a:r>
          </a:p>
          <a:p>
            <a:r>
              <a:rPr lang="en-US" sz="3200" dirty="0" smtClean="0"/>
              <a:t>	arrow poison</a:t>
            </a:r>
          </a:p>
          <a:p>
            <a:endParaRPr lang="en-US" sz="3200" dirty="0" smtClean="0"/>
          </a:p>
          <a:p>
            <a:endParaRPr lang="en-US" sz="3200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900" b="1" dirty="0" smtClean="0"/>
              <a:t>WICKED </a:t>
            </a:r>
            <a:r>
              <a:rPr lang="en-US" sz="4900" b="1" dirty="0" err="1" smtClean="0"/>
              <a:t>WICKED</a:t>
            </a:r>
            <a:r>
              <a:rPr lang="en-US" sz="4900" b="1" dirty="0" smtClean="0"/>
              <a:t> PLANTS!!!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Some plants are irritating </a:t>
            </a:r>
            <a:r>
              <a:rPr lang="en-US" b="1" dirty="0" smtClean="0"/>
              <a:t>and</a:t>
            </a:r>
            <a:r>
              <a:rPr lang="en-US" dirty="0" smtClean="0"/>
              <a:t> invasive!</a:t>
            </a:r>
            <a:br>
              <a:rPr lang="en-US" dirty="0" smtClean="0"/>
            </a:br>
            <a:r>
              <a:rPr lang="en-US" dirty="0" smtClean="0"/>
              <a:t>But so pretty….</a:t>
            </a:r>
            <a:endParaRPr lang="en-US" dirty="0"/>
          </a:p>
        </p:txBody>
      </p:sp>
      <p:pic>
        <p:nvPicPr>
          <p:cNvPr id="4" name="Picture 3" descr="Schinus_pinkpepper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3124201"/>
            <a:ext cx="4800600" cy="319151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WICKED!!!</a:t>
            </a:r>
            <a:br>
              <a:rPr lang="en-US" dirty="0" smtClean="0"/>
            </a:br>
            <a:r>
              <a:rPr lang="en-US" b="1" i="1" dirty="0" err="1" smtClean="0"/>
              <a:t>Schinus</a:t>
            </a:r>
            <a:r>
              <a:rPr lang="en-US" b="1" i="1" dirty="0" smtClean="0"/>
              <a:t> </a:t>
            </a:r>
            <a:r>
              <a:rPr lang="en-US" b="1" i="1" dirty="0" err="1" smtClean="0"/>
              <a:t>terebinthifolia</a:t>
            </a:r>
            <a:r>
              <a:rPr lang="en-US" b="1" i="1" dirty="0" smtClean="0"/>
              <a:t> </a:t>
            </a:r>
            <a:br>
              <a:rPr lang="en-US" b="1" i="1" dirty="0" smtClean="0"/>
            </a:br>
            <a:r>
              <a:rPr lang="en-US" sz="3100" dirty="0" smtClean="0"/>
              <a:t>Brazilian pepper</a:t>
            </a:r>
            <a:endParaRPr lang="en-US" sz="3100" dirty="0"/>
          </a:p>
        </p:txBody>
      </p:sp>
      <p:pic>
        <p:nvPicPr>
          <p:cNvPr id="30722" name="Picture 2" descr="http://www.florida.plantatlas.usf.edu/plantimage/Schinus_terebinthifolia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743200"/>
            <a:ext cx="4289639" cy="3429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2743200"/>
            <a:ext cx="7239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Poison ivy relative</a:t>
            </a:r>
          </a:p>
          <a:p>
            <a:r>
              <a:rPr lang="en-US" sz="3200" dirty="0" smtClean="0"/>
              <a:t>   (dermatitis possible)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And</a:t>
            </a:r>
          </a:p>
          <a:p>
            <a:endParaRPr lang="en-US" sz="3200" b="1" dirty="0" smtClean="0"/>
          </a:p>
          <a:p>
            <a:r>
              <a:rPr lang="en-US" sz="3200" dirty="0" smtClean="0"/>
              <a:t>A noxious weed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600200"/>
          </a:xfrm>
        </p:spPr>
        <p:txBody>
          <a:bodyPr>
            <a:normAutofit/>
          </a:bodyPr>
          <a:lstStyle/>
          <a:p>
            <a:r>
              <a:rPr lang="en-US" sz="4000" b="1" i="1" dirty="0" err="1" smtClean="0"/>
              <a:t>Schinus</a:t>
            </a:r>
            <a:r>
              <a:rPr lang="en-US" sz="4000" b="1" i="1" dirty="0" smtClean="0"/>
              <a:t> </a:t>
            </a:r>
            <a:r>
              <a:rPr lang="en-US" sz="4000" b="1" i="1" dirty="0" err="1" smtClean="0"/>
              <a:t>terebinthifolia</a:t>
            </a:r>
            <a:endParaRPr lang="en-US" sz="4000" dirty="0"/>
          </a:p>
        </p:txBody>
      </p:sp>
      <p:pic>
        <p:nvPicPr>
          <p:cNvPr id="4" name="Picture 3" descr="schinus-terebinthifolius_lea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3276600"/>
            <a:ext cx="4211935" cy="3194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1905000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 alternate leaves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glossy green with prominent white veins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3-11 leaflets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irritating sap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extremely invasive</a:t>
            </a:r>
          </a:p>
          <a:p>
            <a:pPr>
              <a:buFont typeface="Arial" pitchFamily="34" charset="0"/>
              <a:buChar char="•"/>
            </a:pPr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treatment </a:t>
            </a:r>
          </a:p>
          <a:p>
            <a:r>
              <a:rPr lang="en-US" sz="3600" dirty="0" smtClean="0"/>
              <a:t>      as in poison ivy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WICKED!!!</a:t>
            </a:r>
            <a:endParaRPr lang="en-US" dirty="0"/>
          </a:p>
        </p:txBody>
      </p:sp>
      <p:pic>
        <p:nvPicPr>
          <p:cNvPr id="28674" name="Picture 2" descr="http://www.florida.plantatlas.usf.edu/plantimage/Ricinus_communis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447800"/>
            <a:ext cx="3316614" cy="4419600"/>
          </a:xfrm>
          <a:prstGeom prst="rect">
            <a:avLst/>
          </a:prstGeom>
          <a:noFill/>
        </p:spPr>
      </p:pic>
      <p:pic>
        <p:nvPicPr>
          <p:cNvPr id="6" name="Picture 5" descr="ricinus_communis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3886200"/>
            <a:ext cx="1905000" cy="254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14478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 smtClean="0"/>
              <a:t>Some plants are weapons grade toxic </a:t>
            </a:r>
            <a:r>
              <a:rPr lang="en-US" sz="3200" b="1" dirty="0" smtClean="0"/>
              <a:t>and</a:t>
            </a:r>
            <a:r>
              <a:rPr lang="en-US" sz="3200" dirty="0" smtClean="0"/>
              <a:t> invasive!</a:t>
            </a:r>
            <a:br>
              <a:rPr lang="en-US" sz="3200" dirty="0" smtClean="0"/>
            </a:br>
            <a:r>
              <a:rPr lang="en-US" sz="3200" dirty="0" smtClean="0"/>
              <a:t>But so pretty….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573088" y="3637946"/>
            <a:ext cx="228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3200" b="1" i="1" dirty="0" err="1" smtClean="0">
                <a:solidFill>
                  <a:prstClr val="black"/>
                </a:solidFill>
              </a:rPr>
              <a:t>Ricinus</a:t>
            </a:r>
            <a:r>
              <a:rPr lang="en-US" sz="3200" b="1" i="1" dirty="0" smtClean="0">
                <a:solidFill>
                  <a:prstClr val="black"/>
                </a:solidFill>
              </a:rPr>
              <a:t> </a:t>
            </a:r>
            <a:r>
              <a:rPr lang="en-US" sz="3200" b="1" i="1" dirty="0" err="1" smtClean="0">
                <a:solidFill>
                  <a:prstClr val="black"/>
                </a:solidFill>
              </a:rPr>
              <a:t>communis</a:t>
            </a:r>
            <a:endParaRPr lang="en-US" sz="3200" b="1" i="1" dirty="0" smtClean="0">
              <a:solidFill>
                <a:prstClr val="black"/>
              </a:solidFill>
            </a:endParaRPr>
          </a:p>
          <a:p>
            <a:pPr lvl="0"/>
            <a:r>
              <a:rPr lang="en-US" sz="3200" dirty="0" smtClean="0">
                <a:solidFill>
                  <a:prstClr val="black"/>
                </a:solidFill>
              </a:rPr>
              <a:t>Castor bean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i="1" dirty="0" err="1" smtClean="0">
                <a:solidFill>
                  <a:prstClr val="black"/>
                </a:solidFill>
              </a:rPr>
              <a:t>Ricinus</a:t>
            </a:r>
            <a:r>
              <a:rPr lang="en-US" b="1" i="1" dirty="0" smtClean="0">
                <a:solidFill>
                  <a:prstClr val="black"/>
                </a:solidFill>
              </a:rPr>
              <a:t> </a:t>
            </a:r>
            <a:r>
              <a:rPr lang="en-US" b="1" i="1" dirty="0" err="1" smtClean="0">
                <a:solidFill>
                  <a:prstClr val="black"/>
                </a:solidFill>
              </a:rPr>
              <a:t>communis</a:t>
            </a:r>
            <a:r>
              <a:rPr lang="en-US" b="1" i="1" dirty="0" smtClean="0">
                <a:solidFill>
                  <a:prstClr val="black"/>
                </a:solidFill>
              </a:rPr>
              <a:t/>
            </a:r>
            <a:br>
              <a:rPr lang="en-US" b="1" i="1" dirty="0" smtClean="0">
                <a:solidFill>
                  <a:prstClr val="black"/>
                </a:solidFill>
              </a:rPr>
            </a:br>
            <a:r>
              <a:rPr lang="en-US" dirty="0" smtClean="0">
                <a:solidFill>
                  <a:prstClr val="black"/>
                </a:solidFill>
              </a:rPr>
              <a:t>Castor bean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 descr="ricinus_communi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1371600"/>
            <a:ext cx="3124200" cy="416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1676400"/>
            <a:ext cx="6553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shrub or small tree (10m/33ft)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large, palmate-lobed leaves </a:t>
            </a:r>
          </a:p>
          <a:p>
            <a:pPr lvl="2"/>
            <a:r>
              <a:rPr lang="en-US" sz="3200" dirty="0" smtClean="0"/>
              <a:t>with long petioles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spiny fruit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toxic seeds (</a:t>
            </a:r>
            <a:r>
              <a:rPr lang="en-US" sz="3200" dirty="0" err="1" smtClean="0"/>
              <a:t>ricin</a:t>
            </a:r>
            <a:r>
              <a:rPr lang="en-US" sz="32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invasive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treatment  </a:t>
            </a:r>
          </a:p>
          <a:p>
            <a:r>
              <a:rPr lang="en-US" sz="3200" dirty="0" smtClean="0"/>
              <a:t>  - see a doctor fast!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</p:txBody>
      </p:sp>
      <p:pic>
        <p:nvPicPr>
          <p:cNvPr id="8" name="Picture 7" descr="ricinus_communis_seed.jpg"/>
          <p:cNvPicPr>
            <a:picLocks noChangeAspect="1"/>
          </p:cNvPicPr>
          <p:nvPr/>
        </p:nvPicPr>
        <p:blipFill>
          <a:blip r:embed="rId4" cstate="print"/>
          <a:srcRect l="11628" t="6128" r="9302" b="7411"/>
          <a:stretch>
            <a:fillRect/>
          </a:stretch>
        </p:blipFill>
        <p:spPr>
          <a:xfrm>
            <a:off x="3820886" y="3581400"/>
            <a:ext cx="2960914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Guide to the poisonous and irritant plants of Florida</a:t>
            </a:r>
          </a:p>
          <a:p>
            <a:pPr algn="ctr">
              <a:buNone/>
            </a:pPr>
            <a:r>
              <a:rPr lang="en-US" sz="2000" dirty="0" smtClean="0">
                <a:hlinkClick r:id="rId2"/>
              </a:rPr>
              <a:t>http://ufdc.ufl.edu/UF00000155/0001/1j</a:t>
            </a:r>
            <a:endParaRPr lang="en-US" sz="20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133600"/>
            <a:ext cx="43561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lloween Pho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81000"/>
            <a:ext cx="5486400" cy="364297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Any Questions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about  your friendly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Stinging, Itching, Burning, </a:t>
            </a:r>
            <a:br>
              <a:rPr lang="en-US" b="1" dirty="0" smtClean="0"/>
            </a:br>
            <a:r>
              <a:rPr lang="en-US" b="1" dirty="0" smtClean="0"/>
              <a:t>WICKED Plants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867</TotalTime>
  <Words>745</Words>
  <Application>Microsoft Office PowerPoint</Application>
  <PresentationFormat>On-screen Show (4:3)</PresentationFormat>
  <Paragraphs>245</Paragraphs>
  <Slides>37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   Stinging, Itching, Burning,  WICKED Plants   </vt:lpstr>
      <vt:lpstr>Which plants are wicked?</vt:lpstr>
      <vt:lpstr>Leaflets 3 Let it be!</vt:lpstr>
      <vt:lpstr>Leaflets 3 Let it be!</vt:lpstr>
      <vt:lpstr>The Familiar Trio of Itching</vt:lpstr>
      <vt:lpstr>Toxicodendron radicans </vt:lpstr>
      <vt:lpstr>Non-itching Poison Ivy Look-alikes </vt:lpstr>
      <vt:lpstr>Toxicodendron pubescens </vt:lpstr>
      <vt:lpstr>Toxicodendron vernix </vt:lpstr>
      <vt:lpstr>Non-itching Poison Sumac Look-alike </vt:lpstr>
      <vt:lpstr>But wait</vt:lpstr>
      <vt:lpstr>Patches of black dried resin appear on many of these species </vt:lpstr>
      <vt:lpstr>Poisonwood </vt:lpstr>
      <vt:lpstr>Metopium toxiferum </vt:lpstr>
      <vt:lpstr>And see what a mango can do</vt:lpstr>
      <vt:lpstr>Urushiols</vt:lpstr>
      <vt:lpstr>Urushiols</vt:lpstr>
      <vt:lpstr>Slide 18</vt:lpstr>
      <vt:lpstr>Slide 19</vt:lpstr>
      <vt:lpstr>Treatment</vt:lpstr>
      <vt:lpstr>Treatment</vt:lpstr>
      <vt:lpstr>Treatment</vt:lpstr>
      <vt:lpstr>Wicked Stinging Plants</vt:lpstr>
      <vt:lpstr>Stinging Nettle or Tread Softly</vt:lpstr>
      <vt:lpstr>Stinging Nettle</vt:lpstr>
      <vt:lpstr>Stinging Nettle or Fireweed </vt:lpstr>
      <vt:lpstr>Stinging Nettle</vt:lpstr>
      <vt:lpstr>Burning Plants</vt:lpstr>
      <vt:lpstr>Burning Plants</vt:lpstr>
      <vt:lpstr>Dumb cane crystals </vt:lpstr>
      <vt:lpstr>  WICKED WICKED PLANTS!!!  Some plants are irritating and invasive! But so pretty….</vt:lpstr>
      <vt:lpstr>WICKED!!! Schinus terebinthifolia  Brazilian pepper</vt:lpstr>
      <vt:lpstr>Schinus terebinthifolia</vt:lpstr>
      <vt:lpstr>WICKED!!!</vt:lpstr>
      <vt:lpstr>Ricinus communis Castor bean</vt:lpstr>
      <vt:lpstr>References</vt:lpstr>
      <vt:lpstr>Any Questions  about  your friendly  Stinging, Itching, Burning,  WICKED Plants</vt:lpstr>
    </vt:vector>
  </TitlesOfParts>
  <Company>DPI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Anderson, Patti</dc:creator>
  <cp:lastModifiedBy>andersp1</cp:lastModifiedBy>
  <cp:revision>96</cp:revision>
  <dcterms:created xsi:type="dcterms:W3CDTF">2010-10-20T12:41:19Z</dcterms:created>
  <dcterms:modified xsi:type="dcterms:W3CDTF">2015-05-21T14:12:06Z</dcterms:modified>
</cp:coreProperties>
</file>