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84" r:id="rId2"/>
    <p:sldId id="382" r:id="rId3"/>
    <p:sldId id="285" r:id="rId4"/>
    <p:sldId id="385" r:id="rId5"/>
    <p:sldId id="370" r:id="rId6"/>
    <p:sldId id="371" r:id="rId7"/>
    <p:sldId id="458" r:id="rId8"/>
    <p:sldId id="459" r:id="rId9"/>
    <p:sldId id="384" r:id="rId10"/>
    <p:sldId id="386" r:id="rId11"/>
    <p:sldId id="465" r:id="rId12"/>
    <p:sldId id="466" r:id="rId13"/>
    <p:sldId id="387" r:id="rId14"/>
    <p:sldId id="391" r:id="rId15"/>
    <p:sldId id="286" r:id="rId16"/>
    <p:sldId id="393" r:id="rId17"/>
    <p:sldId id="397" r:id="rId18"/>
    <p:sldId id="398" r:id="rId19"/>
    <p:sldId id="401" r:id="rId20"/>
    <p:sldId id="400" r:id="rId21"/>
    <p:sldId id="394" r:id="rId22"/>
    <p:sldId id="395" r:id="rId23"/>
    <p:sldId id="396" r:id="rId24"/>
    <p:sldId id="289" r:id="rId25"/>
    <p:sldId id="288" r:id="rId26"/>
    <p:sldId id="364" r:id="rId27"/>
    <p:sldId id="363" r:id="rId28"/>
    <p:sldId id="403" r:id="rId29"/>
    <p:sldId id="404" r:id="rId30"/>
    <p:sldId id="365" r:id="rId31"/>
    <p:sldId id="366" r:id="rId32"/>
    <p:sldId id="405" r:id="rId33"/>
    <p:sldId id="406" r:id="rId34"/>
    <p:sldId id="407" r:id="rId35"/>
    <p:sldId id="408" r:id="rId36"/>
    <p:sldId id="409" r:id="rId37"/>
    <p:sldId id="410" r:id="rId38"/>
    <p:sldId id="446" r:id="rId39"/>
    <p:sldId id="367" r:id="rId40"/>
    <p:sldId id="445" r:id="rId41"/>
    <p:sldId id="460" r:id="rId42"/>
    <p:sldId id="377" r:id="rId43"/>
    <p:sldId id="419" r:id="rId44"/>
    <p:sldId id="451" r:id="rId45"/>
    <p:sldId id="452" r:id="rId46"/>
    <p:sldId id="420" r:id="rId47"/>
    <p:sldId id="453" r:id="rId48"/>
    <p:sldId id="457" r:id="rId49"/>
    <p:sldId id="454" r:id="rId50"/>
    <p:sldId id="456" r:id="rId51"/>
    <p:sldId id="461" r:id="rId52"/>
    <p:sldId id="422" r:id="rId53"/>
    <p:sldId id="464" r:id="rId54"/>
    <p:sldId id="462" r:id="rId55"/>
    <p:sldId id="463" r:id="rId56"/>
    <p:sldId id="378" r:id="rId57"/>
    <p:sldId id="434" r:id="rId58"/>
    <p:sldId id="449" r:id="rId59"/>
    <p:sldId id="450" r:id="rId60"/>
    <p:sldId id="435" r:id="rId61"/>
    <p:sldId id="448" r:id="rId62"/>
    <p:sldId id="436" r:id="rId63"/>
    <p:sldId id="447" r:id="rId64"/>
    <p:sldId id="437" r:id="rId65"/>
    <p:sldId id="438" r:id="rId66"/>
    <p:sldId id="439" r:id="rId67"/>
    <p:sldId id="440" r:id="rId68"/>
    <p:sldId id="441" r:id="rId69"/>
    <p:sldId id="442" r:id="rId70"/>
    <p:sldId id="443"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6EB2B9D-EBBE-4793-BDE6-0EBCCBC7E287}">
          <p14:sldIdLst>
            <p14:sldId id="284"/>
            <p14:sldId id="382"/>
            <p14:sldId id="285"/>
          </p14:sldIdLst>
        </p14:section>
        <p14:section name="1 | Website Access and Sign Up" id="{3348E43D-4904-40F4-9907-28AFBB1A5C76}">
          <p14:sldIdLst>
            <p14:sldId id="385"/>
            <p14:sldId id="370"/>
            <p14:sldId id="371"/>
            <p14:sldId id="458"/>
            <p14:sldId id="459"/>
            <p14:sldId id="384"/>
            <p14:sldId id="386"/>
            <p14:sldId id="465"/>
            <p14:sldId id="466"/>
            <p14:sldId id="387"/>
            <p14:sldId id="391"/>
          </p14:sldIdLst>
        </p14:section>
        <p14:section name="2 | Portal Overview" id="{6B4DF48A-E5D1-4071-BDE8-17A4AD3A994C}">
          <p14:sldIdLst>
            <p14:sldId id="286"/>
            <p14:sldId id="393"/>
            <p14:sldId id="397"/>
            <p14:sldId id="398"/>
            <p14:sldId id="401"/>
            <p14:sldId id="400"/>
            <p14:sldId id="394"/>
            <p14:sldId id="395"/>
            <p14:sldId id="396"/>
          </p14:sldIdLst>
        </p14:section>
        <p14:section name="3 | General Licensing Portal Navigation" id="{FD5AC9C5-743C-4D1A-9A5F-A391396D6407}">
          <p14:sldIdLst>
            <p14:sldId id="289"/>
            <p14:sldId id="288"/>
            <p14:sldId id="364"/>
            <p14:sldId id="363"/>
            <p14:sldId id="403"/>
            <p14:sldId id="404"/>
            <p14:sldId id="365"/>
            <p14:sldId id="366"/>
            <p14:sldId id="405"/>
            <p14:sldId id="406"/>
            <p14:sldId id="407"/>
            <p14:sldId id="408"/>
            <p14:sldId id="409"/>
            <p14:sldId id="410"/>
            <p14:sldId id="446"/>
            <p14:sldId id="367"/>
            <p14:sldId id="445"/>
          </p14:sldIdLst>
        </p14:section>
        <p14:section name="4 | Ch. 487 License Navigation" id="{18C17917-3431-4C89-B380-4A067A3B3E5A}">
          <p14:sldIdLst>
            <p14:sldId id="460"/>
          </p14:sldIdLst>
        </p14:section>
        <p14:section name="5 | Ch. 388 License Navigation" id="{96496A82-6D54-4382-95D3-95F0C5D901CB}">
          <p14:sldIdLst>
            <p14:sldId id="377"/>
            <p14:sldId id="419"/>
            <p14:sldId id="451"/>
            <p14:sldId id="452"/>
            <p14:sldId id="420"/>
            <p14:sldId id="453"/>
            <p14:sldId id="457"/>
            <p14:sldId id="454"/>
            <p14:sldId id="456"/>
          </p14:sldIdLst>
        </p14:section>
        <p14:section name="6 | Ch. 482 License Navigation" id="{3F926208-4A03-4014-B39C-2878E755F605}">
          <p14:sldIdLst>
            <p14:sldId id="461"/>
            <p14:sldId id="422"/>
            <p14:sldId id="464"/>
          </p14:sldIdLst>
        </p14:section>
        <p14:section name="7 | CEU Portal" id="{FEE2DC47-21C9-414F-9446-BAFBCF4E0B7B}">
          <p14:sldIdLst>
            <p14:sldId id="462"/>
          </p14:sldIdLst>
        </p14:section>
        <p14:section name="8 | Fumigation Portal" id="{68D04F6C-44BC-41D6-BA88-82194DC1EF5A}">
          <p14:sldIdLst>
            <p14:sldId id="463"/>
          </p14:sldIdLst>
        </p14:section>
        <p14:section name="9 | Reports" id="{DED42BB8-ED61-4FD7-85D5-F5AA1EE399BF}">
          <p14:sldIdLst>
            <p14:sldId id="378"/>
            <p14:sldId id="434"/>
            <p14:sldId id="449"/>
            <p14:sldId id="450"/>
            <p14:sldId id="435"/>
            <p14:sldId id="448"/>
            <p14:sldId id="436"/>
            <p14:sldId id="447"/>
            <p14:sldId id="437"/>
            <p14:sldId id="438"/>
            <p14:sldId id="439"/>
            <p14:sldId id="440"/>
            <p14:sldId id="441"/>
            <p14:sldId id="442"/>
            <p14:sldId id="44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343BAC-C944-F6FE-3AAE-2BEF614AB255}" name="James, Tamara" initials="TJ" userId="S::Tamara.James@fdacs.gov::f74db40b-887f-410b-8da3-34e71c6dc8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C258AD-AF7C-49BC-8D94-6A468450B675}" v="18" dt="2025-04-01T11:14:38.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7" autoAdjust="0"/>
    <p:restoredTop sz="94673" autoAdjust="0"/>
  </p:normalViewPr>
  <p:slideViewPr>
    <p:cSldViewPr snapToGrid="0">
      <p:cViewPr varScale="1">
        <p:scale>
          <a:sx n="105" d="100"/>
          <a:sy n="105" d="100"/>
        </p:scale>
        <p:origin x="186"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93E983-8B69-425C-907A-4816AE3AF4E2}" type="doc">
      <dgm:prSet loTypeId="urn:microsoft.com/office/officeart/2005/8/layout/chevron1" loCatId="process" qsTypeId="urn:microsoft.com/office/officeart/2005/8/quickstyle/simple1" qsCatId="simple" csTypeId="urn:microsoft.com/office/officeart/2005/8/colors/accent1_2" csCatId="accent1" phldr="1"/>
      <dgm:spPr/>
    </dgm:pt>
    <dgm:pt modelId="{A0AC27CC-3075-4332-A276-A2452666A64F}">
      <dgm:prSet phldrT="[Text]"/>
      <dgm:spPr/>
      <dgm:t>
        <a:bodyPr/>
        <a:lstStyle/>
        <a:p>
          <a:r>
            <a:rPr lang="en-US" dirty="0"/>
            <a:t>Licensing Portal </a:t>
          </a:r>
        </a:p>
      </dgm:t>
    </dgm:pt>
    <dgm:pt modelId="{F0623C7C-E47C-429E-B444-53803D85A5FD}" type="parTrans" cxnId="{FCBDB141-3276-498A-BFB2-5CB6C20A54C0}">
      <dgm:prSet/>
      <dgm:spPr/>
      <dgm:t>
        <a:bodyPr/>
        <a:lstStyle/>
        <a:p>
          <a:endParaRPr lang="en-US"/>
        </a:p>
      </dgm:t>
    </dgm:pt>
    <dgm:pt modelId="{3B47E141-9FD7-4799-AD47-F13BF66C82F4}" type="sibTrans" cxnId="{FCBDB141-3276-498A-BFB2-5CB6C20A54C0}">
      <dgm:prSet/>
      <dgm:spPr/>
      <dgm:t>
        <a:bodyPr/>
        <a:lstStyle/>
        <a:p>
          <a:endParaRPr lang="en-US"/>
        </a:p>
      </dgm:t>
    </dgm:pt>
    <dgm:pt modelId="{1E858477-678F-46BF-9F8C-FC7EC5517A07}">
      <dgm:prSet phldrT="[Text]"/>
      <dgm:spPr/>
      <dgm:t>
        <a:bodyPr/>
        <a:lstStyle/>
        <a:p>
          <a:r>
            <a:rPr lang="en-US"/>
            <a:t>Cases</a:t>
          </a:r>
        </a:p>
      </dgm:t>
    </dgm:pt>
    <dgm:pt modelId="{8AB6C33F-C080-43F8-B1E0-1A6863164938}" type="parTrans" cxnId="{9374A97D-3152-43AF-A497-DAAB7B2D52CD}">
      <dgm:prSet/>
      <dgm:spPr/>
      <dgm:t>
        <a:bodyPr/>
        <a:lstStyle/>
        <a:p>
          <a:endParaRPr lang="en-US"/>
        </a:p>
      </dgm:t>
    </dgm:pt>
    <dgm:pt modelId="{B0D0EE6D-A129-4BD6-A5E7-B6FA1869C8C1}" type="sibTrans" cxnId="{9374A97D-3152-43AF-A497-DAAB7B2D52CD}">
      <dgm:prSet/>
      <dgm:spPr/>
      <dgm:t>
        <a:bodyPr/>
        <a:lstStyle/>
        <a:p>
          <a:endParaRPr lang="en-US"/>
        </a:p>
      </dgm:t>
    </dgm:pt>
    <dgm:pt modelId="{88962355-453D-4D58-B057-2ADF5E62A8E6}">
      <dgm:prSet phldrT="[Text]"/>
      <dgm:spPr/>
      <dgm:t>
        <a:bodyPr/>
        <a:lstStyle/>
        <a:p>
          <a:r>
            <a:rPr lang="en-US" dirty="0"/>
            <a:t>Case Details</a:t>
          </a:r>
        </a:p>
      </dgm:t>
    </dgm:pt>
    <dgm:pt modelId="{9E242185-EFD4-4B13-B07E-159C3BAC17A4}" type="parTrans" cxnId="{B324C31F-1A3A-49D2-A370-D5EB2731E4BE}">
      <dgm:prSet/>
      <dgm:spPr/>
      <dgm:t>
        <a:bodyPr/>
        <a:lstStyle/>
        <a:p>
          <a:endParaRPr lang="en-US"/>
        </a:p>
      </dgm:t>
    </dgm:pt>
    <dgm:pt modelId="{3FFAE768-A165-4418-BE5C-C8AAD85D78B8}" type="sibTrans" cxnId="{B324C31F-1A3A-49D2-A370-D5EB2731E4BE}">
      <dgm:prSet/>
      <dgm:spPr/>
      <dgm:t>
        <a:bodyPr/>
        <a:lstStyle/>
        <a:p>
          <a:endParaRPr lang="en-US"/>
        </a:p>
      </dgm:t>
    </dgm:pt>
    <dgm:pt modelId="{F8C08743-335A-4484-8651-CDD054314CB9}" type="pres">
      <dgm:prSet presAssocID="{9193E983-8B69-425C-907A-4816AE3AF4E2}" presName="Name0" presStyleCnt="0">
        <dgm:presLayoutVars>
          <dgm:dir/>
          <dgm:animLvl val="lvl"/>
          <dgm:resizeHandles val="exact"/>
        </dgm:presLayoutVars>
      </dgm:prSet>
      <dgm:spPr/>
    </dgm:pt>
    <dgm:pt modelId="{705B2914-FFA3-4C79-AB51-B26BA0090ACB}" type="pres">
      <dgm:prSet presAssocID="{A0AC27CC-3075-4332-A276-A2452666A64F}" presName="parTxOnly" presStyleLbl="node1" presStyleIdx="0" presStyleCnt="3" custLinFactNeighborX="7228">
        <dgm:presLayoutVars>
          <dgm:chMax val="0"/>
          <dgm:chPref val="0"/>
          <dgm:bulletEnabled val="1"/>
        </dgm:presLayoutVars>
      </dgm:prSet>
      <dgm:spPr/>
    </dgm:pt>
    <dgm:pt modelId="{A9D6610B-C248-443C-ABE8-C399297D3256}" type="pres">
      <dgm:prSet presAssocID="{3B47E141-9FD7-4799-AD47-F13BF66C82F4}" presName="parTxOnlySpace" presStyleCnt="0"/>
      <dgm:spPr/>
    </dgm:pt>
    <dgm:pt modelId="{686601D9-F3BB-4337-B038-0B24DEA3D503}" type="pres">
      <dgm:prSet presAssocID="{1E858477-678F-46BF-9F8C-FC7EC5517A07}" presName="parTxOnly" presStyleLbl="node1" presStyleIdx="1" presStyleCnt="3" custLinFactNeighborX="-22436" custLinFactNeighborY="-10897">
        <dgm:presLayoutVars>
          <dgm:chMax val="0"/>
          <dgm:chPref val="0"/>
          <dgm:bulletEnabled val="1"/>
        </dgm:presLayoutVars>
      </dgm:prSet>
      <dgm:spPr/>
    </dgm:pt>
    <dgm:pt modelId="{DB7D6165-3BA7-4E83-939E-DAAD7B15731A}" type="pres">
      <dgm:prSet presAssocID="{B0D0EE6D-A129-4BD6-A5E7-B6FA1869C8C1}" presName="parTxOnlySpace" presStyleCnt="0"/>
      <dgm:spPr/>
    </dgm:pt>
    <dgm:pt modelId="{547D9E86-1451-4824-9C9D-59681551D525}" type="pres">
      <dgm:prSet presAssocID="{88962355-453D-4D58-B057-2ADF5E62A8E6}" presName="parTxOnly" presStyleLbl="node1" presStyleIdx="2" presStyleCnt="3">
        <dgm:presLayoutVars>
          <dgm:chMax val="0"/>
          <dgm:chPref val="0"/>
          <dgm:bulletEnabled val="1"/>
        </dgm:presLayoutVars>
      </dgm:prSet>
      <dgm:spPr/>
    </dgm:pt>
  </dgm:ptLst>
  <dgm:cxnLst>
    <dgm:cxn modelId="{B324C31F-1A3A-49D2-A370-D5EB2731E4BE}" srcId="{9193E983-8B69-425C-907A-4816AE3AF4E2}" destId="{88962355-453D-4D58-B057-2ADF5E62A8E6}" srcOrd="2" destOrd="0" parTransId="{9E242185-EFD4-4B13-B07E-159C3BAC17A4}" sibTransId="{3FFAE768-A165-4418-BE5C-C8AAD85D78B8}"/>
    <dgm:cxn modelId="{FCBDB141-3276-498A-BFB2-5CB6C20A54C0}" srcId="{9193E983-8B69-425C-907A-4816AE3AF4E2}" destId="{A0AC27CC-3075-4332-A276-A2452666A64F}" srcOrd="0" destOrd="0" parTransId="{F0623C7C-E47C-429E-B444-53803D85A5FD}" sibTransId="{3B47E141-9FD7-4799-AD47-F13BF66C82F4}"/>
    <dgm:cxn modelId="{69C72C55-0756-413E-ABAE-30FF440CE556}" type="presOf" srcId="{9193E983-8B69-425C-907A-4816AE3AF4E2}" destId="{F8C08743-335A-4484-8651-CDD054314CB9}" srcOrd="0" destOrd="0" presId="urn:microsoft.com/office/officeart/2005/8/layout/chevron1"/>
    <dgm:cxn modelId="{9374A97D-3152-43AF-A497-DAAB7B2D52CD}" srcId="{9193E983-8B69-425C-907A-4816AE3AF4E2}" destId="{1E858477-678F-46BF-9F8C-FC7EC5517A07}" srcOrd="1" destOrd="0" parTransId="{8AB6C33F-C080-43F8-B1E0-1A6863164938}" sibTransId="{B0D0EE6D-A129-4BD6-A5E7-B6FA1869C8C1}"/>
    <dgm:cxn modelId="{5C41788A-D1A5-4A2C-9B4C-A6A0D94153C5}" type="presOf" srcId="{A0AC27CC-3075-4332-A276-A2452666A64F}" destId="{705B2914-FFA3-4C79-AB51-B26BA0090ACB}" srcOrd="0" destOrd="0" presId="urn:microsoft.com/office/officeart/2005/8/layout/chevron1"/>
    <dgm:cxn modelId="{5586EABA-07F0-4396-B765-D512ED924323}" type="presOf" srcId="{88962355-453D-4D58-B057-2ADF5E62A8E6}" destId="{547D9E86-1451-4824-9C9D-59681551D525}" srcOrd="0" destOrd="0" presId="urn:microsoft.com/office/officeart/2005/8/layout/chevron1"/>
    <dgm:cxn modelId="{318C1BEA-3DDE-4524-84DC-A21FF2D9C969}" type="presOf" srcId="{1E858477-678F-46BF-9F8C-FC7EC5517A07}" destId="{686601D9-F3BB-4337-B038-0B24DEA3D503}" srcOrd="0" destOrd="0" presId="urn:microsoft.com/office/officeart/2005/8/layout/chevron1"/>
    <dgm:cxn modelId="{8E96B73A-EF81-4BEB-968E-09E5A750FA4D}" type="presParOf" srcId="{F8C08743-335A-4484-8651-CDD054314CB9}" destId="{705B2914-FFA3-4C79-AB51-B26BA0090ACB}" srcOrd="0" destOrd="0" presId="urn:microsoft.com/office/officeart/2005/8/layout/chevron1"/>
    <dgm:cxn modelId="{3AFC9D47-43B0-436A-831C-53B910A35BF8}" type="presParOf" srcId="{F8C08743-335A-4484-8651-CDD054314CB9}" destId="{A9D6610B-C248-443C-ABE8-C399297D3256}" srcOrd="1" destOrd="0" presId="urn:microsoft.com/office/officeart/2005/8/layout/chevron1"/>
    <dgm:cxn modelId="{CBFEE81E-5B20-4AD3-AFBA-019CA24BF568}" type="presParOf" srcId="{F8C08743-335A-4484-8651-CDD054314CB9}" destId="{686601D9-F3BB-4337-B038-0B24DEA3D503}" srcOrd="2" destOrd="0" presId="urn:microsoft.com/office/officeart/2005/8/layout/chevron1"/>
    <dgm:cxn modelId="{D2F38E86-56E9-438F-8935-9ACED43364E1}" type="presParOf" srcId="{F8C08743-335A-4484-8651-CDD054314CB9}" destId="{DB7D6165-3BA7-4E83-939E-DAAD7B15731A}" srcOrd="3" destOrd="0" presId="urn:microsoft.com/office/officeart/2005/8/layout/chevron1"/>
    <dgm:cxn modelId="{D8937A08-9DB7-4C41-9A16-05931A4F5ED2}" type="presParOf" srcId="{F8C08743-335A-4484-8651-CDD054314CB9}" destId="{547D9E86-1451-4824-9C9D-59681551D525}"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93E983-8B69-425C-907A-4816AE3AF4E2}" type="doc">
      <dgm:prSet loTypeId="urn:microsoft.com/office/officeart/2005/8/layout/chevron1" loCatId="process" qsTypeId="urn:microsoft.com/office/officeart/2005/8/quickstyle/simple1" qsCatId="simple" csTypeId="urn:microsoft.com/office/officeart/2005/8/colors/accent1_2" csCatId="accent1" phldr="1"/>
      <dgm:spPr/>
    </dgm:pt>
    <dgm:pt modelId="{A0AC27CC-3075-4332-A276-A2452666A64F}">
      <dgm:prSet phldrT="[Text]"/>
      <dgm:spPr/>
      <dgm:t>
        <a:bodyPr/>
        <a:lstStyle/>
        <a:p>
          <a:r>
            <a:rPr lang="en-US" dirty="0"/>
            <a:t>Licensing Portal </a:t>
          </a:r>
        </a:p>
      </dgm:t>
    </dgm:pt>
    <dgm:pt modelId="{F0623C7C-E47C-429E-B444-53803D85A5FD}" type="parTrans" cxnId="{FCBDB141-3276-498A-BFB2-5CB6C20A54C0}">
      <dgm:prSet/>
      <dgm:spPr/>
      <dgm:t>
        <a:bodyPr/>
        <a:lstStyle/>
        <a:p>
          <a:endParaRPr lang="en-US"/>
        </a:p>
      </dgm:t>
    </dgm:pt>
    <dgm:pt modelId="{3B47E141-9FD7-4799-AD47-F13BF66C82F4}" type="sibTrans" cxnId="{FCBDB141-3276-498A-BFB2-5CB6C20A54C0}">
      <dgm:prSet/>
      <dgm:spPr/>
      <dgm:t>
        <a:bodyPr/>
        <a:lstStyle/>
        <a:p>
          <a:endParaRPr lang="en-US"/>
        </a:p>
      </dgm:t>
    </dgm:pt>
    <dgm:pt modelId="{1E858477-678F-46BF-9F8C-FC7EC5517A07}">
      <dgm:prSet phldrT="[Text]"/>
      <dgm:spPr/>
      <dgm:t>
        <a:bodyPr/>
        <a:lstStyle/>
        <a:p>
          <a:r>
            <a:rPr lang="en-US"/>
            <a:t>Licenses</a:t>
          </a:r>
        </a:p>
      </dgm:t>
      <dgm:extLst>
        <a:ext uri="{E40237B7-FDA0-4F09-8148-C483321AD2D9}">
          <dgm14:cNvPr xmlns:dgm14="http://schemas.microsoft.com/office/drawing/2010/diagram" id="0" name="" descr="Chevron boxes pointing to the flow of details as users click through the Licensing Portal section."/>
        </a:ext>
      </dgm:extLst>
    </dgm:pt>
    <dgm:pt modelId="{8AB6C33F-C080-43F8-B1E0-1A6863164938}" type="parTrans" cxnId="{9374A97D-3152-43AF-A497-DAAB7B2D52CD}">
      <dgm:prSet/>
      <dgm:spPr/>
      <dgm:t>
        <a:bodyPr/>
        <a:lstStyle/>
        <a:p>
          <a:endParaRPr lang="en-US"/>
        </a:p>
      </dgm:t>
    </dgm:pt>
    <dgm:pt modelId="{B0D0EE6D-A129-4BD6-A5E7-B6FA1869C8C1}" type="sibTrans" cxnId="{9374A97D-3152-43AF-A497-DAAB7B2D52CD}">
      <dgm:prSet/>
      <dgm:spPr/>
      <dgm:t>
        <a:bodyPr/>
        <a:lstStyle/>
        <a:p>
          <a:endParaRPr lang="en-US"/>
        </a:p>
      </dgm:t>
    </dgm:pt>
    <dgm:pt modelId="{88962355-453D-4D58-B057-2ADF5E62A8E6}">
      <dgm:prSet phldrT="[Text]"/>
      <dgm:spPr/>
      <dgm:t>
        <a:bodyPr/>
        <a:lstStyle/>
        <a:p>
          <a:r>
            <a:rPr lang="en-US" dirty="0"/>
            <a:t>License Details</a:t>
          </a:r>
        </a:p>
      </dgm:t>
    </dgm:pt>
    <dgm:pt modelId="{9E242185-EFD4-4B13-B07E-159C3BAC17A4}" type="parTrans" cxnId="{B324C31F-1A3A-49D2-A370-D5EB2731E4BE}">
      <dgm:prSet/>
      <dgm:spPr/>
      <dgm:t>
        <a:bodyPr/>
        <a:lstStyle/>
        <a:p>
          <a:endParaRPr lang="en-US"/>
        </a:p>
      </dgm:t>
    </dgm:pt>
    <dgm:pt modelId="{3FFAE768-A165-4418-BE5C-C8AAD85D78B8}" type="sibTrans" cxnId="{B324C31F-1A3A-49D2-A370-D5EB2731E4BE}">
      <dgm:prSet/>
      <dgm:spPr/>
      <dgm:t>
        <a:bodyPr/>
        <a:lstStyle/>
        <a:p>
          <a:endParaRPr lang="en-US"/>
        </a:p>
      </dgm:t>
    </dgm:pt>
    <dgm:pt modelId="{F8C08743-335A-4484-8651-CDD054314CB9}" type="pres">
      <dgm:prSet presAssocID="{9193E983-8B69-425C-907A-4816AE3AF4E2}" presName="Name0" presStyleCnt="0">
        <dgm:presLayoutVars>
          <dgm:dir/>
          <dgm:animLvl val="lvl"/>
          <dgm:resizeHandles val="exact"/>
        </dgm:presLayoutVars>
      </dgm:prSet>
      <dgm:spPr/>
    </dgm:pt>
    <dgm:pt modelId="{705B2914-FFA3-4C79-AB51-B26BA0090ACB}" type="pres">
      <dgm:prSet presAssocID="{A0AC27CC-3075-4332-A276-A2452666A64F}" presName="parTxOnly" presStyleLbl="node1" presStyleIdx="0" presStyleCnt="3" custLinFactNeighborX="14456" custLinFactNeighborY="-4089">
        <dgm:presLayoutVars>
          <dgm:chMax val="0"/>
          <dgm:chPref val="0"/>
          <dgm:bulletEnabled val="1"/>
        </dgm:presLayoutVars>
      </dgm:prSet>
      <dgm:spPr/>
    </dgm:pt>
    <dgm:pt modelId="{A9D6610B-C248-443C-ABE8-C399297D3256}" type="pres">
      <dgm:prSet presAssocID="{3B47E141-9FD7-4799-AD47-F13BF66C82F4}" presName="parTxOnlySpace" presStyleCnt="0"/>
      <dgm:spPr/>
    </dgm:pt>
    <dgm:pt modelId="{686601D9-F3BB-4337-B038-0B24DEA3D503}" type="pres">
      <dgm:prSet presAssocID="{1E858477-678F-46BF-9F8C-FC7EC5517A07}" presName="parTxOnly" presStyleLbl="node1" presStyleIdx="1" presStyleCnt="3" custLinFactNeighborX="-22436" custLinFactNeighborY="-1983">
        <dgm:presLayoutVars>
          <dgm:chMax val="0"/>
          <dgm:chPref val="0"/>
          <dgm:bulletEnabled val="1"/>
        </dgm:presLayoutVars>
      </dgm:prSet>
      <dgm:spPr/>
    </dgm:pt>
    <dgm:pt modelId="{DB7D6165-3BA7-4E83-939E-DAAD7B15731A}" type="pres">
      <dgm:prSet presAssocID="{B0D0EE6D-A129-4BD6-A5E7-B6FA1869C8C1}" presName="parTxOnlySpace" presStyleCnt="0"/>
      <dgm:spPr/>
    </dgm:pt>
    <dgm:pt modelId="{547D9E86-1451-4824-9C9D-59681551D525}" type="pres">
      <dgm:prSet presAssocID="{88962355-453D-4D58-B057-2ADF5E62A8E6}" presName="parTxOnly" presStyleLbl="node1" presStyleIdx="2" presStyleCnt="3">
        <dgm:presLayoutVars>
          <dgm:chMax val="0"/>
          <dgm:chPref val="0"/>
          <dgm:bulletEnabled val="1"/>
        </dgm:presLayoutVars>
      </dgm:prSet>
      <dgm:spPr/>
    </dgm:pt>
  </dgm:ptLst>
  <dgm:cxnLst>
    <dgm:cxn modelId="{B324C31F-1A3A-49D2-A370-D5EB2731E4BE}" srcId="{9193E983-8B69-425C-907A-4816AE3AF4E2}" destId="{88962355-453D-4D58-B057-2ADF5E62A8E6}" srcOrd="2" destOrd="0" parTransId="{9E242185-EFD4-4B13-B07E-159C3BAC17A4}" sibTransId="{3FFAE768-A165-4418-BE5C-C8AAD85D78B8}"/>
    <dgm:cxn modelId="{FCBDB141-3276-498A-BFB2-5CB6C20A54C0}" srcId="{9193E983-8B69-425C-907A-4816AE3AF4E2}" destId="{A0AC27CC-3075-4332-A276-A2452666A64F}" srcOrd="0" destOrd="0" parTransId="{F0623C7C-E47C-429E-B444-53803D85A5FD}" sibTransId="{3B47E141-9FD7-4799-AD47-F13BF66C82F4}"/>
    <dgm:cxn modelId="{69C72C55-0756-413E-ABAE-30FF440CE556}" type="presOf" srcId="{9193E983-8B69-425C-907A-4816AE3AF4E2}" destId="{F8C08743-335A-4484-8651-CDD054314CB9}" srcOrd="0" destOrd="0" presId="urn:microsoft.com/office/officeart/2005/8/layout/chevron1"/>
    <dgm:cxn modelId="{9374A97D-3152-43AF-A497-DAAB7B2D52CD}" srcId="{9193E983-8B69-425C-907A-4816AE3AF4E2}" destId="{1E858477-678F-46BF-9F8C-FC7EC5517A07}" srcOrd="1" destOrd="0" parTransId="{8AB6C33F-C080-43F8-B1E0-1A6863164938}" sibTransId="{B0D0EE6D-A129-4BD6-A5E7-B6FA1869C8C1}"/>
    <dgm:cxn modelId="{5C41788A-D1A5-4A2C-9B4C-A6A0D94153C5}" type="presOf" srcId="{A0AC27CC-3075-4332-A276-A2452666A64F}" destId="{705B2914-FFA3-4C79-AB51-B26BA0090ACB}" srcOrd="0" destOrd="0" presId="urn:microsoft.com/office/officeart/2005/8/layout/chevron1"/>
    <dgm:cxn modelId="{5586EABA-07F0-4396-B765-D512ED924323}" type="presOf" srcId="{88962355-453D-4D58-B057-2ADF5E62A8E6}" destId="{547D9E86-1451-4824-9C9D-59681551D525}" srcOrd="0" destOrd="0" presId="urn:microsoft.com/office/officeart/2005/8/layout/chevron1"/>
    <dgm:cxn modelId="{318C1BEA-3DDE-4524-84DC-A21FF2D9C969}" type="presOf" srcId="{1E858477-678F-46BF-9F8C-FC7EC5517A07}" destId="{686601D9-F3BB-4337-B038-0B24DEA3D503}" srcOrd="0" destOrd="0" presId="urn:microsoft.com/office/officeart/2005/8/layout/chevron1"/>
    <dgm:cxn modelId="{8E96B73A-EF81-4BEB-968E-09E5A750FA4D}" type="presParOf" srcId="{F8C08743-335A-4484-8651-CDD054314CB9}" destId="{705B2914-FFA3-4C79-AB51-B26BA0090ACB}" srcOrd="0" destOrd="0" presId="urn:microsoft.com/office/officeart/2005/8/layout/chevron1"/>
    <dgm:cxn modelId="{3AFC9D47-43B0-436A-831C-53B910A35BF8}" type="presParOf" srcId="{F8C08743-335A-4484-8651-CDD054314CB9}" destId="{A9D6610B-C248-443C-ABE8-C399297D3256}" srcOrd="1" destOrd="0" presId="urn:microsoft.com/office/officeart/2005/8/layout/chevron1"/>
    <dgm:cxn modelId="{CBFEE81E-5B20-4AD3-AFBA-019CA24BF568}" type="presParOf" srcId="{F8C08743-335A-4484-8651-CDD054314CB9}" destId="{686601D9-F3BB-4337-B038-0B24DEA3D503}" srcOrd="2" destOrd="0" presId="urn:microsoft.com/office/officeart/2005/8/layout/chevron1"/>
    <dgm:cxn modelId="{D2F38E86-56E9-438F-8935-9ACED43364E1}" type="presParOf" srcId="{F8C08743-335A-4484-8651-CDD054314CB9}" destId="{DB7D6165-3BA7-4E83-939E-DAAD7B15731A}" srcOrd="3" destOrd="0" presId="urn:microsoft.com/office/officeart/2005/8/layout/chevron1"/>
    <dgm:cxn modelId="{D8937A08-9DB7-4C41-9A16-05931A4F5ED2}" type="presParOf" srcId="{F8C08743-335A-4484-8651-CDD054314CB9}" destId="{547D9E86-1451-4824-9C9D-59681551D525}"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B2914-FFA3-4C79-AB51-B26BA0090ACB}">
      <dsp:nvSpPr>
        <dsp:cNvPr id="0" name=""/>
        <dsp:cNvSpPr/>
      </dsp:nvSpPr>
      <dsp:spPr>
        <a:xfrm>
          <a:off x="31820"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Licensing Portal </a:t>
          </a:r>
        </a:p>
      </dsp:txBody>
      <dsp:txXfrm>
        <a:off x="267038" y="0"/>
        <a:ext cx="3482956" cy="470435"/>
      </dsp:txXfrm>
    </dsp:sp>
    <dsp:sp modelId="{686601D9-F3BB-4337-B038-0B24DEA3D503}">
      <dsp:nvSpPr>
        <dsp:cNvPr id="0" name=""/>
        <dsp:cNvSpPr/>
      </dsp:nvSpPr>
      <dsp:spPr>
        <a:xfrm>
          <a:off x="3472599"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t>Cases</a:t>
          </a:r>
        </a:p>
      </dsp:txBody>
      <dsp:txXfrm>
        <a:off x="3707817" y="0"/>
        <a:ext cx="3482956" cy="470435"/>
      </dsp:txXfrm>
    </dsp:sp>
    <dsp:sp modelId="{547D9E86-1451-4824-9C9D-59681551D525}">
      <dsp:nvSpPr>
        <dsp:cNvPr id="0" name=""/>
        <dsp:cNvSpPr/>
      </dsp:nvSpPr>
      <dsp:spPr>
        <a:xfrm>
          <a:off x="7119350"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Case Details</a:t>
          </a:r>
        </a:p>
      </dsp:txBody>
      <dsp:txXfrm>
        <a:off x="7354568" y="0"/>
        <a:ext cx="3482956" cy="4704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B2914-FFA3-4C79-AB51-B26BA0090ACB}">
      <dsp:nvSpPr>
        <dsp:cNvPr id="0" name=""/>
        <dsp:cNvSpPr/>
      </dsp:nvSpPr>
      <dsp:spPr>
        <a:xfrm>
          <a:off x="60395"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Licensing Portal </a:t>
          </a:r>
        </a:p>
      </dsp:txBody>
      <dsp:txXfrm>
        <a:off x="295613" y="0"/>
        <a:ext cx="3482956" cy="470435"/>
      </dsp:txXfrm>
    </dsp:sp>
    <dsp:sp modelId="{686601D9-F3BB-4337-B038-0B24DEA3D503}">
      <dsp:nvSpPr>
        <dsp:cNvPr id="0" name=""/>
        <dsp:cNvSpPr/>
      </dsp:nvSpPr>
      <dsp:spPr>
        <a:xfrm>
          <a:off x="3472599"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t>Licenses</a:t>
          </a:r>
        </a:p>
      </dsp:txBody>
      <dsp:txXfrm>
        <a:off x="3707817" y="0"/>
        <a:ext cx="3482956" cy="470435"/>
      </dsp:txXfrm>
    </dsp:sp>
    <dsp:sp modelId="{547D9E86-1451-4824-9C9D-59681551D525}">
      <dsp:nvSpPr>
        <dsp:cNvPr id="0" name=""/>
        <dsp:cNvSpPr/>
      </dsp:nvSpPr>
      <dsp:spPr>
        <a:xfrm>
          <a:off x="7119350" y="0"/>
          <a:ext cx="3953391" cy="470435"/>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License Details</a:t>
          </a:r>
        </a:p>
      </dsp:txBody>
      <dsp:txXfrm>
        <a:off x="7354568" y="0"/>
        <a:ext cx="3482956" cy="4704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FDFC9-B283-4917-968D-03A143F9768B}" type="datetimeFigureOut">
              <a:rPr lang="en-US" smtClean="0"/>
              <a:t>4/1/2025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027749-F3B0-4B05-BC68-0D483B0A4679}" type="slidenum">
              <a:rPr lang="en-US" smtClean="0"/>
              <a:t>‹#›</a:t>
            </a:fld>
            <a:endParaRPr lang="en-US"/>
          </a:p>
        </p:txBody>
      </p:sp>
    </p:spTree>
    <p:extLst>
      <p:ext uri="{BB962C8B-B14F-4D97-AF65-F5344CB8AC3E}">
        <p14:creationId xmlns:p14="http://schemas.microsoft.com/office/powerpoint/2010/main" val="30311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8143-C4A3-46CB-ACCB-DBF4B22604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B0B584-F07F-4DDD-A3CE-6993D5026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EF6EC2-B7BD-44E5-A078-535AE599687B}"/>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03C38E92-A1FB-43E7-9BE9-16A7876117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60109-24B3-44F2-8C85-54745D65D9AD}"/>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191066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74915-90B3-4610-AB92-26FBAC6CF4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AD328C-72EB-4D17-98C3-171C6691F75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E400F-4059-49BF-9C26-9BC60497CB97}"/>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CF3F083F-5269-4276-AF57-59CC747B3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069D76-F9E8-4375-A21B-2C99EB47636E}"/>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23202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08C1-554D-44C5-AD80-32C7ACD3A2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7A9DCD-9F29-4092-A5FC-3E8E1573A9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223C9B1-B48D-46B2-B41E-D166F10AE3F3}"/>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A13B3C6B-3CE8-495E-A9F0-0F4D1A223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7A63A5-242F-42CA-8FB8-A277A29BEA4C}"/>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369147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A117-7E93-4782-9004-10DC96462F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34C3E5-9ECC-4A6A-8540-1DA8E7F33C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425F77-8ED8-4D1D-AD53-6B7D26BB7EF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B532AE-9A83-442C-B205-4284DF04F802}"/>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6" name="Footer Placeholder 5">
            <a:extLst>
              <a:ext uri="{FF2B5EF4-FFF2-40B4-BE49-F238E27FC236}">
                <a16:creationId xmlns:a16="http://schemas.microsoft.com/office/drawing/2014/main" id="{9384565D-1685-4071-BCDF-D54FFB56D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E1196-3CB1-4220-8215-FCF961049045}"/>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233137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58AC0-52DE-4989-B976-E67454BFA2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F96E0F-B549-4043-8EDD-72E766895B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478A87-2391-4C81-919A-1E7189DFE2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F8D86A-DD6E-450F-B7CE-64B0DE4FC3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BCF5B86-E8AD-4325-89C0-29E1DAB59F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FBDB07-99CC-479B-8265-2FD73BDDC47C}"/>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8" name="Footer Placeholder 7">
            <a:extLst>
              <a:ext uri="{FF2B5EF4-FFF2-40B4-BE49-F238E27FC236}">
                <a16:creationId xmlns:a16="http://schemas.microsoft.com/office/drawing/2014/main" id="{ABEE8F52-5572-474D-A085-1CEB9A73C5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E5B14-09DF-4633-A422-1E29B75C60CD}"/>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2608025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33D0B-7694-43CC-AFC8-8B5A0A7526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1B0BC4-878D-4DD4-9732-C545F666B7A3}"/>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4" name="Footer Placeholder 3">
            <a:extLst>
              <a:ext uri="{FF2B5EF4-FFF2-40B4-BE49-F238E27FC236}">
                <a16:creationId xmlns:a16="http://schemas.microsoft.com/office/drawing/2014/main" id="{71EC484A-EFB3-4BF3-BA84-EAD149E4C5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35F894-AD18-4CBD-85E6-1B6166648ABB}"/>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81290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8DD9BD-58B3-4B23-9FC7-D35799A8EF3F}"/>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3" name="Footer Placeholder 2">
            <a:extLst>
              <a:ext uri="{FF2B5EF4-FFF2-40B4-BE49-F238E27FC236}">
                <a16:creationId xmlns:a16="http://schemas.microsoft.com/office/drawing/2014/main" id="{D1E78697-909E-4B7C-9880-DF2391FD51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9F7724-CC18-45DF-A8B8-997800771A41}"/>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1842635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9BC3A-0D3F-4807-A37E-4C33A94C77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B47B00-E4CA-4071-A94B-C84DC9D30D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18CC02-C6A4-4225-9C2A-AE21972B4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710BEC-3075-4748-B78F-EB5ABE5482CB}"/>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6" name="Footer Placeholder 5">
            <a:extLst>
              <a:ext uri="{FF2B5EF4-FFF2-40B4-BE49-F238E27FC236}">
                <a16:creationId xmlns:a16="http://schemas.microsoft.com/office/drawing/2014/main" id="{239EE95B-23E5-4AE4-9257-F706A6856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9A1E6F-1FD9-4F0E-A51F-2DFB3A286AB9}"/>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2205059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F40A-1356-451C-B346-CE52A8580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D3225D-226B-42F0-9959-BB87A55703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265CA4-1E7F-4619-A683-B7AA7BE81C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4A7DDA-4760-42FC-B7B2-B995F8C8B6E7}"/>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6" name="Footer Placeholder 5">
            <a:extLst>
              <a:ext uri="{FF2B5EF4-FFF2-40B4-BE49-F238E27FC236}">
                <a16:creationId xmlns:a16="http://schemas.microsoft.com/office/drawing/2014/main" id="{2D95D005-4C5E-4458-850B-1D1EE39609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A90EEA-0286-40BE-85DB-CE03FD31789B}"/>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331012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B2835-C49B-4BFA-B79F-656783A230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636C43-7E01-4737-8664-2A32CCB78C4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028C2-93CB-400B-997B-FC56C64260F1}"/>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5D4916AB-5D6D-430D-93B9-D88C631071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8492F-33BF-4290-8FA2-4B540627D37F}"/>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4219901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C3A6-0B2A-4346-9C5A-8F104CFEB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22C28E-6A2A-431C-B6AC-AC79020972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3DB289-CE66-4313-94D8-B2D1B4D7DD6D}"/>
              </a:ext>
            </a:extLst>
          </p:cNvPr>
          <p:cNvSpPr>
            <a:spLocks noGrp="1"/>
          </p:cNvSpPr>
          <p:nvPr>
            <p:ph type="dt" sz="half" idx="10"/>
          </p:nvPr>
        </p:nvSpPr>
        <p:spPr/>
        <p:txBody>
          <a:body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88998A2C-04D0-44DA-997E-5B2B3A089B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FD9108-E2FA-405C-94A2-7EEFFE89AD48}"/>
              </a:ext>
            </a:extLst>
          </p:cNvPr>
          <p:cNvSpPr>
            <a:spLocks noGrp="1"/>
          </p:cNvSpPr>
          <p:nvPr>
            <p:ph type="sldNum" sz="quarter" idx="12"/>
          </p:nvPr>
        </p:nvSpPr>
        <p:spPr/>
        <p:txBody>
          <a:bodyPr/>
          <a:lstStyle/>
          <a:p>
            <a:fld id="{FB317152-4716-4338-8D80-5352C9FF2045}" type="slidenum">
              <a:rPr lang="en-US" smtClean="0"/>
              <a:t>‹#›</a:t>
            </a:fld>
            <a:endParaRPr lang="en-US"/>
          </a:p>
        </p:txBody>
      </p:sp>
    </p:spTree>
    <p:extLst>
      <p:ext uri="{BB962C8B-B14F-4D97-AF65-F5344CB8AC3E}">
        <p14:creationId xmlns:p14="http://schemas.microsoft.com/office/powerpoint/2010/main" val="3920461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F52F5C-BF6E-42A1-8836-AC1F8892BA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116B3B-8E28-4BB8-9E5B-FDED62D3F6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1B8BED-9969-41C6-AD95-AAD469207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8D018-2994-4B92-B70F-9133C71BF3E5}" type="datetimeFigureOut">
              <a:rPr lang="en-US" smtClean="0"/>
              <a:t>4/1/2025</a:t>
            </a:fld>
            <a:endParaRPr lang="en-US"/>
          </a:p>
        </p:txBody>
      </p:sp>
      <p:sp>
        <p:nvSpPr>
          <p:cNvPr id="5" name="Footer Placeholder 4">
            <a:extLst>
              <a:ext uri="{FF2B5EF4-FFF2-40B4-BE49-F238E27FC236}">
                <a16:creationId xmlns:a16="http://schemas.microsoft.com/office/drawing/2014/main" id="{338EFFB1-5F2B-4FC5-A589-0CCA6EF9FF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121D7D-019D-410B-8D6B-B77B79A999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317152-4716-4338-8D80-5352C9FF2045}" type="slidenum">
              <a:rPr lang="en-US" smtClean="0"/>
              <a:t>‹#›</a:t>
            </a:fld>
            <a:endParaRPr lang="en-US"/>
          </a:p>
        </p:txBody>
      </p:sp>
    </p:spTree>
    <p:extLst>
      <p:ext uri="{BB962C8B-B14F-4D97-AF65-F5344CB8AC3E}">
        <p14:creationId xmlns:p14="http://schemas.microsoft.com/office/powerpoint/2010/main" val="282711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eslicensing.fdacs.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slide" Target="slide65.xml"/><Relationship Id="rId3" Type="http://schemas.openxmlformats.org/officeDocument/2006/relationships/slide" Target="slide15.xml"/><Relationship Id="rId7" Type="http://schemas.openxmlformats.org/officeDocument/2006/relationships/slide" Target="slide58.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42.xml"/><Relationship Id="rId5" Type="http://schemas.openxmlformats.org/officeDocument/2006/relationships/slide" Target="slide41.xml"/><Relationship Id="rId10" Type="http://schemas.openxmlformats.org/officeDocument/2006/relationships/image" Target="../media/image5.png"/><Relationship Id="rId4" Type="http://schemas.openxmlformats.org/officeDocument/2006/relationships/slide" Target="slide24.xml"/><Relationship Id="rId9" Type="http://schemas.openxmlformats.org/officeDocument/2006/relationships/slide" Target="slide56.xml"/></Relationships>
</file>

<file path=ppt/slides/_rels/slide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slide" Target="slide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aeslicensing.fdacs.gov/" TargetMode="Externa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aeslicensing.fdacs.gov/"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slide" Target="slide26.xml"/><Relationship Id="rId7" Type="http://schemas.openxmlformats.org/officeDocument/2006/relationships/slide" Target="slide38.xml"/><Relationship Id="rId2" Type="http://schemas.openxmlformats.org/officeDocument/2006/relationships/slide" Target="slide25.xml"/><Relationship Id="rId1" Type="http://schemas.openxmlformats.org/officeDocument/2006/relationships/slideLayout" Target="../slideLayouts/slideLayout2.xml"/><Relationship Id="rId6" Type="http://schemas.openxmlformats.org/officeDocument/2006/relationships/slide" Target="slide31.xml"/><Relationship Id="rId5" Type="http://schemas.openxmlformats.org/officeDocument/2006/relationships/slide" Target="slide30.xml"/><Relationship Id="rId10" Type="http://schemas.openxmlformats.org/officeDocument/2006/relationships/image" Target="../media/image5.png"/><Relationship Id="rId4" Type="http://schemas.openxmlformats.org/officeDocument/2006/relationships/slide" Target="slide27.xml"/><Relationship Id="rId9" Type="http://schemas.openxmlformats.org/officeDocument/2006/relationships/slide" Target="slide40.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7.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www.fdacs.gov/content/download/118411/file/how-to-retake-a-failed-exam-chapter-487.pdf" TargetMode="External"/><Relationship Id="rId3" Type="http://schemas.openxmlformats.org/officeDocument/2006/relationships/hyperlink" Target="https://www.fdacs.gov/content/download/118407/file/how-to-renew-an-individual-487-license.pdf" TargetMode="External"/><Relationship Id="rId7" Type="http://schemas.openxmlformats.org/officeDocument/2006/relationships/hyperlink" Target="https://www.fdacs.gov/content/download/118408/file/how-to-add-a-category-to-an-active-487-license.pdf" TargetMode="External"/><Relationship Id="rId2" Type="http://schemas.openxmlformats.org/officeDocument/2006/relationships/hyperlink" Target="https://www.fdacs.gov/content/download/118405/file/how-to-apply-for-a-new-individual-487-license.pdf" TargetMode="External"/><Relationship Id="rId1" Type="http://schemas.openxmlformats.org/officeDocument/2006/relationships/slideLayout" Target="../slideLayouts/slideLayout2.xml"/><Relationship Id="rId6" Type="http://schemas.openxmlformats.org/officeDocument/2006/relationships/hyperlink" Target="https://www.fdacs.gov/content/download/118410/file/how-to-apply-for-a-new-reciprocal-487-license.pdf" TargetMode="External"/><Relationship Id="rId5" Type="http://schemas.openxmlformats.org/officeDocument/2006/relationships/hyperlink" Target="https://www.fdacs.gov/content/download/118406/file/how-to-renew-a-487-dealer-license.pdf" TargetMode="External"/><Relationship Id="rId4" Type="http://schemas.openxmlformats.org/officeDocument/2006/relationships/hyperlink" Target="https://www.fdacs.gov/content/download/118404/file/how-to-apply-for-a-new-487-dealer-license.pdf" TargetMode="External"/><Relationship Id="rId9"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slide" Target="slide4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s://www.fdacs.gov/content/download/118415/file/how-to-apply-for-482-limited-certificates-lc-lw-ll-ls.pdf" TargetMode="External"/><Relationship Id="rId3" Type="http://schemas.openxmlformats.org/officeDocument/2006/relationships/hyperlink" Target="https://www.fdacs.gov/content/download/118409/file/how-to-apply-for-a-new-482-pest-control-business-license.pdf" TargetMode="External"/><Relationship Id="rId7" Type="http://schemas.openxmlformats.org/officeDocument/2006/relationships/hyperlink" Target="https://www.fdacs.gov/content/download/118414/file/how-to-apply-for-a-new-special-fumigation-id-certificate.pdf" TargetMode="External"/><Relationship Id="rId12" Type="http://schemas.openxmlformats.org/officeDocument/2006/relationships/image" Target="../media/image5.png"/><Relationship Id="rId2" Type="http://schemas.openxmlformats.org/officeDocument/2006/relationships/slide" Target="slide52.xml"/><Relationship Id="rId1" Type="http://schemas.openxmlformats.org/officeDocument/2006/relationships/slideLayout" Target="../slideLayouts/slideLayout2.xml"/><Relationship Id="rId6" Type="http://schemas.openxmlformats.org/officeDocument/2006/relationships/hyperlink" Target="https://www.fdacs.gov/content/download/118413/file/how-to-renew-a-482-certified-operator-certificate.pdf" TargetMode="External"/><Relationship Id="rId11" Type="http://schemas.openxmlformats.org/officeDocument/2006/relationships/hyperlink" Target="https://www.fdacs.gov/content/download/118426/file/how-to-apply-for-a-new-employee-id-card.pdf" TargetMode="External"/><Relationship Id="rId5" Type="http://schemas.openxmlformats.org/officeDocument/2006/relationships/hyperlink" Target="https://www.fdacs.gov/content/download/118412/file/how-to-apply-for-a-new-482-certified-operator-certificate.pdf" TargetMode="External"/><Relationship Id="rId10" Type="http://schemas.openxmlformats.org/officeDocument/2006/relationships/hyperlink" Target="https://www.fdacs.gov/content/download/118425/file/how-to-renew-a-482-limited-certificate.pdf" TargetMode="External"/><Relationship Id="rId4" Type="http://schemas.openxmlformats.org/officeDocument/2006/relationships/hyperlink" Target="https://gcc02.safelinks.protection.outlook.com/?url=https%3A%2F%2Fccmedia.fdacs.gov%2Fcontent%2Fdownload%2F118428%2Ffile%2Fhow-to-renew-a-pest-control-business-license.pdf&amp;data=05%7C02%7CTamara.James%40fdacs.gov%7Cdbb7e3fdb9214fdcfcd708dd710ddebf%7C62557d98bd114a888a7b57bc3df0190b%7C0%7C0%7C638791026565238100%7CUnknown%7CTWFpbGZsb3d8eyJFbXB0eU1hcGkiOnRydWUsIlYiOiIwLjAuMDAwMCIsIlAiOiJXaW4zMiIsIkFOIjoiTWFpbCIsIldUIjoyfQ%3D%3D%7C0%7C%7C%7C&amp;sdata=GXc82mNhslOBv%2FnRVSfXAOzmapqaT2cbfPFyLd31ZhE%3D&amp;reserved=0" TargetMode="External"/><Relationship Id="rId9" Type="http://schemas.openxmlformats.org/officeDocument/2006/relationships/hyperlink" Target="https://www.fdacs.gov/content/download/118424/file/how-to-apply-for-a-new-482-limited-fertilizer-certificate.pdf" TargetMode="External"/></Relationships>
</file>

<file path=ppt/slides/_rels/slide52.xml.rels><?xml version="1.0" encoding="UTF-8" standalone="yes"?>
<Relationships xmlns="http://schemas.openxmlformats.org/package/2006/relationships"><Relationship Id="rId2" Type="http://schemas.openxmlformats.org/officeDocument/2006/relationships/hyperlink" Target="https://gcc02.safelinks.protection.outlook.com/?url=https%3A%2F%2Faeslicensing.fdacs.gov%2F&amp;data=05%7C02%7CTamara.James%40fdacs.gov%7C7909a17ed6e248cb176508dd6acdd20c%7C62557d98bd114a888a7b57bc3df0190b%7C0%7C0%7C638784154396148744%7CUnknown%7CTWFpbGZsb3d8eyJFbXB0eU1hcGkiOnRydWUsIlYiOiIwLjAuMDAwMCIsIlAiOiJXaW4zMiIsIkFOIjoiTWFpbCIsIldUIjoyfQ%3D%3D%7C0%7C%7C%7C&amp;sdata=fWviMe6Jal24jxHFGRKzoEcl68RnYLfATkdACVM4PbQ%3D&amp;reserved=0"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fdacs.gov/content/download/118423/file/how-to-add-a-co-provider-to-an-approved-ceu-program.pdf" TargetMode="External"/><Relationship Id="rId7" Type="http://schemas.openxmlformats.org/officeDocument/2006/relationships/hyperlink" Target="https://www.fdacs.gov/content/download/118419/file/how-to-renew-a-ceu-program.pdf" TargetMode="External"/><Relationship Id="rId2" Type="http://schemas.openxmlformats.org/officeDocument/2006/relationships/hyperlink" Target="https://www.fdacs.gov/content/download/118427/file/how-to-register-as-a-ceu-provider.pdf" TargetMode="External"/><Relationship Id="rId1" Type="http://schemas.openxmlformats.org/officeDocument/2006/relationships/slideLayout" Target="../slideLayouts/slideLayout2.xml"/><Relationship Id="rId6" Type="http://schemas.openxmlformats.org/officeDocument/2006/relationships/hyperlink" Target="https://www.fdacs.gov/content/download/118421/file/how-to-add-a-class-to-an-approved-ceu-program.pdf" TargetMode="External"/><Relationship Id="rId5" Type="http://schemas.openxmlformats.org/officeDocument/2006/relationships/hyperlink" Target="https://www.fdacs.gov/content/download/118420/file/how-to-manage-ceu-attendance.pdf" TargetMode="External"/><Relationship Id="rId4" Type="http://schemas.openxmlformats.org/officeDocument/2006/relationships/hyperlink" Target="https://www.fdacs.gov/content/download/118422/file/how-to-submit-a-new-ceu-program.pdf"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fdacs.gov/content/download/118416/file/fumigation-equipment-vendors.pdf" TargetMode="External"/><Relationship Id="rId2" Type="http://schemas.openxmlformats.org/officeDocument/2006/relationships/hyperlink" Target="https://www.fdacs.gov/content/download/118417/file/fumigation-pest-control-company.pdf"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fdacs.gov/content/download/118418/file/fumigation-product-vendor.pdf" TargetMode="External"/><Relationship Id="rId4" Type="http://schemas.openxmlformats.org/officeDocument/2006/relationships/hyperlink" Target="https://freshfromflorida.sharepoint.com/:b:/r/sites/aes/AES%20Portal%20Tutorials/Fumigation%20Product%20Vendor.pdf?csf=1&amp;web=1&amp;e=cpejHW" TargetMode="External"/></Relationships>
</file>

<file path=ppt/slides/_rels/slide56.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slide" Target="slide5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slide" Target="slide64.xml"/><Relationship Id="rId4" Type="http://schemas.openxmlformats.org/officeDocument/2006/relationships/slide" Target="slide6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aeslicensing.fdacs.gov/"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aeslicensing.fdacs.gov/"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aeslicensing.fdacs.gov/" TargetMode="Externa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aeslicensing.fdacs.gov/" TargetMode="Externa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ADCD03-8716-731D-E215-4A7156935B86}"/>
              </a:ext>
            </a:extLst>
          </p:cNvPr>
          <p:cNvSpPr>
            <a:spLocks noGrp="1"/>
          </p:cNvSpPr>
          <p:nvPr>
            <p:ph type="title" idx="4294967295"/>
          </p:nvPr>
        </p:nvSpPr>
        <p:spPr>
          <a:xfrm>
            <a:off x="389030" y="807990"/>
            <a:ext cx="6220101" cy="3139321"/>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22225">
                  <a:solidFill>
                    <a:schemeClr val="accent6">
                      <a:lumMod val="75000"/>
                    </a:schemeClr>
                  </a:solidFill>
                  <a:prstDash val="solid"/>
                </a:ln>
                <a:solidFill>
                  <a:schemeClr val="accent6">
                    <a:lumMod val="60000"/>
                    <a:lumOff val="40000"/>
                  </a:schemeClr>
                </a:solidFill>
                <a:effectLst/>
                <a:uLnTx/>
                <a:uFillTx/>
                <a:latin typeface="+mn-lt"/>
                <a:ea typeface="+mn-ea"/>
                <a:cs typeface="+mn-cs"/>
              </a:rPr>
              <a:t>FDACS </a:t>
            </a:r>
            <a:br>
              <a:rPr kumimoji="0" lang="en-US" sz="6600" b="1" i="0" u="none" strike="noStrike" kern="1200" cap="none" spc="0" normalizeH="0" baseline="0" noProof="0" dirty="0">
                <a:ln w="22225">
                  <a:solidFill>
                    <a:schemeClr val="accent6">
                      <a:lumMod val="75000"/>
                    </a:schemeClr>
                  </a:solidFill>
                  <a:prstDash val="solid"/>
                </a:ln>
                <a:solidFill>
                  <a:schemeClr val="accent6">
                    <a:lumMod val="60000"/>
                    <a:lumOff val="40000"/>
                  </a:schemeClr>
                </a:solidFill>
                <a:effectLst/>
                <a:uLnTx/>
                <a:uFillTx/>
                <a:latin typeface="+mn-lt"/>
                <a:ea typeface="+mn-ea"/>
                <a:cs typeface="+mn-cs"/>
              </a:rPr>
            </a:br>
            <a:r>
              <a:rPr kumimoji="0" lang="en-US" sz="6600" b="1" i="0" u="none" strike="noStrike" kern="1200" cap="none" spc="0" normalizeH="0" baseline="0" noProof="0" dirty="0">
                <a:ln w="22225">
                  <a:solidFill>
                    <a:schemeClr val="accent6">
                      <a:lumMod val="75000"/>
                    </a:schemeClr>
                  </a:solidFill>
                  <a:prstDash val="solid"/>
                </a:ln>
                <a:solidFill>
                  <a:schemeClr val="accent6">
                    <a:lumMod val="60000"/>
                    <a:lumOff val="40000"/>
                  </a:schemeClr>
                </a:solidFill>
                <a:effectLst/>
                <a:uLnTx/>
                <a:uFillTx/>
                <a:latin typeface="+mn-lt"/>
                <a:ea typeface="+mn-ea"/>
                <a:cs typeface="+mn-cs"/>
              </a:rPr>
              <a:t>AES Portal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22225">
                  <a:solidFill>
                    <a:schemeClr val="accent6">
                      <a:lumMod val="75000"/>
                    </a:schemeClr>
                  </a:solidFill>
                  <a:prstDash val="solid"/>
                </a:ln>
                <a:solidFill>
                  <a:schemeClr val="accent6">
                    <a:lumMod val="60000"/>
                    <a:lumOff val="40000"/>
                  </a:schemeClr>
                </a:solidFill>
                <a:effectLst/>
                <a:uLnTx/>
                <a:uFillTx/>
                <a:latin typeface="+mn-lt"/>
                <a:ea typeface="+mn-ea"/>
                <a:cs typeface="+mn-cs"/>
              </a:rPr>
              <a:t>Training Tutorials</a:t>
            </a:r>
          </a:p>
        </p:txBody>
      </p:sp>
      <p:sp>
        <p:nvSpPr>
          <p:cNvPr id="3" name="Subtitle 2">
            <a:extLst>
              <a:ext uri="{FF2B5EF4-FFF2-40B4-BE49-F238E27FC236}">
                <a16:creationId xmlns:a16="http://schemas.microsoft.com/office/drawing/2014/main" id="{0C2B563D-F392-906E-A3F2-972B347A3ED1}"/>
              </a:ext>
            </a:extLst>
          </p:cNvPr>
          <p:cNvSpPr>
            <a:spLocks noGrp="1"/>
          </p:cNvSpPr>
          <p:nvPr>
            <p:ph type="subTitle" idx="1"/>
          </p:nvPr>
        </p:nvSpPr>
        <p:spPr>
          <a:xfrm>
            <a:off x="1405828" y="3947311"/>
            <a:ext cx="3868450" cy="1035781"/>
          </a:xfrm>
        </p:spPr>
        <p:txBody>
          <a:bodyPr>
            <a:normAutofit/>
          </a:bodyPr>
          <a:lstStyle/>
          <a:p>
            <a:r>
              <a:rPr lang="en-US" dirty="0">
                <a:hlinkClick r:id="rId2"/>
              </a:rPr>
              <a:t>https://aeslicensing.fdacs.gov</a:t>
            </a:r>
            <a:endParaRPr lang="en-US" dirty="0"/>
          </a:p>
          <a:p>
            <a:endParaRPr lang="en-US" dirty="0"/>
          </a:p>
          <a:p>
            <a:endParaRPr lang="en-US" dirty="0"/>
          </a:p>
        </p:txBody>
      </p:sp>
      <p:pic>
        <p:nvPicPr>
          <p:cNvPr id="1026" name="Picture 2" descr="Florida Department of Agriculture and Consumer Services ...">
            <a:extLst>
              <a:ext uri="{FF2B5EF4-FFF2-40B4-BE49-F238E27FC236}">
                <a16:creationId xmlns:a16="http://schemas.microsoft.com/office/drawing/2014/main" id="{B55C2158-1150-38A4-D080-59C1CF8BF868}"/>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tretch>
            <a:fillRect/>
          </a:stretch>
        </p:blipFill>
        <p:spPr bwMode="auto">
          <a:xfrm>
            <a:off x="6993380" y="1207683"/>
            <a:ext cx="4442633" cy="44426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A745EEF-271E-C6B5-BCB2-C84DF7A19021}"/>
              </a:ext>
            </a:extLst>
          </p:cNvPr>
          <p:cNvSpPr txBox="1"/>
          <p:nvPr/>
        </p:nvSpPr>
        <p:spPr>
          <a:xfrm>
            <a:off x="195943" y="6344816"/>
            <a:ext cx="2388637" cy="307777"/>
          </a:xfrm>
          <a:prstGeom prst="rect">
            <a:avLst/>
          </a:prstGeom>
          <a:noFill/>
        </p:spPr>
        <p:txBody>
          <a:bodyPr wrap="square" rtlCol="0">
            <a:spAutoFit/>
          </a:bodyPr>
          <a:lstStyle/>
          <a:p>
            <a:r>
              <a:rPr lang="en-US" sz="1400" dirty="0"/>
              <a:t>FDACS | Spring 2025</a:t>
            </a:r>
          </a:p>
        </p:txBody>
      </p:sp>
    </p:spTree>
    <p:extLst>
      <p:ext uri="{BB962C8B-B14F-4D97-AF65-F5344CB8AC3E}">
        <p14:creationId xmlns:p14="http://schemas.microsoft.com/office/powerpoint/2010/main" val="382153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2F138-559E-3F0C-695B-273A8EA93B94}"/>
              </a:ext>
            </a:extLst>
          </p:cNvPr>
          <p:cNvSpPr>
            <a:spLocks noGrp="1"/>
          </p:cNvSpPr>
          <p:nvPr>
            <p:ph type="title"/>
          </p:nvPr>
        </p:nvSpPr>
        <p:spPr>
          <a:xfrm>
            <a:off x="838200" y="-2933"/>
            <a:ext cx="10515600" cy="1325563"/>
          </a:xfrm>
        </p:spPr>
        <p:txBody>
          <a:bodyPr/>
          <a:lstStyle/>
          <a:p>
            <a:r>
              <a:rPr lang="en-US" u="sng" dirty="0"/>
              <a:t>How to Use This </a:t>
            </a:r>
            <a:r>
              <a:rPr lang="en-US" u="sng" dirty="0" err="1"/>
              <a:t>Powerpoint</a:t>
            </a:r>
            <a:r>
              <a:rPr lang="en-US" u="sng" dirty="0"/>
              <a:t> Tutorial</a:t>
            </a:r>
          </a:p>
        </p:txBody>
      </p:sp>
      <p:sp>
        <p:nvSpPr>
          <p:cNvPr id="3" name="Content Placeholder 2">
            <a:extLst>
              <a:ext uri="{FF2B5EF4-FFF2-40B4-BE49-F238E27FC236}">
                <a16:creationId xmlns:a16="http://schemas.microsoft.com/office/drawing/2014/main" id="{DF77385A-2772-5709-D9D8-D6D5F582AFCD}"/>
              </a:ext>
            </a:extLst>
          </p:cNvPr>
          <p:cNvSpPr>
            <a:spLocks noGrp="1"/>
          </p:cNvSpPr>
          <p:nvPr>
            <p:ph idx="1"/>
          </p:nvPr>
        </p:nvSpPr>
        <p:spPr>
          <a:xfrm>
            <a:off x="838200" y="1175657"/>
            <a:ext cx="10515600" cy="5001306"/>
          </a:xfrm>
        </p:spPr>
        <p:txBody>
          <a:bodyPr>
            <a:normAutofit/>
          </a:bodyPr>
          <a:lstStyle/>
          <a:p>
            <a:r>
              <a:rPr lang="en-US" sz="2600" dirty="0"/>
              <a:t>Click </a:t>
            </a:r>
            <a:r>
              <a:rPr lang="en-US" sz="2600" i="1" dirty="0"/>
              <a:t>any</a:t>
            </a:r>
            <a:r>
              <a:rPr lang="en-US" sz="2600" dirty="0"/>
              <a:t> linked title throughout this PowerPoint to jump directly to that section. These links serve as shortcuts to navigate throughout the tutorial.</a:t>
            </a:r>
          </a:p>
          <a:p>
            <a:endParaRPr lang="en-US" dirty="0"/>
          </a:p>
          <a:p>
            <a:pPr marL="0" indent="0">
              <a:buNone/>
            </a:pPr>
            <a:endParaRPr lang="en-US" dirty="0"/>
          </a:p>
          <a:p>
            <a:pPr marL="0" indent="0">
              <a:buNone/>
            </a:pPr>
            <a:endParaRPr lang="en-US" dirty="0"/>
          </a:p>
          <a:p>
            <a:pPr marL="0" indent="0">
              <a:buNone/>
            </a:pPr>
            <a:endParaRPr lang="en-US" sz="1600" dirty="0"/>
          </a:p>
          <a:p>
            <a:r>
              <a:rPr lang="en-US" sz="2600" dirty="0"/>
              <a:t>Utilizing the “Search” bar at the top, you can search for any keyword.</a:t>
            </a:r>
          </a:p>
          <a:p>
            <a:pPr lvl="1"/>
            <a:r>
              <a:rPr lang="en-US" sz="2000" dirty="0"/>
              <a:t>Type in the word and then click the key word under the </a:t>
            </a:r>
            <a:r>
              <a:rPr lang="en-US" sz="2000" b="1" dirty="0"/>
              <a:t>Find in Document</a:t>
            </a:r>
            <a:r>
              <a:rPr lang="en-US" sz="2000" dirty="0"/>
              <a:t> section. </a:t>
            </a:r>
          </a:p>
          <a:p>
            <a:pPr lvl="1"/>
            <a:endParaRPr lang="en-US" dirty="0"/>
          </a:p>
          <a:p>
            <a:pPr lvl="1"/>
            <a:endParaRPr lang="en-US" dirty="0"/>
          </a:p>
        </p:txBody>
      </p:sp>
      <p:pic>
        <p:nvPicPr>
          <p:cNvPr id="5" name="Picture 4" descr="Image of linked shortcuts to navigate through the tutorial.">
            <a:extLst>
              <a:ext uri="{FF2B5EF4-FFF2-40B4-BE49-F238E27FC236}">
                <a16:creationId xmlns:a16="http://schemas.microsoft.com/office/drawing/2014/main" id="{0ADC06C3-99EB-0D8D-BFE4-90173C5E99FA}"/>
              </a:ext>
            </a:extLst>
          </p:cNvPr>
          <p:cNvPicPr>
            <a:picLocks noChangeAspect="1"/>
          </p:cNvPicPr>
          <p:nvPr/>
        </p:nvPicPr>
        <p:blipFill>
          <a:blip r:embed="rId2"/>
          <a:srcRect t="34471"/>
          <a:stretch/>
        </p:blipFill>
        <p:spPr>
          <a:xfrm>
            <a:off x="3401640" y="2036792"/>
            <a:ext cx="4920548" cy="1538320"/>
          </a:xfrm>
          <a:prstGeom prst="rect">
            <a:avLst/>
          </a:prstGeom>
          <a:ln w="28575">
            <a:solidFill>
              <a:schemeClr val="tx1"/>
            </a:solidFill>
          </a:ln>
        </p:spPr>
      </p:pic>
      <p:pic>
        <p:nvPicPr>
          <p:cNvPr id="1028" name="Picture 4" descr="74,400+ Mouse Pointer Stock Illustrations, Royalty-Free ...">
            <a:extLst>
              <a:ext uri="{FF2B5EF4-FFF2-40B4-BE49-F238E27FC236}">
                <a16:creationId xmlns:a16="http://schemas.microsoft.com/office/drawing/2014/main" id="{79EC1EC0-C9F9-5CA9-62D9-185A4FABAFAA}"/>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rot="15300000">
            <a:off x="6602836" y="2574519"/>
            <a:ext cx="402939" cy="5529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of a keyword search to look for specific topics">
            <a:extLst>
              <a:ext uri="{FF2B5EF4-FFF2-40B4-BE49-F238E27FC236}">
                <a16:creationId xmlns:a16="http://schemas.microsoft.com/office/drawing/2014/main" id="{3DFC7771-FC50-7122-1100-B28753F4E3D4}"/>
              </a:ext>
            </a:extLst>
          </p:cNvPr>
          <p:cNvPicPr>
            <a:picLocks noChangeAspect="1"/>
          </p:cNvPicPr>
          <p:nvPr/>
        </p:nvPicPr>
        <p:blipFill>
          <a:blip r:embed="rId4"/>
          <a:srcRect l="3664" r="28004" b="50000"/>
          <a:stretch/>
        </p:blipFill>
        <p:spPr>
          <a:xfrm>
            <a:off x="3566268" y="4821208"/>
            <a:ext cx="3207757" cy="1722269"/>
          </a:xfrm>
          <a:prstGeom prst="rect">
            <a:avLst/>
          </a:prstGeom>
          <a:ln w="38100">
            <a:solidFill>
              <a:schemeClr val="tx1"/>
            </a:solidFill>
          </a:ln>
        </p:spPr>
      </p:pic>
      <p:sp>
        <p:nvSpPr>
          <p:cNvPr id="8" name="TextBox 7">
            <a:extLst>
              <a:ext uri="{FF2B5EF4-FFF2-40B4-BE49-F238E27FC236}">
                <a16:creationId xmlns:a16="http://schemas.microsoft.com/office/drawing/2014/main" id="{7AFC622E-AE2C-CDEF-53FD-E6E6AF1721CF}"/>
              </a:ext>
            </a:extLst>
          </p:cNvPr>
          <p:cNvSpPr txBox="1"/>
          <p:nvPr/>
        </p:nvSpPr>
        <p:spPr>
          <a:xfrm>
            <a:off x="6906944" y="4985965"/>
            <a:ext cx="3991212" cy="1200329"/>
          </a:xfrm>
          <a:prstGeom prst="rect">
            <a:avLst/>
          </a:prstGeom>
          <a:noFill/>
        </p:spPr>
        <p:txBody>
          <a:bodyPr wrap="square" rtlCol="0">
            <a:spAutoFit/>
          </a:bodyPr>
          <a:lstStyle/>
          <a:p>
            <a:r>
              <a:rPr lang="en-US" sz="1800" i="1" dirty="0"/>
              <a:t>Examples of what to search for: “CEU”, “Business”, “Private”, “Public Health”, “Reports”, </a:t>
            </a:r>
            <a:r>
              <a:rPr lang="en-US" sz="1800" i="1" dirty="0" err="1"/>
              <a:t>etc</a:t>
            </a:r>
            <a:r>
              <a:rPr lang="en-US" sz="1800" i="1" dirty="0"/>
              <a:t>…</a:t>
            </a:r>
          </a:p>
          <a:p>
            <a:endParaRPr lang="en-US" dirty="0"/>
          </a:p>
        </p:txBody>
      </p:sp>
    </p:spTree>
    <p:extLst>
      <p:ext uri="{BB962C8B-B14F-4D97-AF65-F5344CB8AC3E}">
        <p14:creationId xmlns:p14="http://schemas.microsoft.com/office/powerpoint/2010/main" val="3575267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457812"/>
            <a:ext cx="10515600" cy="1325563"/>
          </a:xfrm>
        </p:spPr>
        <p:txBody>
          <a:bodyPr/>
          <a:lstStyle/>
          <a:p>
            <a:r>
              <a:rPr lang="en-US" u="sng" dirty="0"/>
              <a:t>Training Material Overview</a:t>
            </a:r>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a:xfrm>
            <a:off x="2198899" y="1610120"/>
            <a:ext cx="10515600" cy="5074625"/>
          </a:xfrm>
        </p:spPr>
        <p:txBody>
          <a:bodyPr>
            <a:normAutofit fontScale="92500" lnSpcReduction="20000"/>
          </a:bodyPr>
          <a:lstStyle/>
          <a:p>
            <a:pPr marL="252095" lvl="1" indent="0">
              <a:buNone/>
            </a:pPr>
            <a:r>
              <a:rPr lang="en-US" sz="2100" dirty="0">
                <a:latin typeface="Segoe UI"/>
                <a:cs typeface="Segoe UI"/>
                <a:hlinkClick r:id="rId2" action="ppaction://hlinksldjump"/>
              </a:rPr>
              <a:t>1 | Website Access and Sign Up</a:t>
            </a:r>
            <a:endParaRPr lang="en-US" sz="2100" dirty="0">
              <a:latin typeface="Segoe UI"/>
              <a:cs typeface="Segoe UI"/>
            </a:endParaRPr>
          </a:p>
          <a:p>
            <a:pPr marL="594995" lvl="1" indent="-342900">
              <a:buFont typeface="+mj-lt"/>
              <a:buAutoNum type="arabicPeriod"/>
            </a:pPr>
            <a:endParaRPr lang="en-US" sz="2100" dirty="0">
              <a:latin typeface="Segoe UI"/>
              <a:cs typeface="Segoe UI"/>
            </a:endParaRPr>
          </a:p>
          <a:p>
            <a:pPr marL="252095" lvl="1" indent="0">
              <a:buNone/>
            </a:pPr>
            <a:r>
              <a:rPr lang="en-US" sz="2100" dirty="0">
                <a:latin typeface="Segoe UI"/>
                <a:cs typeface="Segoe UI"/>
                <a:hlinkClick r:id="rId3" action="ppaction://hlinksldjump"/>
              </a:rPr>
              <a:t>2 | Portal Overview</a:t>
            </a:r>
            <a:endParaRPr lang="en-US" sz="2100" dirty="0">
              <a:latin typeface="Segoe UI"/>
              <a:cs typeface="Segoe UI"/>
            </a:endParaRPr>
          </a:p>
          <a:p>
            <a:pPr marL="594995" lvl="1" indent="-342900">
              <a:buFont typeface="+mj-lt"/>
              <a:buAutoNum type="arabicPeriod"/>
            </a:pPr>
            <a:endParaRPr lang="en-US" sz="2100" dirty="0">
              <a:latin typeface="Segoe UI"/>
              <a:cs typeface="Segoe UI"/>
            </a:endParaRPr>
          </a:p>
          <a:p>
            <a:pPr marL="252095" lvl="1" indent="0">
              <a:buNone/>
            </a:pPr>
            <a:r>
              <a:rPr lang="en-US" sz="2100" dirty="0">
                <a:latin typeface="Segoe UI"/>
                <a:cs typeface="Segoe UI"/>
                <a:hlinkClick r:id="rId4" action="ppaction://hlinksldjump"/>
              </a:rPr>
              <a:t>3 | General Licensing Portal Navigation</a:t>
            </a:r>
            <a:endParaRPr lang="en-US" sz="2100" dirty="0">
              <a:latin typeface="Segoe UI"/>
              <a:cs typeface="Segoe UI"/>
            </a:endParaRPr>
          </a:p>
          <a:p>
            <a:pPr marL="594995" lvl="1" indent="-342900">
              <a:buFont typeface="+mj-lt"/>
              <a:buAutoNum type="arabicPeriod"/>
            </a:pPr>
            <a:endParaRPr lang="en-US" sz="2100" dirty="0"/>
          </a:p>
          <a:p>
            <a:pPr marL="252095" lvl="1" indent="0">
              <a:buNone/>
            </a:pPr>
            <a:r>
              <a:rPr lang="en-US" sz="2100" dirty="0">
                <a:hlinkClick r:id="rId5" action="ppaction://hlinksldjump"/>
              </a:rPr>
              <a:t>4 | Chapter 487 License Navigation</a:t>
            </a:r>
            <a:endParaRPr lang="en-US" sz="2100" dirty="0"/>
          </a:p>
          <a:p>
            <a:pPr marL="594995" lvl="1" indent="-342900">
              <a:buFont typeface="+mj-lt"/>
              <a:buAutoNum type="arabicPeriod"/>
            </a:pPr>
            <a:endParaRPr lang="en-US" sz="2100" dirty="0"/>
          </a:p>
          <a:p>
            <a:pPr marL="252095" lvl="1" indent="0">
              <a:buNone/>
            </a:pPr>
            <a:r>
              <a:rPr lang="en-US" sz="2100" dirty="0">
                <a:hlinkClick r:id="rId6" action="ppaction://hlinksldjump"/>
              </a:rPr>
              <a:t>5 | Chapter 388 License Navigation</a:t>
            </a:r>
            <a:endParaRPr lang="en-US" sz="2100" dirty="0"/>
          </a:p>
          <a:p>
            <a:pPr marL="252095" lvl="1" indent="0">
              <a:buNone/>
            </a:pPr>
            <a:endParaRPr lang="en-US" sz="2100" dirty="0"/>
          </a:p>
          <a:p>
            <a:pPr marL="252095" lvl="1" indent="0">
              <a:buNone/>
            </a:pPr>
            <a:r>
              <a:rPr lang="en-US" sz="2100" dirty="0">
                <a:hlinkClick r:id="rId7" action="ppaction://hlinksldjump"/>
              </a:rPr>
              <a:t>6 | Chapter 482 License Navigation</a:t>
            </a:r>
            <a:endParaRPr lang="en-US" sz="2100" dirty="0"/>
          </a:p>
          <a:p>
            <a:pPr marL="594995" lvl="1" indent="-342900">
              <a:buFont typeface="+mj-lt"/>
              <a:buAutoNum type="arabicPeriod"/>
            </a:pPr>
            <a:endParaRPr lang="en-US" sz="2100" dirty="0"/>
          </a:p>
          <a:p>
            <a:pPr marL="252095" lvl="1" indent="0">
              <a:buNone/>
            </a:pPr>
            <a:r>
              <a:rPr lang="en-US" sz="2100" dirty="0">
                <a:hlinkClick r:id="rId8" action="ppaction://hlinksldjump"/>
              </a:rPr>
              <a:t>7 | CEU Portal</a:t>
            </a:r>
            <a:endParaRPr lang="en-US" sz="2100" dirty="0"/>
          </a:p>
          <a:p>
            <a:pPr marL="594995" lvl="1" indent="-342900">
              <a:buFont typeface="+mj-lt"/>
              <a:buAutoNum type="arabicPeriod"/>
            </a:pPr>
            <a:endParaRPr lang="en-US" sz="2100" dirty="0"/>
          </a:p>
          <a:p>
            <a:pPr marL="252095" lvl="1" indent="0">
              <a:buNone/>
            </a:pPr>
            <a:r>
              <a:rPr lang="en-US" sz="2100" dirty="0">
                <a:hlinkClick r:id="" action="ppaction://noaction"/>
              </a:rPr>
              <a:t>8 | Fumigation Portal</a:t>
            </a:r>
            <a:endParaRPr lang="en-US" sz="2100" dirty="0"/>
          </a:p>
          <a:p>
            <a:pPr marL="594995" lvl="1" indent="-342900">
              <a:buFont typeface="+mj-lt"/>
              <a:buAutoNum type="arabicPeriod"/>
            </a:pPr>
            <a:endParaRPr lang="en-US" sz="2100" dirty="0"/>
          </a:p>
          <a:p>
            <a:pPr marL="252095" lvl="1" indent="0">
              <a:buNone/>
            </a:pPr>
            <a:r>
              <a:rPr lang="en-US" sz="2100" dirty="0">
                <a:hlinkClick r:id="rId9" action="ppaction://hlinksldjump"/>
              </a:rPr>
              <a:t>9 | Reports</a:t>
            </a:r>
            <a:br>
              <a:rPr lang="en-US" sz="2100" dirty="0"/>
            </a:br>
            <a:endParaRPr lang="en-US" sz="2100" dirty="0"/>
          </a:p>
          <a:p>
            <a:pPr marL="0" indent="0">
              <a:buNone/>
            </a:pPr>
            <a:endParaRPr lang="en-US" sz="2000" dirty="0"/>
          </a:p>
        </p:txBody>
      </p:sp>
      <p:pic>
        <p:nvPicPr>
          <p:cNvPr id="5" name="Picture 4">
            <a:extLst>
              <a:ext uri="{FF2B5EF4-FFF2-40B4-BE49-F238E27FC236}">
                <a16:creationId xmlns:a16="http://schemas.microsoft.com/office/drawing/2014/main" id="{E9659F06-75F8-69DE-85EE-538E42DFDBF4}"/>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0" y="5296715"/>
            <a:ext cx="12198096" cy="1552485"/>
          </a:xfrm>
          <a:prstGeom prst="rect">
            <a:avLst/>
          </a:prstGeom>
        </p:spPr>
      </p:pic>
    </p:spTree>
    <p:extLst>
      <p:ext uri="{BB962C8B-B14F-4D97-AF65-F5344CB8AC3E}">
        <p14:creationId xmlns:p14="http://schemas.microsoft.com/office/powerpoint/2010/main" val="402470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1 | Website Access and Sign Up</a:t>
            </a:r>
          </a:p>
        </p:txBody>
      </p:sp>
      <p:sp>
        <p:nvSpPr>
          <p:cNvPr id="4" name="Content Placeholder 2">
            <a:extLst>
              <a:ext uri="{FF2B5EF4-FFF2-40B4-BE49-F238E27FC236}">
                <a16:creationId xmlns:a16="http://schemas.microsoft.com/office/drawing/2014/main" id="{223400A8-59A1-D6BA-DB38-A7CBDE744FED}"/>
              </a:ext>
            </a:extLst>
          </p:cNvPr>
          <p:cNvSpPr>
            <a:spLocks noGrp="1"/>
          </p:cNvSpPr>
          <p:nvPr>
            <p:ph idx="1"/>
          </p:nvPr>
        </p:nvSpPr>
        <p:spPr>
          <a:xfrm>
            <a:off x="838200" y="1825625"/>
            <a:ext cx="10515600" cy="4351338"/>
          </a:xfrm>
        </p:spPr>
        <p:txBody>
          <a:bodyPr/>
          <a:lstStyle/>
          <a:p>
            <a:r>
              <a:rPr lang="en-US" dirty="0">
                <a:hlinkClick r:id="rId2" action="ppaction://hlinksldjump"/>
              </a:rPr>
              <a:t>New User Sign Up</a:t>
            </a:r>
            <a:endParaRPr lang="en-US" dirty="0"/>
          </a:p>
          <a:p>
            <a:r>
              <a:rPr lang="en-US" dirty="0">
                <a:hlinkClick r:id="rId3" action="ppaction://hlinksldjump"/>
              </a:rPr>
              <a:t>Returning User Login</a:t>
            </a:r>
            <a:endParaRPr lang="en-US" dirty="0"/>
          </a:p>
          <a:p>
            <a:r>
              <a:rPr lang="en-US" dirty="0">
                <a:hlinkClick r:id="rId4" action="ppaction://hlinksldjump"/>
              </a:rPr>
              <a:t>How to Reset Your Password</a:t>
            </a:r>
            <a:endParaRPr lang="en-US" dirty="0"/>
          </a:p>
        </p:txBody>
      </p:sp>
      <p:pic>
        <p:nvPicPr>
          <p:cNvPr id="5" name="Picture 4">
            <a:extLst>
              <a:ext uri="{FF2B5EF4-FFF2-40B4-BE49-F238E27FC236}">
                <a16:creationId xmlns:a16="http://schemas.microsoft.com/office/drawing/2014/main" id="{F9A17B6B-656A-EB08-B100-BFFBE114D2C2}"/>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0" y="5296715"/>
            <a:ext cx="12198096" cy="1552485"/>
          </a:xfrm>
          <a:prstGeom prst="rect">
            <a:avLst/>
          </a:prstGeom>
        </p:spPr>
      </p:pic>
    </p:spTree>
    <p:extLst>
      <p:ext uri="{BB962C8B-B14F-4D97-AF65-F5344CB8AC3E}">
        <p14:creationId xmlns:p14="http://schemas.microsoft.com/office/powerpoint/2010/main" val="579121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New User Sign Up</a:t>
            </a:r>
          </a:p>
        </p:txBody>
      </p:sp>
      <p:sp>
        <p:nvSpPr>
          <p:cNvPr id="3" name="TextBox 2">
            <a:extLst>
              <a:ext uri="{FF2B5EF4-FFF2-40B4-BE49-F238E27FC236}">
                <a16:creationId xmlns:a16="http://schemas.microsoft.com/office/drawing/2014/main" id="{F4923E8E-5B81-4921-789C-01DB97622178}"/>
              </a:ext>
            </a:extLst>
          </p:cNvPr>
          <p:cNvSpPr txBox="1"/>
          <p:nvPr/>
        </p:nvSpPr>
        <p:spPr>
          <a:xfrm>
            <a:off x="707572" y="1543272"/>
            <a:ext cx="6097554" cy="1077218"/>
          </a:xfrm>
          <a:prstGeom prst="rect">
            <a:avLst/>
          </a:prstGeom>
          <a:noFill/>
        </p:spPr>
        <p:txBody>
          <a:bodyPr wrap="square">
            <a:spAutoFit/>
          </a:bodyPr>
          <a:lstStyle/>
          <a:p>
            <a:r>
              <a:rPr lang="en-US" sz="1600" dirty="0"/>
              <a:t>Go to </a:t>
            </a:r>
            <a:r>
              <a:rPr lang="en-US" sz="1600" dirty="0">
                <a:hlinkClick r:id="rId2"/>
              </a:rPr>
              <a:t>https://aeslicensing.fdacs.gov</a:t>
            </a:r>
            <a:endParaRPr lang="en-US" sz="1600" dirty="0"/>
          </a:p>
          <a:p>
            <a:endParaRPr lang="en-US" sz="1600" dirty="0"/>
          </a:p>
          <a:p>
            <a:endParaRPr lang="en-US" sz="1600" dirty="0"/>
          </a:p>
          <a:p>
            <a:endParaRPr lang="en-US" sz="1600" dirty="0"/>
          </a:p>
        </p:txBody>
      </p:sp>
      <p:pic>
        <p:nvPicPr>
          <p:cNvPr id="8" name="Picture 7" descr="Screenshot of the main portal page with a green box arrow pointing to where users will click to sign in">
            <a:extLst>
              <a:ext uri="{FF2B5EF4-FFF2-40B4-BE49-F238E27FC236}">
                <a16:creationId xmlns:a16="http://schemas.microsoft.com/office/drawing/2014/main" id="{E75163C3-2E19-3BFF-B71D-B848255A9BF6}"/>
              </a:ext>
            </a:extLst>
          </p:cNvPr>
          <p:cNvPicPr>
            <a:picLocks noChangeAspect="1"/>
          </p:cNvPicPr>
          <p:nvPr/>
        </p:nvPicPr>
        <p:blipFill>
          <a:blip r:embed="rId3"/>
          <a:stretch>
            <a:fillRect/>
          </a:stretch>
        </p:blipFill>
        <p:spPr>
          <a:xfrm>
            <a:off x="784549" y="1953308"/>
            <a:ext cx="5943600" cy="2802890"/>
          </a:xfrm>
          <a:prstGeom prst="rect">
            <a:avLst/>
          </a:prstGeom>
        </p:spPr>
      </p:pic>
      <p:pic>
        <p:nvPicPr>
          <p:cNvPr id="9" name="Picture 8" descr="Screen shot with two green arrow boxes. The left hand box should be clicked first to register. The right hand box will be clicked to link to Azure AD B2C.">
            <a:extLst>
              <a:ext uri="{FF2B5EF4-FFF2-40B4-BE49-F238E27FC236}">
                <a16:creationId xmlns:a16="http://schemas.microsoft.com/office/drawing/2014/main" id="{EF72BE8C-B636-9484-D1BB-883C1785A90C}"/>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6935754" y="1543272"/>
            <a:ext cx="5011154" cy="1657350"/>
          </a:xfrm>
          <a:prstGeom prst="rect">
            <a:avLst/>
          </a:prstGeom>
          <a:ln>
            <a:solidFill>
              <a:schemeClr val="tx1"/>
            </a:solidFill>
          </a:ln>
        </p:spPr>
      </p:pic>
      <p:pic>
        <p:nvPicPr>
          <p:cNvPr id="10" name="Picture 9" descr="Screenshot of the FDACS Sign in box with a green arrow box pointing to where new users will sign in.">
            <a:extLst>
              <a:ext uri="{FF2B5EF4-FFF2-40B4-BE49-F238E27FC236}">
                <a16:creationId xmlns:a16="http://schemas.microsoft.com/office/drawing/2014/main" id="{E5086BC2-559E-FD05-91E7-5A8C09390DC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935754" y="3376930"/>
            <a:ext cx="2435814" cy="2800830"/>
          </a:xfrm>
          <a:prstGeom prst="rect">
            <a:avLst/>
          </a:prstGeom>
          <a:ln>
            <a:solidFill>
              <a:schemeClr val="tx1"/>
            </a:solidFill>
          </a:ln>
        </p:spPr>
      </p:pic>
    </p:spTree>
    <p:extLst>
      <p:ext uri="{BB962C8B-B14F-4D97-AF65-F5344CB8AC3E}">
        <p14:creationId xmlns:p14="http://schemas.microsoft.com/office/powerpoint/2010/main" val="3595797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ew User Sign Up slid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New User Sign Up </a:t>
            </a:r>
            <a:r>
              <a:rPr lang="en-US" sz="300" u="sng" dirty="0"/>
              <a:t>1</a:t>
            </a:r>
          </a:p>
        </p:txBody>
      </p:sp>
      <p:pic>
        <p:nvPicPr>
          <p:cNvPr id="5" name="Picture 4" descr="Screen shot of the FDACS User Detail box. A large green arrow box provides instructions for each user to create a unique email. Group or Business emails are only to be used for business administrators. Caution that using an email address already used will override existing credentials.">
            <a:extLst>
              <a:ext uri="{FF2B5EF4-FFF2-40B4-BE49-F238E27FC236}">
                <a16:creationId xmlns:a16="http://schemas.microsoft.com/office/drawing/2014/main" id="{00C50385-AC42-1686-9DB8-07C2D6204CC4}"/>
              </a:ext>
            </a:extLst>
          </p:cNvPr>
          <p:cNvPicPr>
            <a:picLocks noChangeAspect="1"/>
          </p:cNvPicPr>
          <p:nvPr/>
        </p:nvPicPr>
        <p:blipFill>
          <a:blip r:embed="rId2"/>
          <a:stretch>
            <a:fillRect/>
          </a:stretch>
        </p:blipFill>
        <p:spPr>
          <a:xfrm>
            <a:off x="907293" y="1131061"/>
            <a:ext cx="5125591" cy="4803599"/>
          </a:xfrm>
          <a:prstGeom prst="rect">
            <a:avLst/>
          </a:prstGeom>
          <a:ln>
            <a:solidFill>
              <a:schemeClr val="tx1"/>
            </a:solidFill>
          </a:ln>
        </p:spPr>
      </p:pic>
      <p:sp>
        <p:nvSpPr>
          <p:cNvPr id="7" name="TextBox 6">
            <a:extLst>
              <a:ext uri="{FF2B5EF4-FFF2-40B4-BE49-F238E27FC236}">
                <a16:creationId xmlns:a16="http://schemas.microsoft.com/office/drawing/2014/main" id="{7142E63E-E164-2866-3516-2AEC8DDA33B5}"/>
              </a:ext>
            </a:extLst>
          </p:cNvPr>
          <p:cNvSpPr txBox="1"/>
          <p:nvPr/>
        </p:nvSpPr>
        <p:spPr>
          <a:xfrm>
            <a:off x="6579124" y="1099705"/>
            <a:ext cx="6094378" cy="375552"/>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Check your email account for the verification code. </a:t>
            </a:r>
          </a:p>
        </p:txBody>
      </p:sp>
      <p:pic>
        <p:nvPicPr>
          <p:cNvPr id="11" name="Picture 10" descr="Screenshot of the verify email address box users receive after creating their account with a green arrow box pointing to the code that will be entered to verify the account.">
            <a:extLst>
              <a:ext uri="{FF2B5EF4-FFF2-40B4-BE49-F238E27FC236}">
                <a16:creationId xmlns:a16="http://schemas.microsoft.com/office/drawing/2014/main" id="{7DB0599E-A179-7BF0-378B-7F49AE3DB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9944" y="1519804"/>
            <a:ext cx="4758690" cy="2150745"/>
          </a:xfrm>
          <a:prstGeom prst="rect">
            <a:avLst/>
          </a:prstGeom>
          <a:ln>
            <a:solidFill>
              <a:schemeClr val="tx1"/>
            </a:solidFill>
          </a:ln>
        </p:spPr>
      </p:pic>
      <p:pic>
        <p:nvPicPr>
          <p:cNvPr id="12" name="Picture 11" descr="Screenshot of the User Detail box with a green arrow box pointing to where users will enter the emailed verification code. The arrows also point to where a user will click to finalize the ">
            <a:extLst>
              <a:ext uri="{FF2B5EF4-FFF2-40B4-BE49-F238E27FC236}">
                <a16:creationId xmlns:a16="http://schemas.microsoft.com/office/drawing/2014/main" id="{BECB7556-1D4C-C3B8-A59D-65DA03029E3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689944" y="3786167"/>
            <a:ext cx="3373471" cy="2749506"/>
          </a:xfrm>
          <a:prstGeom prst="rect">
            <a:avLst/>
          </a:prstGeom>
          <a:ln>
            <a:solidFill>
              <a:schemeClr val="tx1"/>
            </a:solidFill>
          </a:ln>
        </p:spPr>
      </p:pic>
      <p:sp>
        <p:nvSpPr>
          <p:cNvPr id="14" name="TextBox 13">
            <a:extLst>
              <a:ext uri="{FF2B5EF4-FFF2-40B4-BE49-F238E27FC236}">
                <a16:creationId xmlns:a16="http://schemas.microsoft.com/office/drawing/2014/main" id="{B43A96B9-9C96-58FD-DE21-5B7F44C21873}"/>
              </a:ext>
            </a:extLst>
          </p:cNvPr>
          <p:cNvSpPr txBox="1"/>
          <p:nvPr/>
        </p:nvSpPr>
        <p:spPr>
          <a:xfrm>
            <a:off x="10063415" y="3875707"/>
            <a:ext cx="1540243" cy="1561005"/>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It will now say E-mail address verified. You can continue now.</a:t>
            </a:r>
          </a:p>
        </p:txBody>
      </p:sp>
    </p:spTree>
    <p:extLst>
      <p:ext uri="{BB962C8B-B14F-4D97-AF65-F5344CB8AC3E}">
        <p14:creationId xmlns:p14="http://schemas.microsoft.com/office/powerpoint/2010/main" val="3466733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New User Sign Up </a:t>
            </a:r>
            <a:r>
              <a:rPr lang="en-US" sz="300" u="sng" dirty="0"/>
              <a:t>2</a:t>
            </a:r>
            <a:endParaRPr lang="en-US" u="sng" dirty="0"/>
          </a:p>
        </p:txBody>
      </p:sp>
      <p:pic>
        <p:nvPicPr>
          <p:cNvPr id="3" name="Picture 2" descr="Screenshot of the User Details with a green arrow box instructing users to enter their password twice, first and last name. The arrow points to the blue create button users click to complete the account.">
            <a:extLst>
              <a:ext uri="{FF2B5EF4-FFF2-40B4-BE49-F238E27FC236}">
                <a16:creationId xmlns:a16="http://schemas.microsoft.com/office/drawing/2014/main" id="{9D90F1BE-DCC1-4D56-F522-E0077B2DA41B}"/>
              </a:ext>
            </a:extLst>
          </p:cNvPr>
          <p:cNvPicPr>
            <a:picLocks noChangeAspect="1"/>
          </p:cNvPicPr>
          <p:nvPr/>
        </p:nvPicPr>
        <p:blipFill>
          <a:blip r:embed="rId2"/>
          <a:stretch>
            <a:fillRect/>
          </a:stretch>
        </p:blipFill>
        <p:spPr>
          <a:xfrm>
            <a:off x="304963" y="1131061"/>
            <a:ext cx="3979772" cy="4248961"/>
          </a:xfrm>
          <a:prstGeom prst="rect">
            <a:avLst/>
          </a:prstGeom>
          <a:ln>
            <a:solidFill>
              <a:schemeClr val="tx1"/>
            </a:solidFill>
          </a:ln>
        </p:spPr>
      </p:pic>
      <p:sp>
        <p:nvSpPr>
          <p:cNvPr id="6" name="TextBox 5">
            <a:extLst>
              <a:ext uri="{FF2B5EF4-FFF2-40B4-BE49-F238E27FC236}">
                <a16:creationId xmlns:a16="http://schemas.microsoft.com/office/drawing/2014/main" id="{C2707AAC-4F88-7745-931D-582962E80649}"/>
              </a:ext>
            </a:extLst>
          </p:cNvPr>
          <p:cNvSpPr txBox="1"/>
          <p:nvPr/>
        </p:nvSpPr>
        <p:spPr>
          <a:xfrm>
            <a:off x="4411840" y="1131061"/>
            <a:ext cx="3511982" cy="968278"/>
          </a:xfrm>
          <a:prstGeom prst="rect">
            <a:avLst/>
          </a:prstGeom>
          <a:noFill/>
        </p:spPr>
        <p:txBody>
          <a:bodyPr wrap="square">
            <a:spAutoFit/>
          </a:bodyPr>
          <a:lstStyle/>
          <a:p>
            <a:pPr marL="0" marR="0" algn="ctr">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Now that your account is created, you may proceed with login when presented with the below screen.</a:t>
            </a:r>
          </a:p>
        </p:txBody>
      </p:sp>
      <p:pic>
        <p:nvPicPr>
          <p:cNvPr id="8" name="Picture 7" descr="Screenshot of a green arrow box pointing to a blue send verification box users click to send a verification code to their email.">
            <a:extLst>
              <a:ext uri="{FF2B5EF4-FFF2-40B4-BE49-F238E27FC236}">
                <a16:creationId xmlns:a16="http://schemas.microsoft.com/office/drawing/2014/main" id="{87573A01-2ED9-737F-08EE-34F143FDAABC}"/>
              </a:ext>
            </a:extLst>
          </p:cNvPr>
          <p:cNvPicPr>
            <a:picLocks noChangeAspect="1"/>
          </p:cNvPicPr>
          <p:nvPr/>
        </p:nvPicPr>
        <p:blipFill>
          <a:blip r:embed="rId3"/>
          <a:stretch>
            <a:fillRect/>
          </a:stretch>
        </p:blipFill>
        <p:spPr>
          <a:xfrm>
            <a:off x="4521182" y="2099339"/>
            <a:ext cx="3386085" cy="2379819"/>
          </a:xfrm>
          <a:prstGeom prst="rect">
            <a:avLst/>
          </a:prstGeom>
          <a:ln>
            <a:solidFill>
              <a:schemeClr val="tx1"/>
            </a:solidFill>
          </a:ln>
        </p:spPr>
      </p:pic>
      <p:pic>
        <p:nvPicPr>
          <p:cNvPr id="4" name="Picture 3" descr="Screenshot from user's email requesting them to verify the email address used to create a user account. A green arrow box points to a personal verification code with instructions to enter the number to complete verification. It also notes that the number will vary for each login.">
            <a:extLst>
              <a:ext uri="{FF2B5EF4-FFF2-40B4-BE49-F238E27FC236}">
                <a16:creationId xmlns:a16="http://schemas.microsoft.com/office/drawing/2014/main" id="{F4E57237-F83B-3CAA-81A4-661722E7F27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193387" y="2263008"/>
            <a:ext cx="3790767" cy="1713281"/>
          </a:xfrm>
          <a:prstGeom prst="rect">
            <a:avLst/>
          </a:prstGeom>
          <a:ln>
            <a:solidFill>
              <a:schemeClr val="tx1"/>
            </a:solidFill>
          </a:ln>
        </p:spPr>
      </p:pic>
      <p:sp>
        <p:nvSpPr>
          <p:cNvPr id="13" name="TextBox 12">
            <a:extLst>
              <a:ext uri="{FF2B5EF4-FFF2-40B4-BE49-F238E27FC236}">
                <a16:creationId xmlns:a16="http://schemas.microsoft.com/office/drawing/2014/main" id="{8FDBD739-8030-3539-C702-539AC3BE3F71}"/>
              </a:ext>
            </a:extLst>
          </p:cNvPr>
          <p:cNvSpPr txBox="1"/>
          <p:nvPr/>
        </p:nvSpPr>
        <p:spPr>
          <a:xfrm>
            <a:off x="8108619" y="3976289"/>
            <a:ext cx="3875535" cy="671915"/>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Check your email account for the verification code. </a:t>
            </a:r>
          </a:p>
        </p:txBody>
      </p:sp>
    </p:spTree>
    <p:extLst>
      <p:ext uri="{BB962C8B-B14F-4D97-AF65-F5344CB8AC3E}">
        <p14:creationId xmlns:p14="http://schemas.microsoft.com/office/powerpoint/2010/main" val="102973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New User Sign Up </a:t>
            </a:r>
            <a:r>
              <a:rPr lang="en-US" sz="300" u="sng" dirty="0"/>
              <a:t>3</a:t>
            </a:r>
            <a:endParaRPr lang="en-US" u="sng" dirty="0"/>
          </a:p>
        </p:txBody>
      </p:sp>
      <p:pic>
        <p:nvPicPr>
          <p:cNvPr id="3" name="Picture 2" descr="Screenshot of the User Detail box with a green arrow box pointing to where users will enter the verification code that was emailed. It also notes that a unique verification code will be generated with every login.">
            <a:extLst>
              <a:ext uri="{FF2B5EF4-FFF2-40B4-BE49-F238E27FC236}">
                <a16:creationId xmlns:a16="http://schemas.microsoft.com/office/drawing/2014/main" id="{F0A4A05B-4941-7D1F-033F-08511E1027A6}"/>
              </a:ext>
            </a:extLst>
          </p:cNvPr>
          <p:cNvPicPr>
            <a:picLocks noChangeAspect="1"/>
          </p:cNvPicPr>
          <p:nvPr/>
        </p:nvPicPr>
        <p:blipFill>
          <a:blip r:embed="rId2"/>
          <a:stretch>
            <a:fillRect/>
          </a:stretch>
        </p:blipFill>
        <p:spPr>
          <a:xfrm>
            <a:off x="749830" y="1581803"/>
            <a:ext cx="4703511" cy="4039770"/>
          </a:xfrm>
          <a:prstGeom prst="rect">
            <a:avLst/>
          </a:prstGeom>
          <a:ln>
            <a:solidFill>
              <a:schemeClr val="tx1"/>
            </a:solidFill>
          </a:ln>
        </p:spPr>
      </p:pic>
      <p:sp>
        <p:nvSpPr>
          <p:cNvPr id="6" name="TextBox 5">
            <a:extLst>
              <a:ext uri="{FF2B5EF4-FFF2-40B4-BE49-F238E27FC236}">
                <a16:creationId xmlns:a16="http://schemas.microsoft.com/office/drawing/2014/main" id="{99C03502-E27E-1E66-25FE-5F99A8A98FAB}"/>
              </a:ext>
            </a:extLst>
          </p:cNvPr>
          <p:cNvSpPr txBox="1"/>
          <p:nvPr/>
        </p:nvSpPr>
        <p:spPr>
          <a:xfrm>
            <a:off x="1054751" y="5722731"/>
            <a:ext cx="3806380" cy="646331"/>
          </a:xfrm>
          <a:prstGeom prst="rect">
            <a:avLst/>
          </a:prstGeom>
          <a:noFill/>
        </p:spPr>
        <p:txBody>
          <a:bodyPr wrap="square" rtlCol="0">
            <a:spAutoFit/>
          </a:bodyPr>
          <a:lstStyle/>
          <a:p>
            <a:r>
              <a:rPr lang="en-US" dirty="0"/>
              <a:t>Insert the 2</a:t>
            </a:r>
            <a:r>
              <a:rPr lang="en-US" baseline="30000" dirty="0"/>
              <a:t>nd</a:t>
            </a:r>
            <a:r>
              <a:rPr lang="en-US" dirty="0"/>
              <a:t> verification code and click Verify Code. </a:t>
            </a:r>
          </a:p>
        </p:txBody>
      </p:sp>
      <p:pic>
        <p:nvPicPr>
          <p:cNvPr id="5" name="Picture 4" descr="Screenshot of the User Detail box with a green arrow box pointing to the blue Continue button and a note that the last step is to click the button to continue into the portal.">
            <a:extLst>
              <a:ext uri="{FF2B5EF4-FFF2-40B4-BE49-F238E27FC236}">
                <a16:creationId xmlns:a16="http://schemas.microsoft.com/office/drawing/2014/main" id="{358402A9-2DAD-AF91-6765-9FC8E6FB54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2538" y="1581803"/>
            <a:ext cx="4676500" cy="3257376"/>
          </a:xfrm>
          <a:prstGeom prst="rect">
            <a:avLst/>
          </a:prstGeom>
          <a:ln>
            <a:solidFill>
              <a:schemeClr val="tx1"/>
            </a:solidFill>
          </a:ln>
        </p:spPr>
      </p:pic>
      <p:sp>
        <p:nvSpPr>
          <p:cNvPr id="10" name="TextBox 9">
            <a:extLst>
              <a:ext uri="{FF2B5EF4-FFF2-40B4-BE49-F238E27FC236}">
                <a16:creationId xmlns:a16="http://schemas.microsoft.com/office/drawing/2014/main" id="{0B1D8AE1-F5CA-5BC9-9334-28F92516DE77}"/>
              </a:ext>
            </a:extLst>
          </p:cNvPr>
          <p:cNvSpPr txBox="1"/>
          <p:nvPr/>
        </p:nvSpPr>
        <p:spPr>
          <a:xfrm>
            <a:off x="6208292" y="4920589"/>
            <a:ext cx="5774158" cy="369332"/>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now be logged into the Licensing Portal.</a:t>
            </a:r>
            <a:endParaRPr lang="en-US" dirty="0"/>
          </a:p>
        </p:txBody>
      </p:sp>
    </p:spTree>
    <p:extLst>
      <p:ext uri="{BB962C8B-B14F-4D97-AF65-F5344CB8AC3E}">
        <p14:creationId xmlns:p14="http://schemas.microsoft.com/office/powerpoint/2010/main" val="244571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New User Sign Up </a:t>
            </a:r>
            <a:r>
              <a:rPr lang="en-US" sz="300" u="sng" dirty="0"/>
              <a:t>4</a:t>
            </a:r>
          </a:p>
        </p:txBody>
      </p:sp>
      <p:pic>
        <p:nvPicPr>
          <p:cNvPr id="6" name="Picture 5" descr="Screenshot of message prompting users to  click to &quot;Go to Licensing Portal&quot;. A green arrow points to the blue &quot;Go to Licensing Portal&quot; button.">
            <a:extLst>
              <a:ext uri="{FF2B5EF4-FFF2-40B4-BE49-F238E27FC236}">
                <a16:creationId xmlns:a16="http://schemas.microsoft.com/office/drawing/2014/main" id="{52D2669A-AEC7-B2F0-BE2F-BB026BA016CA}"/>
              </a:ext>
            </a:extLst>
          </p:cNvPr>
          <p:cNvPicPr>
            <a:picLocks noChangeAspect="1"/>
          </p:cNvPicPr>
          <p:nvPr/>
        </p:nvPicPr>
        <p:blipFill>
          <a:blip r:embed="rId2"/>
          <a:stretch>
            <a:fillRect/>
          </a:stretch>
        </p:blipFill>
        <p:spPr>
          <a:xfrm>
            <a:off x="1480692" y="1725595"/>
            <a:ext cx="9230616" cy="3406810"/>
          </a:xfrm>
          <a:prstGeom prst="rect">
            <a:avLst/>
          </a:prstGeom>
        </p:spPr>
      </p:pic>
    </p:spTree>
    <p:extLst>
      <p:ext uri="{BB962C8B-B14F-4D97-AF65-F5344CB8AC3E}">
        <p14:creationId xmlns:p14="http://schemas.microsoft.com/office/powerpoint/2010/main" val="4186013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Returning User Login </a:t>
            </a:r>
            <a:r>
              <a:rPr lang="en-US" sz="300" u="sng" dirty="0"/>
              <a:t>1</a:t>
            </a:r>
          </a:p>
        </p:txBody>
      </p:sp>
      <p:pic>
        <p:nvPicPr>
          <p:cNvPr id="2050" name="Picture 2" descr="Screenshot of the main portal page with a green box arrow pointing to where users will click to sign in.">
            <a:extLst>
              <a:ext uri="{FF2B5EF4-FFF2-40B4-BE49-F238E27FC236}">
                <a16:creationId xmlns:a16="http://schemas.microsoft.com/office/drawing/2014/main" id="{D4B8ACC2-2907-58C2-F656-2E9226608EB1}"/>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400371" y="1196975"/>
            <a:ext cx="6386509" cy="30124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5565404-D109-4F46-160A-17B9A7F864BE}"/>
              </a:ext>
            </a:extLst>
          </p:cNvPr>
          <p:cNvSpPr txBox="1"/>
          <p:nvPr/>
        </p:nvSpPr>
        <p:spPr>
          <a:xfrm>
            <a:off x="484734" y="1654175"/>
            <a:ext cx="412292" cy="369332"/>
          </a:xfrm>
          <a:prstGeom prst="rect">
            <a:avLst/>
          </a:prstGeom>
          <a:noFill/>
        </p:spPr>
        <p:txBody>
          <a:bodyPr wrap="none" rtlCol="0">
            <a:spAutoFit/>
          </a:bodyPr>
          <a:lstStyle/>
          <a:p>
            <a:r>
              <a:rPr lang="en-US" dirty="0"/>
              <a:t>1. </a:t>
            </a:r>
          </a:p>
        </p:txBody>
      </p:sp>
      <p:pic>
        <p:nvPicPr>
          <p:cNvPr id="2049" name="Picture 1" descr="Screenshot of a green arrow box pointing to the blue Azure AD B2C box with a message for users to click the button to sign in with an external account.">
            <a:extLst>
              <a:ext uri="{FF2B5EF4-FFF2-40B4-BE49-F238E27FC236}">
                <a16:creationId xmlns:a16="http://schemas.microsoft.com/office/drawing/2014/main" id="{93385418-CB7E-827F-0447-EE77D031B1EF}"/>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388668" y="1122680"/>
            <a:ext cx="3604961" cy="22169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7451B5B-8CF1-ADC3-D884-3EA214EBF168}"/>
              </a:ext>
            </a:extLst>
          </p:cNvPr>
          <p:cNvSpPr txBox="1"/>
          <p:nvPr/>
        </p:nvSpPr>
        <p:spPr>
          <a:xfrm>
            <a:off x="7388668" y="2948322"/>
            <a:ext cx="412292" cy="369332"/>
          </a:xfrm>
          <a:prstGeom prst="rect">
            <a:avLst/>
          </a:prstGeom>
          <a:noFill/>
        </p:spPr>
        <p:txBody>
          <a:bodyPr wrap="none" rtlCol="0">
            <a:spAutoFit/>
          </a:bodyPr>
          <a:lstStyle/>
          <a:p>
            <a:r>
              <a:rPr lang="en-US" dirty="0"/>
              <a:t>2. </a:t>
            </a:r>
          </a:p>
        </p:txBody>
      </p:sp>
      <p:pic>
        <p:nvPicPr>
          <p:cNvPr id="5" name="Picture 4" descr="Screenshot of the users sign in box prompting returning users to enter their email address and password. A green arrow box points to the blue sign in box.">
            <a:extLst>
              <a:ext uri="{FF2B5EF4-FFF2-40B4-BE49-F238E27FC236}">
                <a16:creationId xmlns:a16="http://schemas.microsoft.com/office/drawing/2014/main" id="{87D4E7D7-B807-E5CD-915F-3184AFBA59A5}"/>
              </a:ext>
            </a:extLst>
          </p:cNvPr>
          <p:cNvPicPr>
            <a:picLocks noChangeAspect="1"/>
          </p:cNvPicPr>
          <p:nvPr/>
        </p:nvPicPr>
        <p:blipFill>
          <a:blip r:embed="rId4"/>
          <a:stretch>
            <a:fillRect/>
          </a:stretch>
        </p:blipFill>
        <p:spPr>
          <a:xfrm>
            <a:off x="7770336" y="3518377"/>
            <a:ext cx="2841624" cy="3173174"/>
          </a:xfrm>
          <a:prstGeom prst="rect">
            <a:avLst/>
          </a:prstGeom>
          <a:ln>
            <a:solidFill>
              <a:schemeClr val="tx1"/>
            </a:solidFill>
          </a:ln>
        </p:spPr>
      </p:pic>
      <p:sp>
        <p:nvSpPr>
          <p:cNvPr id="9" name="TextBox 8">
            <a:extLst>
              <a:ext uri="{FF2B5EF4-FFF2-40B4-BE49-F238E27FC236}">
                <a16:creationId xmlns:a16="http://schemas.microsoft.com/office/drawing/2014/main" id="{9B09A97E-8A43-4F9E-0F77-E2D5B89C7B4C}"/>
              </a:ext>
            </a:extLst>
          </p:cNvPr>
          <p:cNvSpPr txBox="1"/>
          <p:nvPr/>
        </p:nvSpPr>
        <p:spPr>
          <a:xfrm>
            <a:off x="7775576" y="3565254"/>
            <a:ext cx="465192" cy="369332"/>
          </a:xfrm>
          <a:prstGeom prst="rect">
            <a:avLst/>
          </a:prstGeom>
          <a:noFill/>
        </p:spPr>
        <p:txBody>
          <a:bodyPr wrap="none" rtlCol="0">
            <a:spAutoFit/>
          </a:bodyPr>
          <a:lstStyle/>
          <a:p>
            <a:r>
              <a:rPr lang="en-US" dirty="0"/>
              <a:t>3.  </a:t>
            </a:r>
          </a:p>
        </p:txBody>
      </p:sp>
    </p:spTree>
    <p:extLst>
      <p:ext uri="{BB962C8B-B14F-4D97-AF65-F5344CB8AC3E}">
        <p14:creationId xmlns:p14="http://schemas.microsoft.com/office/powerpoint/2010/main" val="972737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Returning User Login </a:t>
            </a:r>
            <a:r>
              <a:rPr lang="en-US" sz="300" u="sng" dirty="0"/>
              <a:t>2</a:t>
            </a:r>
            <a:endParaRPr lang="en-US" u="sng" dirty="0"/>
          </a:p>
        </p:txBody>
      </p:sp>
      <p:pic>
        <p:nvPicPr>
          <p:cNvPr id="6" name="Picture 5" descr="Screenshot of a green arrow box pointing to a blue send verification box users click to send a verification code to their email. The box notes that returning users should ensure that their email address is entered.">
            <a:extLst>
              <a:ext uri="{FF2B5EF4-FFF2-40B4-BE49-F238E27FC236}">
                <a16:creationId xmlns:a16="http://schemas.microsoft.com/office/drawing/2014/main" id="{65F9980F-8CFB-7F89-D93A-E5663EF03FE4}"/>
              </a:ext>
            </a:extLst>
          </p:cNvPr>
          <p:cNvPicPr>
            <a:picLocks noChangeAspect="1"/>
          </p:cNvPicPr>
          <p:nvPr/>
        </p:nvPicPr>
        <p:blipFill>
          <a:blip r:embed="rId2"/>
          <a:stretch>
            <a:fillRect/>
          </a:stretch>
        </p:blipFill>
        <p:spPr>
          <a:xfrm>
            <a:off x="1230086" y="1351280"/>
            <a:ext cx="4324350" cy="4719700"/>
          </a:xfrm>
          <a:prstGeom prst="rect">
            <a:avLst/>
          </a:prstGeom>
          <a:ln>
            <a:solidFill>
              <a:schemeClr val="tx1"/>
            </a:solidFill>
          </a:ln>
        </p:spPr>
      </p:pic>
      <p:pic>
        <p:nvPicPr>
          <p:cNvPr id="7" name="Picture 6" descr="Screenshot from user's email requesting them to verify the email address used to create a user account. A green arrow box points to a personal verification code with instructions to enter the number to complete verification. It also notes that the number will vary for each login.">
            <a:extLst>
              <a:ext uri="{FF2B5EF4-FFF2-40B4-BE49-F238E27FC236}">
                <a16:creationId xmlns:a16="http://schemas.microsoft.com/office/drawing/2014/main" id="{AC2CA304-0BF5-C283-6159-30BF26271399}"/>
              </a:ext>
            </a:extLst>
          </p:cNvPr>
          <p:cNvPicPr>
            <a:picLocks noChangeAspect="1"/>
          </p:cNvPicPr>
          <p:nvPr/>
        </p:nvPicPr>
        <p:blipFill>
          <a:blip r:embed="rId3"/>
          <a:stretch>
            <a:fillRect/>
          </a:stretch>
        </p:blipFill>
        <p:spPr>
          <a:xfrm>
            <a:off x="6275392" y="1748765"/>
            <a:ext cx="5078408" cy="2298391"/>
          </a:xfrm>
          <a:prstGeom prst="rect">
            <a:avLst/>
          </a:prstGeom>
        </p:spPr>
      </p:pic>
      <p:sp>
        <p:nvSpPr>
          <p:cNvPr id="8" name="TextBox 7">
            <a:extLst>
              <a:ext uri="{FF2B5EF4-FFF2-40B4-BE49-F238E27FC236}">
                <a16:creationId xmlns:a16="http://schemas.microsoft.com/office/drawing/2014/main" id="{491DD1CE-B6EA-80BB-1F2A-7001694F3989}"/>
              </a:ext>
            </a:extLst>
          </p:cNvPr>
          <p:cNvSpPr txBox="1"/>
          <p:nvPr/>
        </p:nvSpPr>
        <p:spPr>
          <a:xfrm>
            <a:off x="6365811" y="5451191"/>
            <a:ext cx="6442788" cy="375552"/>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Check your email account for the verification code. </a:t>
            </a:r>
          </a:p>
        </p:txBody>
      </p:sp>
    </p:spTree>
    <p:extLst>
      <p:ext uri="{BB962C8B-B14F-4D97-AF65-F5344CB8AC3E}">
        <p14:creationId xmlns:p14="http://schemas.microsoft.com/office/powerpoint/2010/main" val="2471221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Returning User Login </a:t>
            </a:r>
            <a:r>
              <a:rPr lang="en-US" sz="300" u="sng" dirty="0"/>
              <a:t>3</a:t>
            </a:r>
            <a:endParaRPr lang="en-US" u="sng" dirty="0"/>
          </a:p>
        </p:txBody>
      </p:sp>
      <p:pic>
        <p:nvPicPr>
          <p:cNvPr id="5" name="Picture 4" descr="Screenshot of the User Detail box with a green arrow box pointing to where users will enter the verification code that was emailed. It also notes that a unique verification code will be generated with every login.">
            <a:extLst>
              <a:ext uri="{FF2B5EF4-FFF2-40B4-BE49-F238E27FC236}">
                <a16:creationId xmlns:a16="http://schemas.microsoft.com/office/drawing/2014/main" id="{374897A0-A51B-6486-3467-5D7D81F64BB2}"/>
              </a:ext>
            </a:extLst>
          </p:cNvPr>
          <p:cNvPicPr>
            <a:picLocks noChangeAspect="1"/>
          </p:cNvPicPr>
          <p:nvPr/>
        </p:nvPicPr>
        <p:blipFill>
          <a:blip r:embed="rId2"/>
          <a:stretch>
            <a:fillRect/>
          </a:stretch>
        </p:blipFill>
        <p:spPr>
          <a:xfrm>
            <a:off x="690880" y="1258887"/>
            <a:ext cx="4807416" cy="4130675"/>
          </a:xfrm>
          <a:prstGeom prst="rect">
            <a:avLst/>
          </a:prstGeom>
        </p:spPr>
      </p:pic>
      <p:pic>
        <p:nvPicPr>
          <p:cNvPr id="9" name="Picture 8" descr="Screenshot of the User Detail box with a green arrow box pointing to the blue Continue button and a note that the last step is to click the button to continue into the portal.">
            <a:extLst>
              <a:ext uri="{FF2B5EF4-FFF2-40B4-BE49-F238E27FC236}">
                <a16:creationId xmlns:a16="http://schemas.microsoft.com/office/drawing/2014/main" id="{A1AC1A83-E6D2-19FA-C470-89B15F8212AF}"/>
              </a:ext>
            </a:extLst>
          </p:cNvPr>
          <p:cNvPicPr>
            <a:picLocks noChangeAspect="1"/>
          </p:cNvPicPr>
          <p:nvPr/>
        </p:nvPicPr>
        <p:blipFill>
          <a:blip r:embed="rId3"/>
          <a:stretch>
            <a:fillRect/>
          </a:stretch>
        </p:blipFill>
        <p:spPr>
          <a:xfrm>
            <a:off x="5819775" y="1258887"/>
            <a:ext cx="5943600" cy="4130675"/>
          </a:xfrm>
          <a:prstGeom prst="rect">
            <a:avLst/>
          </a:prstGeom>
          <a:ln>
            <a:solidFill>
              <a:schemeClr val="tx1"/>
            </a:solidFill>
          </a:ln>
        </p:spPr>
      </p:pic>
      <p:sp>
        <p:nvSpPr>
          <p:cNvPr id="10" name="TextBox 9">
            <a:extLst>
              <a:ext uri="{FF2B5EF4-FFF2-40B4-BE49-F238E27FC236}">
                <a16:creationId xmlns:a16="http://schemas.microsoft.com/office/drawing/2014/main" id="{9482DB82-0626-F64A-6F7F-3668818ADEF7}"/>
              </a:ext>
            </a:extLst>
          </p:cNvPr>
          <p:cNvSpPr txBox="1"/>
          <p:nvPr/>
        </p:nvSpPr>
        <p:spPr>
          <a:xfrm>
            <a:off x="6096000" y="5517388"/>
            <a:ext cx="5667375" cy="375552"/>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will now be logged into the Licensing Portal.</a:t>
            </a:r>
          </a:p>
        </p:txBody>
      </p:sp>
    </p:spTree>
    <p:extLst>
      <p:ext uri="{BB962C8B-B14F-4D97-AF65-F5344CB8AC3E}">
        <p14:creationId xmlns:p14="http://schemas.microsoft.com/office/powerpoint/2010/main" val="1918998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How to Reset Your Password </a:t>
            </a:r>
            <a:r>
              <a:rPr lang="en-US" sz="300" u="sng" dirty="0"/>
              <a:t>1</a:t>
            </a:r>
          </a:p>
        </p:txBody>
      </p:sp>
      <p:sp>
        <p:nvSpPr>
          <p:cNvPr id="22" name="TextBox 21">
            <a:extLst>
              <a:ext uri="{FF2B5EF4-FFF2-40B4-BE49-F238E27FC236}">
                <a16:creationId xmlns:a16="http://schemas.microsoft.com/office/drawing/2014/main" id="{A82BCD1E-BB0E-9F88-D839-630CEE56B657}"/>
              </a:ext>
            </a:extLst>
          </p:cNvPr>
          <p:cNvSpPr txBox="1"/>
          <p:nvPr/>
        </p:nvSpPr>
        <p:spPr>
          <a:xfrm>
            <a:off x="408215" y="1401588"/>
            <a:ext cx="6097554" cy="378565"/>
          </a:xfrm>
          <a:prstGeom prst="rect">
            <a:avLst/>
          </a:prstGeom>
          <a:noFill/>
        </p:spPr>
        <p:txBody>
          <a:bodyPr wrap="square">
            <a:spAutoFit/>
          </a:bodyPr>
          <a:lstStyle/>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On the “Sign In” page click “Forgot your password?”.</a:t>
            </a:r>
          </a:p>
        </p:txBody>
      </p:sp>
      <p:sp>
        <p:nvSpPr>
          <p:cNvPr id="25" name="TextBox 24">
            <a:extLst>
              <a:ext uri="{FF2B5EF4-FFF2-40B4-BE49-F238E27FC236}">
                <a16:creationId xmlns:a16="http://schemas.microsoft.com/office/drawing/2014/main" id="{EE644EB3-800B-8286-1FBD-A3EDDFC04B8F}"/>
              </a:ext>
            </a:extLst>
          </p:cNvPr>
          <p:cNvSpPr txBox="1"/>
          <p:nvPr/>
        </p:nvSpPr>
        <p:spPr>
          <a:xfrm>
            <a:off x="6463783" y="1236497"/>
            <a:ext cx="6097554" cy="674928"/>
          </a:xfrm>
          <a:prstGeom prst="rect">
            <a:avLst/>
          </a:prstGeom>
          <a:noFill/>
        </p:spPr>
        <p:txBody>
          <a:bodyPr wrap="square">
            <a:spAutoFit/>
          </a:bodyPr>
          <a:lstStyle/>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Enter you email address and select “Send Code.”</a:t>
            </a:r>
          </a:p>
          <a:p>
            <a:pPr marL="342900" marR="0" lvl="0" indent="-342900">
              <a:lnSpc>
                <a:spcPct val="107000"/>
              </a:lnSpc>
              <a:spcBef>
                <a:spcPts val="0"/>
              </a:spcBef>
              <a:spcAft>
                <a:spcPts val="800"/>
              </a:spcAft>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Enter the code and select “Verify Code”. </a:t>
            </a:r>
          </a:p>
        </p:txBody>
      </p:sp>
      <p:pic>
        <p:nvPicPr>
          <p:cNvPr id="30" name="Picture 29" descr="Screenshot of the sign in box with a red arrow pointing to &quot;Forgot your password?&quot; which users will click if they forget their password.">
            <a:extLst>
              <a:ext uri="{FF2B5EF4-FFF2-40B4-BE49-F238E27FC236}">
                <a16:creationId xmlns:a16="http://schemas.microsoft.com/office/drawing/2014/main" id="{BA985D31-0BFB-9D6E-238F-C33CB1814288}"/>
              </a:ext>
            </a:extLst>
          </p:cNvPr>
          <p:cNvPicPr>
            <a:picLocks noChangeAspect="1"/>
          </p:cNvPicPr>
          <p:nvPr/>
        </p:nvPicPr>
        <p:blipFill>
          <a:blip r:embed="rId2"/>
          <a:stretch>
            <a:fillRect/>
          </a:stretch>
        </p:blipFill>
        <p:spPr>
          <a:xfrm>
            <a:off x="1184816" y="1911424"/>
            <a:ext cx="4426711" cy="4724665"/>
          </a:xfrm>
          <a:prstGeom prst="rect">
            <a:avLst/>
          </a:prstGeom>
        </p:spPr>
      </p:pic>
      <p:pic>
        <p:nvPicPr>
          <p:cNvPr id="32" name="Picture 31" descr="Screenshot of the box users will receive to enter a verification code that will be sent to their email address. Two red arrows  point to the user's email address and to where they enter the verification code.">
            <a:extLst>
              <a:ext uri="{FF2B5EF4-FFF2-40B4-BE49-F238E27FC236}">
                <a16:creationId xmlns:a16="http://schemas.microsoft.com/office/drawing/2014/main" id="{45303B0E-4139-DCAA-37D0-F74FD7EA69D0}"/>
              </a:ext>
            </a:extLst>
          </p:cNvPr>
          <p:cNvPicPr>
            <a:picLocks noChangeAspect="1"/>
          </p:cNvPicPr>
          <p:nvPr/>
        </p:nvPicPr>
        <p:blipFill>
          <a:blip r:embed="rId3"/>
          <a:stretch>
            <a:fillRect/>
          </a:stretch>
        </p:blipFill>
        <p:spPr>
          <a:xfrm>
            <a:off x="7054068" y="1877220"/>
            <a:ext cx="3596952" cy="4580017"/>
          </a:xfrm>
          <a:prstGeom prst="rect">
            <a:avLst/>
          </a:prstGeom>
        </p:spPr>
      </p:pic>
    </p:spTree>
    <p:extLst>
      <p:ext uri="{BB962C8B-B14F-4D97-AF65-F5344CB8AC3E}">
        <p14:creationId xmlns:p14="http://schemas.microsoft.com/office/powerpoint/2010/main" val="2317040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79675"/>
            <a:ext cx="10515600" cy="951386"/>
          </a:xfrm>
        </p:spPr>
        <p:txBody>
          <a:bodyPr/>
          <a:lstStyle/>
          <a:p>
            <a:r>
              <a:rPr lang="en-US" u="sng" dirty="0"/>
              <a:t>How to Reset Your Password </a:t>
            </a:r>
            <a:r>
              <a:rPr lang="en-US" sz="300" u="sng" dirty="0"/>
              <a:t>2</a:t>
            </a:r>
          </a:p>
        </p:txBody>
      </p:sp>
      <p:sp>
        <p:nvSpPr>
          <p:cNvPr id="22" name="TextBox 21">
            <a:extLst>
              <a:ext uri="{FF2B5EF4-FFF2-40B4-BE49-F238E27FC236}">
                <a16:creationId xmlns:a16="http://schemas.microsoft.com/office/drawing/2014/main" id="{A82BCD1E-BB0E-9F88-D839-630CEE56B657}"/>
              </a:ext>
            </a:extLst>
          </p:cNvPr>
          <p:cNvSpPr txBox="1"/>
          <p:nvPr/>
        </p:nvSpPr>
        <p:spPr>
          <a:xfrm>
            <a:off x="1901113" y="1446577"/>
            <a:ext cx="3239846" cy="378565"/>
          </a:xfrm>
          <a:prstGeom prst="rect">
            <a:avLst/>
          </a:prstGeom>
          <a:noFill/>
        </p:spPr>
        <p:txBody>
          <a:bodyPr wrap="square">
            <a:spAutoFit/>
          </a:bodyPr>
          <a:lstStyle/>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Click “Continue”</a:t>
            </a:r>
          </a:p>
        </p:txBody>
      </p:sp>
      <p:pic>
        <p:nvPicPr>
          <p:cNvPr id="5" name="Picture 4" descr="Screenshot of the User Details box which users will click once the email address is verified. A red arrow pointing to the blue continue button.">
            <a:extLst>
              <a:ext uri="{FF2B5EF4-FFF2-40B4-BE49-F238E27FC236}">
                <a16:creationId xmlns:a16="http://schemas.microsoft.com/office/drawing/2014/main" id="{E6B79B78-523D-193D-D185-CFB4F438D191}"/>
              </a:ext>
            </a:extLst>
          </p:cNvPr>
          <p:cNvPicPr>
            <a:picLocks noChangeAspect="1"/>
          </p:cNvPicPr>
          <p:nvPr/>
        </p:nvPicPr>
        <p:blipFill>
          <a:blip r:embed="rId2"/>
          <a:stretch>
            <a:fillRect/>
          </a:stretch>
        </p:blipFill>
        <p:spPr>
          <a:xfrm>
            <a:off x="987699" y="1825142"/>
            <a:ext cx="4153260" cy="4610500"/>
          </a:xfrm>
          <a:prstGeom prst="rect">
            <a:avLst/>
          </a:prstGeom>
        </p:spPr>
      </p:pic>
      <p:sp>
        <p:nvSpPr>
          <p:cNvPr id="25" name="TextBox 24">
            <a:extLst>
              <a:ext uri="{FF2B5EF4-FFF2-40B4-BE49-F238E27FC236}">
                <a16:creationId xmlns:a16="http://schemas.microsoft.com/office/drawing/2014/main" id="{EE644EB3-800B-8286-1FBD-A3EDDFC04B8F}"/>
              </a:ext>
            </a:extLst>
          </p:cNvPr>
          <p:cNvSpPr txBox="1"/>
          <p:nvPr/>
        </p:nvSpPr>
        <p:spPr>
          <a:xfrm>
            <a:off x="5842468" y="1293326"/>
            <a:ext cx="5797082" cy="1267655"/>
          </a:xfrm>
          <a:prstGeom prst="rect">
            <a:avLst/>
          </a:prstGeom>
          <a:noFill/>
        </p:spPr>
        <p:txBody>
          <a:bodyPr wrap="square">
            <a:spAutoFit/>
          </a:bodyPr>
          <a:lstStyle/>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will then be prompted to enter your New Password and then re-enter the password for confirmation. </a:t>
            </a:r>
          </a:p>
          <a:p>
            <a:pPr marL="457200" marR="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marR="0" lvl="0" indent="-342900">
              <a:lnSpc>
                <a:spcPct val="107000"/>
              </a:lnSpc>
              <a:spcBef>
                <a:spcPts val="0"/>
              </a:spcBef>
              <a:spcAft>
                <a:spcPts val="800"/>
              </a:spcAft>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Click “Continue” after completion. </a:t>
            </a:r>
          </a:p>
        </p:txBody>
      </p:sp>
      <p:pic>
        <p:nvPicPr>
          <p:cNvPr id="7" name="Picture 6" descr="Screenshot of the User Detail box where uses will enter a new password twice. A red arrow points to a blue continue box users click to move to the next step.">
            <a:extLst>
              <a:ext uri="{FF2B5EF4-FFF2-40B4-BE49-F238E27FC236}">
                <a16:creationId xmlns:a16="http://schemas.microsoft.com/office/drawing/2014/main" id="{2B1CE553-6611-EF2E-8BBA-2F41290F4372}"/>
              </a:ext>
            </a:extLst>
          </p:cNvPr>
          <p:cNvPicPr>
            <a:picLocks noChangeAspect="1"/>
          </p:cNvPicPr>
          <p:nvPr/>
        </p:nvPicPr>
        <p:blipFill>
          <a:blip r:embed="rId3"/>
          <a:stretch>
            <a:fillRect/>
          </a:stretch>
        </p:blipFill>
        <p:spPr>
          <a:xfrm>
            <a:off x="6096000" y="2544345"/>
            <a:ext cx="3962400" cy="3891297"/>
          </a:xfrm>
          <a:prstGeom prst="rect">
            <a:avLst/>
          </a:prstGeom>
        </p:spPr>
      </p:pic>
    </p:spTree>
    <p:extLst>
      <p:ext uri="{BB962C8B-B14F-4D97-AF65-F5344CB8AC3E}">
        <p14:creationId xmlns:p14="http://schemas.microsoft.com/office/powerpoint/2010/main" val="459904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2 | Portal Overview</a:t>
            </a:r>
          </a:p>
        </p:txBody>
      </p:sp>
      <p:pic>
        <p:nvPicPr>
          <p:cNvPr id="5" name="Picture 4" descr="Screenshot of the portal main page with 5 red circles with white numbers. number 1 is next to Licensing Portal, number 2 is next to CEU Providers Portal, number 3 is next to Fumigation Pest Control Company Portal, number 4 is next to Fumigation Vendor Portal, and number 5 is at the top of the page in ribbon menu next to Reports. A red arrow points to reports.">
            <a:extLst>
              <a:ext uri="{FF2B5EF4-FFF2-40B4-BE49-F238E27FC236}">
                <a16:creationId xmlns:a16="http://schemas.microsoft.com/office/drawing/2014/main" id="{987053DC-D361-8E5E-66C3-89EDA865BFB0}"/>
              </a:ext>
            </a:extLst>
          </p:cNvPr>
          <p:cNvPicPr>
            <a:picLocks noChangeAspect="1"/>
          </p:cNvPicPr>
          <p:nvPr/>
        </p:nvPicPr>
        <p:blipFill>
          <a:blip r:embed="rId2"/>
          <a:srcRect l="5172" r="2279"/>
          <a:stretch/>
        </p:blipFill>
        <p:spPr>
          <a:xfrm>
            <a:off x="3033729" y="2084210"/>
            <a:ext cx="7039671" cy="3887381"/>
          </a:xfrm>
          <a:prstGeom prst="rect">
            <a:avLst/>
          </a:prstGeom>
          <a:ln>
            <a:solidFill>
              <a:schemeClr val="tx2"/>
            </a:solidFill>
          </a:ln>
        </p:spPr>
      </p:pic>
      <p:sp>
        <p:nvSpPr>
          <p:cNvPr id="6" name="TextBox 5">
            <a:extLst>
              <a:ext uri="{FF2B5EF4-FFF2-40B4-BE49-F238E27FC236}">
                <a16:creationId xmlns:a16="http://schemas.microsoft.com/office/drawing/2014/main" id="{BE10B28F-E8A7-9C49-0D4E-C5D1A64F8514}"/>
              </a:ext>
            </a:extLst>
          </p:cNvPr>
          <p:cNvSpPr txBox="1"/>
          <p:nvPr/>
        </p:nvSpPr>
        <p:spPr>
          <a:xfrm>
            <a:off x="838200" y="1512174"/>
            <a:ext cx="7321419" cy="378565"/>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Go to </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https://aeslicensing.fdacs.gov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access the FDACS AES Portal.</a:t>
            </a:r>
          </a:p>
        </p:txBody>
      </p:sp>
      <p:pic>
        <p:nvPicPr>
          <p:cNvPr id="3" name="Picture 2">
            <a:extLst>
              <a:ext uri="{FF2B5EF4-FFF2-40B4-BE49-F238E27FC236}">
                <a16:creationId xmlns:a16="http://schemas.microsoft.com/office/drawing/2014/main" id="{484E8AE4-74F7-79F7-A8BC-994CE88B6D9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5296715"/>
            <a:ext cx="12198096" cy="1552485"/>
          </a:xfrm>
          <a:prstGeom prst="rect">
            <a:avLst/>
          </a:prstGeom>
        </p:spPr>
      </p:pic>
    </p:spTree>
    <p:extLst>
      <p:ext uri="{BB962C8B-B14F-4D97-AF65-F5344CB8AC3E}">
        <p14:creationId xmlns:p14="http://schemas.microsoft.com/office/powerpoint/2010/main" val="1349707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8800"/>
            <a:ext cx="10515600" cy="1325563"/>
          </a:xfrm>
        </p:spPr>
        <p:txBody>
          <a:bodyPr/>
          <a:lstStyle/>
          <a:p>
            <a:r>
              <a:rPr lang="en-US" u="sng" dirty="0"/>
              <a:t>Portal Overview </a:t>
            </a:r>
            <a:endParaRPr lang="en-US" sz="300" u="sng" dirty="0"/>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334363"/>
            <a:ext cx="9677399" cy="3144964"/>
          </a:xfrm>
          <a:prstGeom prst="rect">
            <a:avLst/>
          </a:prstGeom>
          <a:noFill/>
        </p:spPr>
        <p:txBody>
          <a:bodyPr wrap="square">
            <a:spAutoFit/>
          </a:bodyPr>
          <a:lstStyle/>
          <a:p>
            <a:pPr marL="285750" indent="-285750">
              <a:buFont typeface="Arial" panose="020B0604020202020204" pitchFamily="34" charset="0"/>
              <a:buChar char="•"/>
            </a:pPr>
            <a:r>
              <a:rPr lang="en-US" dirty="0"/>
              <a:t>You will be presented with several options upon visiting the Main Portal Home Page.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Upon sign in, you will have to make a determination on which portal to enter or which menu to access at the top of the page. </a:t>
            </a:r>
          </a:p>
          <a:p>
            <a:pPr marL="285750" indent="-285750">
              <a:buFont typeface="Arial" panose="020B0604020202020204" pitchFamily="34" charset="0"/>
              <a:buChar char="•"/>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kern="100" dirty="0">
                <a:latin typeface="Aptos" panose="020B0004020202020204" pitchFamily="34" charset="0"/>
                <a:ea typeface="Aptos" panose="020B0004020202020204" pitchFamily="34" charset="0"/>
                <a:cs typeface="Times New Roman" panose="02020603050405020304" pitchFamily="18" charset="0"/>
              </a:rPr>
              <a:t>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he options are Home, Contact Us, Reports, and you will see your name with the option of a drop-down menu which will take you to your profile where you can update your personal information. </a:t>
            </a:r>
          </a:p>
          <a:p>
            <a:pPr marL="285750" marR="0" indent="-285750">
              <a:lnSpc>
                <a:spcPct val="107000"/>
              </a:lnSpc>
              <a:spcBef>
                <a:spcPts val="0"/>
              </a:spcBef>
              <a:spcAft>
                <a:spcPts val="800"/>
              </a:spcAft>
              <a:buFont typeface="Arial" panose="020B060402020202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Each portal has a description of its contents. </a:t>
            </a:r>
            <a:endParaRPr lang="en-US" dirty="0"/>
          </a:p>
          <a:p>
            <a:endParaRPr lang="en-US" b="1" dirty="0"/>
          </a:p>
        </p:txBody>
      </p:sp>
    </p:spTree>
    <p:extLst>
      <p:ext uri="{BB962C8B-B14F-4D97-AF65-F5344CB8AC3E}">
        <p14:creationId xmlns:p14="http://schemas.microsoft.com/office/powerpoint/2010/main" val="163150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8800"/>
            <a:ext cx="10515600" cy="1325563"/>
          </a:xfrm>
        </p:spPr>
        <p:txBody>
          <a:bodyPr/>
          <a:lstStyle/>
          <a:p>
            <a:r>
              <a:rPr lang="en-US" u="sng" dirty="0"/>
              <a:t>Portal Overview: Licensing Portal</a:t>
            </a:r>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334363"/>
            <a:ext cx="10349205" cy="646331"/>
          </a:xfrm>
          <a:prstGeom prst="rect">
            <a:avLst/>
          </a:prstGeom>
          <a:noFill/>
        </p:spPr>
        <p:txBody>
          <a:bodyPr wrap="square">
            <a:spAutoFit/>
          </a:bodyPr>
          <a:lstStyle/>
          <a:p>
            <a:r>
              <a:rPr lang="en-US" b="1" dirty="0"/>
              <a:t>1. </a:t>
            </a:r>
            <a:r>
              <a:rPr lang="en-US" b="1" u="sng" dirty="0"/>
              <a:t>Licensing Portal </a:t>
            </a:r>
            <a:r>
              <a:rPr lang="en-US" dirty="0"/>
              <a:t>- For all licensing-related processes and applications for Chapter 388, 482 and 487.</a:t>
            </a:r>
          </a:p>
          <a:p>
            <a:endParaRPr lang="en-US" b="1" dirty="0"/>
          </a:p>
        </p:txBody>
      </p:sp>
      <p:pic>
        <p:nvPicPr>
          <p:cNvPr id="3" name="Picture 2" descr="Screenshot of the Licensing Portal section from the main landing page.">
            <a:extLst>
              <a:ext uri="{FF2B5EF4-FFF2-40B4-BE49-F238E27FC236}">
                <a16:creationId xmlns:a16="http://schemas.microsoft.com/office/drawing/2014/main" id="{D4AE22D3-2C2A-0D5C-9607-0D00F32DA3C1}"/>
              </a:ext>
            </a:extLst>
          </p:cNvPr>
          <p:cNvPicPr>
            <a:picLocks noChangeAspect="1"/>
          </p:cNvPicPr>
          <p:nvPr/>
        </p:nvPicPr>
        <p:blipFill>
          <a:blip r:embed="rId2"/>
          <a:stretch>
            <a:fillRect/>
          </a:stretch>
        </p:blipFill>
        <p:spPr>
          <a:xfrm>
            <a:off x="2096744" y="2240637"/>
            <a:ext cx="4339046" cy="2376725"/>
          </a:xfrm>
          <a:prstGeom prst="rect">
            <a:avLst/>
          </a:prstGeom>
        </p:spPr>
      </p:pic>
    </p:spTree>
    <p:extLst>
      <p:ext uri="{BB962C8B-B14F-4D97-AF65-F5344CB8AC3E}">
        <p14:creationId xmlns:p14="http://schemas.microsoft.com/office/powerpoint/2010/main" val="4128269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8800"/>
            <a:ext cx="10515600" cy="1325563"/>
          </a:xfrm>
        </p:spPr>
        <p:txBody>
          <a:bodyPr/>
          <a:lstStyle/>
          <a:p>
            <a:r>
              <a:rPr lang="en-US" u="sng" dirty="0"/>
              <a:t>Portal Overview: CEU Providers Portal</a:t>
            </a:r>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334363"/>
            <a:ext cx="9677399" cy="1200329"/>
          </a:xfrm>
          <a:prstGeom prst="rect">
            <a:avLst/>
          </a:prstGeom>
          <a:noFill/>
        </p:spPr>
        <p:txBody>
          <a:bodyPr wrap="square">
            <a:spAutoFit/>
          </a:bodyPr>
          <a:lstStyle/>
          <a:p>
            <a:r>
              <a:rPr lang="en-US" b="1" dirty="0"/>
              <a:t>2. </a:t>
            </a:r>
            <a:r>
              <a:rPr lang="en-US" b="1" u="sng" dirty="0"/>
              <a:t>CEU Providers Portal</a:t>
            </a:r>
            <a:r>
              <a:rPr lang="en-US" b="1" dirty="0"/>
              <a:t> -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CEU Providers looking to manage new and renewed CEU courses and add attendees, click the CEU Providers Portal. </a:t>
            </a:r>
          </a:p>
          <a:p>
            <a:r>
              <a:rPr lang="en-US" b="1" u="sng" dirty="0"/>
              <a:t> </a:t>
            </a:r>
          </a:p>
          <a:p>
            <a:endParaRPr lang="en-US" b="1" dirty="0"/>
          </a:p>
        </p:txBody>
      </p:sp>
      <p:pic>
        <p:nvPicPr>
          <p:cNvPr id="5" name="Picture 4" descr="Screenshot of the CEU Providers Portal section from the main landing page.">
            <a:extLst>
              <a:ext uri="{FF2B5EF4-FFF2-40B4-BE49-F238E27FC236}">
                <a16:creationId xmlns:a16="http://schemas.microsoft.com/office/drawing/2014/main" id="{3DFDE8A4-27D9-B81D-61BB-B8737ADA7351}"/>
              </a:ext>
            </a:extLst>
          </p:cNvPr>
          <p:cNvPicPr>
            <a:picLocks noChangeAspect="1"/>
          </p:cNvPicPr>
          <p:nvPr/>
        </p:nvPicPr>
        <p:blipFill>
          <a:blip r:embed="rId2"/>
          <a:stretch>
            <a:fillRect/>
          </a:stretch>
        </p:blipFill>
        <p:spPr>
          <a:xfrm>
            <a:off x="2008568" y="2263062"/>
            <a:ext cx="5099802" cy="2604738"/>
          </a:xfrm>
          <a:prstGeom prst="rect">
            <a:avLst/>
          </a:prstGeom>
        </p:spPr>
      </p:pic>
    </p:spTree>
    <p:extLst>
      <p:ext uri="{BB962C8B-B14F-4D97-AF65-F5344CB8AC3E}">
        <p14:creationId xmlns:p14="http://schemas.microsoft.com/office/powerpoint/2010/main" val="423431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8800"/>
            <a:ext cx="10515600" cy="1325563"/>
          </a:xfrm>
        </p:spPr>
        <p:txBody>
          <a:bodyPr>
            <a:normAutofit/>
          </a:bodyPr>
          <a:lstStyle/>
          <a:p>
            <a:r>
              <a:rPr lang="en-US" sz="3200" u="sng" dirty="0"/>
              <a:t>Portal Overview: Fumigation Pest Control Company Portal</a:t>
            </a:r>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334363"/>
            <a:ext cx="9677399" cy="1754326"/>
          </a:xfrm>
          <a:prstGeom prst="rect">
            <a:avLst/>
          </a:prstGeom>
          <a:noFill/>
        </p:spPr>
        <p:txBody>
          <a:bodyPr wrap="square">
            <a:spAutoFit/>
          </a:bodyPr>
          <a:lstStyle/>
          <a:p>
            <a:r>
              <a:rPr lang="en-US" b="1" dirty="0"/>
              <a:t>3. </a:t>
            </a:r>
            <a:r>
              <a:rPr lang="en-US" b="1" u="sng" dirty="0"/>
              <a:t>Fumigation Pest Control Company Portal</a:t>
            </a:r>
            <a:r>
              <a:rPr lang="en-US" b="1" dirty="0"/>
              <a:t> -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Fumigation Pest Control Companies needing to submit Notices of Fumigation, manage devices, and submit device calibrations, click Fumigation Pest Control Company Portal to request access since department approval is required for this portal. </a:t>
            </a:r>
          </a:p>
          <a:p>
            <a:endParaRPr lang="en-US" b="1" u="sng" dirty="0"/>
          </a:p>
          <a:p>
            <a:endParaRPr lang="en-US" b="1" dirty="0"/>
          </a:p>
        </p:txBody>
      </p:sp>
      <p:pic>
        <p:nvPicPr>
          <p:cNvPr id="5" name="Picture 4" descr="Screenshot of the Fumigation Pest Control Company Portal section from the main landing page.">
            <a:extLst>
              <a:ext uri="{FF2B5EF4-FFF2-40B4-BE49-F238E27FC236}">
                <a16:creationId xmlns:a16="http://schemas.microsoft.com/office/drawing/2014/main" id="{7FBD4C84-0B63-38AB-E799-BAA1D0B0AF3A}"/>
              </a:ext>
            </a:extLst>
          </p:cNvPr>
          <p:cNvPicPr>
            <a:picLocks noChangeAspect="1"/>
          </p:cNvPicPr>
          <p:nvPr/>
        </p:nvPicPr>
        <p:blipFill>
          <a:blip r:embed="rId2"/>
          <a:stretch>
            <a:fillRect/>
          </a:stretch>
        </p:blipFill>
        <p:spPr>
          <a:xfrm>
            <a:off x="4633349" y="2659926"/>
            <a:ext cx="4883876" cy="2976716"/>
          </a:xfrm>
          <a:prstGeom prst="rect">
            <a:avLst/>
          </a:prstGeom>
        </p:spPr>
      </p:pic>
    </p:spTree>
    <p:extLst>
      <p:ext uri="{BB962C8B-B14F-4D97-AF65-F5344CB8AC3E}">
        <p14:creationId xmlns:p14="http://schemas.microsoft.com/office/powerpoint/2010/main" val="4095560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8800"/>
            <a:ext cx="10515600" cy="1325563"/>
          </a:xfrm>
        </p:spPr>
        <p:txBody>
          <a:bodyPr/>
          <a:lstStyle/>
          <a:p>
            <a:r>
              <a:rPr lang="en-US" u="sng" dirty="0"/>
              <a:t>Portal Overview: Fumigation Vendor Portal</a:t>
            </a:r>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334363"/>
            <a:ext cx="9677399" cy="1477328"/>
          </a:xfrm>
          <a:prstGeom prst="rect">
            <a:avLst/>
          </a:prstGeom>
          <a:noFill/>
        </p:spPr>
        <p:txBody>
          <a:bodyPr wrap="square">
            <a:spAutoFit/>
          </a:bodyPr>
          <a:lstStyle/>
          <a:p>
            <a:r>
              <a:rPr lang="en-US" b="1" dirty="0"/>
              <a:t>4. </a:t>
            </a:r>
            <a:r>
              <a:rPr lang="en-US" b="1" u="sng" dirty="0"/>
              <a:t>Fumigation Vendor Portal</a:t>
            </a:r>
            <a:r>
              <a:rPr lang="en-US" b="1" dirty="0"/>
              <a:t> -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Fumigation Vendors needing to manage products and submit device calibrations, click Fumigation Vendor Portal to request access since department approval is required for this portal. </a:t>
            </a:r>
          </a:p>
          <a:p>
            <a:endParaRPr lang="en-US" b="1" u="sng" dirty="0"/>
          </a:p>
          <a:p>
            <a:endParaRPr lang="en-US" b="1" dirty="0"/>
          </a:p>
        </p:txBody>
      </p:sp>
      <p:pic>
        <p:nvPicPr>
          <p:cNvPr id="5" name="Picture 4" descr="Screenshot of the Fumigation Vendor Portal section from the main landing page.">
            <a:extLst>
              <a:ext uri="{FF2B5EF4-FFF2-40B4-BE49-F238E27FC236}">
                <a16:creationId xmlns:a16="http://schemas.microsoft.com/office/drawing/2014/main" id="{6A530243-09C3-F032-64B9-8A2790660E7A}"/>
              </a:ext>
            </a:extLst>
          </p:cNvPr>
          <p:cNvPicPr>
            <a:picLocks noChangeAspect="1"/>
          </p:cNvPicPr>
          <p:nvPr/>
        </p:nvPicPr>
        <p:blipFill>
          <a:blip r:embed="rId2"/>
          <a:stretch>
            <a:fillRect/>
          </a:stretch>
        </p:blipFill>
        <p:spPr>
          <a:xfrm>
            <a:off x="4664605" y="2429731"/>
            <a:ext cx="4712659" cy="3093906"/>
          </a:xfrm>
          <a:prstGeom prst="rect">
            <a:avLst/>
          </a:prstGeom>
        </p:spPr>
      </p:pic>
    </p:spTree>
    <p:extLst>
      <p:ext uri="{BB962C8B-B14F-4D97-AF65-F5344CB8AC3E}">
        <p14:creationId xmlns:p14="http://schemas.microsoft.com/office/powerpoint/2010/main" val="1502224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707571" y="365125"/>
            <a:ext cx="10515600" cy="1325563"/>
          </a:xfrm>
        </p:spPr>
        <p:txBody>
          <a:bodyPr/>
          <a:lstStyle/>
          <a:p>
            <a:r>
              <a:rPr lang="en-US" u="sng" dirty="0"/>
              <a:t>Portal Overview: Reporting</a:t>
            </a:r>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543272"/>
            <a:ext cx="9677399" cy="892552"/>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5. The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Reports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drop-down menu can be accessed without logging into the system. The screenshot below shows the options for reports. </a:t>
            </a:r>
          </a:p>
          <a:p>
            <a:endParaRPr lang="en-US" sz="1600" dirty="0"/>
          </a:p>
        </p:txBody>
      </p:sp>
      <p:pic>
        <p:nvPicPr>
          <p:cNvPr id="3" name="Picture 2" descr="Screenshot of the main landing page with Reports highlighted in the top ribbon menu. A green box is around reports and a drop down menu is illustrated with the different reports available for users.">
            <a:extLst>
              <a:ext uri="{FF2B5EF4-FFF2-40B4-BE49-F238E27FC236}">
                <a16:creationId xmlns:a16="http://schemas.microsoft.com/office/drawing/2014/main" id="{EFE37993-D2E2-7030-ED1B-8089013FF982}"/>
              </a:ext>
            </a:extLst>
          </p:cNvPr>
          <p:cNvPicPr>
            <a:picLocks noChangeAspect="1"/>
          </p:cNvPicPr>
          <p:nvPr/>
        </p:nvPicPr>
        <p:blipFill>
          <a:blip r:embed="rId2"/>
          <a:stretch>
            <a:fillRect/>
          </a:stretch>
        </p:blipFill>
        <p:spPr>
          <a:xfrm>
            <a:off x="2269385" y="2388579"/>
            <a:ext cx="7653229" cy="3653272"/>
          </a:xfrm>
          <a:prstGeom prst="rect">
            <a:avLst/>
          </a:prstGeom>
        </p:spPr>
      </p:pic>
    </p:spTree>
    <p:extLst>
      <p:ext uri="{BB962C8B-B14F-4D97-AF65-F5344CB8AC3E}">
        <p14:creationId xmlns:p14="http://schemas.microsoft.com/office/powerpoint/2010/main" val="475412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Portal Overview </a:t>
            </a:r>
            <a:r>
              <a:rPr lang="en-US" sz="300" u="sng" dirty="0"/>
              <a:t>1</a:t>
            </a:r>
            <a:endParaRPr lang="en-US" u="sng" dirty="0"/>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543272"/>
            <a:ext cx="9677399" cy="1330236"/>
          </a:xfrm>
          <a:prstGeom prst="rect">
            <a:avLst/>
          </a:prstGeom>
          <a:noFill/>
        </p:spPr>
        <p:txBody>
          <a:bodyPr wrap="square">
            <a:spAutoFit/>
          </a:bodyPr>
          <a:lstStyle/>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NOTE: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If you click to enter a portal before signing in, even if you have previously accessed the portal, you will either be prompted to login or told you don’t have permission. You must then Sign In if that’s the case. </a:t>
            </a:r>
          </a:p>
          <a:p>
            <a:endParaRPr lang="en-US" sz="1600" dirty="0"/>
          </a:p>
        </p:txBody>
      </p:sp>
      <p:pic>
        <p:nvPicPr>
          <p:cNvPr id="5" name="Picture 4" descr="Screenshot from the portal showing Cases and Licenses noting that the user does not have permission to view the records. A green box highlights the Sign In tab in the main menu ribbon.">
            <a:extLst>
              <a:ext uri="{FF2B5EF4-FFF2-40B4-BE49-F238E27FC236}">
                <a16:creationId xmlns:a16="http://schemas.microsoft.com/office/drawing/2014/main" id="{FE1E33CE-2528-E2B1-A32B-40807EF424DD}"/>
              </a:ext>
            </a:extLst>
          </p:cNvPr>
          <p:cNvPicPr>
            <a:picLocks noChangeAspect="1"/>
          </p:cNvPicPr>
          <p:nvPr/>
        </p:nvPicPr>
        <p:blipFill>
          <a:blip r:embed="rId2"/>
          <a:stretch>
            <a:fillRect/>
          </a:stretch>
        </p:blipFill>
        <p:spPr>
          <a:xfrm>
            <a:off x="1322343" y="2648881"/>
            <a:ext cx="8231232" cy="3570385"/>
          </a:xfrm>
          <a:prstGeom prst="rect">
            <a:avLst/>
          </a:prstGeom>
        </p:spPr>
      </p:pic>
    </p:spTree>
    <p:extLst>
      <p:ext uri="{BB962C8B-B14F-4D97-AF65-F5344CB8AC3E}">
        <p14:creationId xmlns:p14="http://schemas.microsoft.com/office/powerpoint/2010/main" val="3589760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Portal Overview </a:t>
            </a:r>
            <a:r>
              <a:rPr lang="en-US" sz="300" u="sng" dirty="0"/>
              <a:t>2</a:t>
            </a:r>
            <a:endParaRPr lang="en-US" u="sng" dirty="0"/>
          </a:p>
        </p:txBody>
      </p:sp>
      <p:sp>
        <p:nvSpPr>
          <p:cNvPr id="7" name="TextBox 6">
            <a:extLst>
              <a:ext uri="{FF2B5EF4-FFF2-40B4-BE49-F238E27FC236}">
                <a16:creationId xmlns:a16="http://schemas.microsoft.com/office/drawing/2014/main" id="{A0424D9B-11DE-8BB3-3A39-543932420792}"/>
              </a:ext>
            </a:extLst>
          </p:cNvPr>
          <p:cNvSpPr txBox="1"/>
          <p:nvPr/>
        </p:nvSpPr>
        <p:spPr>
          <a:xfrm>
            <a:off x="707571" y="1543272"/>
            <a:ext cx="9677399" cy="1033873"/>
          </a:xfrm>
          <a:prstGeom prst="rect">
            <a:avLst/>
          </a:prstGeom>
          <a:noFill/>
        </p:spPr>
        <p:txBody>
          <a:bodyPr wrap="square">
            <a:spAutoFit/>
          </a:bodyPr>
          <a:lstStyle/>
          <a:p>
            <a:pPr marL="0" marR="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To return back to the initial login/home screen outside of a portal, you must click the Florida Department of Agriculture and Consumer Services button in the Header. </a:t>
            </a:r>
          </a:p>
          <a:p>
            <a:endParaRPr lang="en-US" sz="1600" dirty="0"/>
          </a:p>
        </p:txBody>
      </p:sp>
      <p:pic>
        <p:nvPicPr>
          <p:cNvPr id="3" name="Picture 2" descr="Screenshot from the portal with a green arrow pointing at the words Florida Department of Agriculture and Consumer Services found in the top left of the main ribbon menu.">
            <a:extLst>
              <a:ext uri="{FF2B5EF4-FFF2-40B4-BE49-F238E27FC236}">
                <a16:creationId xmlns:a16="http://schemas.microsoft.com/office/drawing/2014/main" id="{BE3C4C6C-3EB5-F45B-EEA7-51797CEAA268}"/>
              </a:ext>
            </a:extLst>
          </p:cNvPr>
          <p:cNvPicPr>
            <a:picLocks noChangeAspect="1"/>
          </p:cNvPicPr>
          <p:nvPr/>
        </p:nvPicPr>
        <p:blipFill>
          <a:blip r:embed="rId2"/>
          <a:stretch>
            <a:fillRect/>
          </a:stretch>
        </p:blipFill>
        <p:spPr>
          <a:xfrm>
            <a:off x="1631301" y="2550786"/>
            <a:ext cx="10147413" cy="2777529"/>
          </a:xfrm>
          <a:prstGeom prst="rect">
            <a:avLst/>
          </a:prstGeom>
        </p:spPr>
      </p:pic>
    </p:spTree>
    <p:extLst>
      <p:ext uri="{BB962C8B-B14F-4D97-AF65-F5344CB8AC3E}">
        <p14:creationId xmlns:p14="http://schemas.microsoft.com/office/powerpoint/2010/main" val="3673762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3 | General Licensing Portal Navigation</a:t>
            </a:r>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a:xfrm>
            <a:off x="2191138" y="1721619"/>
            <a:ext cx="10515600" cy="4351338"/>
          </a:xfrm>
        </p:spPr>
        <p:txBody>
          <a:bodyPr/>
          <a:lstStyle/>
          <a:p>
            <a:r>
              <a:rPr lang="en-US" dirty="0">
                <a:hlinkClick r:id="rId2" action="ppaction://hlinksldjump"/>
              </a:rPr>
              <a:t>View Case History</a:t>
            </a:r>
            <a:endParaRPr lang="en-US" dirty="0"/>
          </a:p>
          <a:p>
            <a:r>
              <a:rPr lang="en-US" dirty="0">
                <a:hlinkClick r:id="rId3" action="ppaction://hlinksldjump"/>
              </a:rPr>
              <a:t>Access License History</a:t>
            </a:r>
            <a:endParaRPr lang="en-US" dirty="0"/>
          </a:p>
          <a:p>
            <a:r>
              <a:rPr lang="en-US" dirty="0">
                <a:hlinkClick r:id="rId4" action="ppaction://hlinksldjump"/>
              </a:rPr>
              <a:t>Self Service Access to View PDFs of Licenses &amp;  Certificates</a:t>
            </a:r>
            <a:endParaRPr lang="en-US" dirty="0"/>
          </a:p>
          <a:p>
            <a:r>
              <a:rPr lang="en-US" dirty="0">
                <a:hlinkClick r:id="rId5" action="ppaction://hlinksldjump"/>
              </a:rPr>
              <a:t>View Pending &amp; Completed Exams &amp; Vouchers</a:t>
            </a:r>
            <a:endParaRPr lang="en-US" dirty="0"/>
          </a:p>
          <a:p>
            <a:r>
              <a:rPr lang="en-US" dirty="0">
                <a:hlinkClick r:id="rId6" action="ppaction://hlinksldjump"/>
              </a:rPr>
              <a:t>Invoice Management</a:t>
            </a:r>
            <a:endParaRPr lang="en-US" dirty="0"/>
          </a:p>
          <a:p>
            <a:r>
              <a:rPr lang="en-US" dirty="0">
                <a:hlinkClick r:id="rId7" action="ppaction://hlinksldjump"/>
              </a:rPr>
              <a:t>Manage Access to Cases</a:t>
            </a:r>
            <a:endParaRPr lang="en-US" dirty="0"/>
          </a:p>
          <a:p>
            <a:r>
              <a:rPr lang="en-US" dirty="0">
                <a:hlinkClick r:id="rId8" action="ppaction://hlinksldjump"/>
              </a:rPr>
              <a:t>Updating Licensee Profile</a:t>
            </a:r>
            <a:endParaRPr lang="en-US" dirty="0"/>
          </a:p>
          <a:p>
            <a:r>
              <a:rPr lang="en-US" dirty="0">
                <a:hlinkClick r:id="rId9" action="ppaction://hlinksldjump"/>
              </a:rPr>
              <a:t>Business Email Field</a:t>
            </a:r>
            <a:endParaRPr lang="en-US" dirty="0"/>
          </a:p>
          <a:p>
            <a:pPr marL="0" indent="0">
              <a:buNone/>
            </a:pPr>
            <a:endParaRPr lang="en-US" dirty="0"/>
          </a:p>
        </p:txBody>
      </p:sp>
      <p:pic>
        <p:nvPicPr>
          <p:cNvPr id="6" name="Picture 5">
            <a:extLst>
              <a:ext uri="{FF2B5EF4-FFF2-40B4-BE49-F238E27FC236}">
                <a16:creationId xmlns:a16="http://schemas.microsoft.com/office/drawing/2014/main" id="{B81A7287-86F1-3F0D-2C36-BBF3224C0D3B}"/>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0" y="5296715"/>
            <a:ext cx="12198096" cy="1552485"/>
          </a:xfrm>
          <a:prstGeom prst="rect">
            <a:avLst/>
          </a:prstGeom>
        </p:spPr>
      </p:pic>
    </p:spTree>
    <p:extLst>
      <p:ext uri="{BB962C8B-B14F-4D97-AF65-F5344CB8AC3E}">
        <p14:creationId xmlns:p14="http://schemas.microsoft.com/office/powerpoint/2010/main" val="1982897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p:txBody>
          <a:bodyPr/>
          <a:lstStyle/>
          <a:p>
            <a:r>
              <a:rPr lang="en-US" u="sng" dirty="0"/>
              <a:t>Licensing Portal | View Case History</a:t>
            </a:r>
            <a:endParaRPr lang="en-US" dirty="0"/>
          </a:p>
        </p:txBody>
      </p:sp>
      <p:graphicFrame>
        <p:nvGraphicFramePr>
          <p:cNvPr id="5" name="Content Placeholder 8" descr="Chevron boxes pointing to the flow of details as users click through the Licensing Portal section to find case history.">
            <a:extLst>
              <a:ext uri="{FF2B5EF4-FFF2-40B4-BE49-F238E27FC236}">
                <a16:creationId xmlns:a16="http://schemas.microsoft.com/office/drawing/2014/main" id="{DDFE1CA7-2433-D625-B51E-3C8F6CF75939}"/>
              </a:ext>
            </a:extLst>
          </p:cNvPr>
          <p:cNvGraphicFramePr>
            <a:graphicFrameLocks/>
          </p:cNvGraphicFramePr>
          <p:nvPr>
            <p:extLst>
              <p:ext uri="{D42A27DB-BD31-4B8C-83A1-F6EECF244321}">
                <p14:modId xmlns:p14="http://schemas.microsoft.com/office/powerpoint/2010/main" val="2869717143"/>
              </p:ext>
            </p:extLst>
          </p:nvPr>
        </p:nvGraphicFramePr>
        <p:xfrm>
          <a:off x="558006" y="1455470"/>
          <a:ext cx="11075987" cy="470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descr="Screenshots of the Cases section and Case Details. Several red callout boxes note that case status will show the process of the case, a down arrow allows users to access the case detail screen, and a red box notes that the case details will display information based on the type of license the user applied for.">
            <a:extLst>
              <a:ext uri="{FF2B5EF4-FFF2-40B4-BE49-F238E27FC236}">
                <a16:creationId xmlns:a16="http://schemas.microsoft.com/office/drawing/2014/main" id="{659A1D18-D709-82E5-32E6-852801E6D1DD}"/>
              </a:ext>
            </a:extLst>
          </p:cNvPr>
          <p:cNvPicPr>
            <a:picLocks noChangeAspect="1"/>
          </p:cNvPicPr>
          <p:nvPr/>
        </p:nvPicPr>
        <p:blipFill>
          <a:blip r:embed="rId7"/>
          <a:stretch>
            <a:fillRect/>
          </a:stretch>
        </p:blipFill>
        <p:spPr>
          <a:xfrm>
            <a:off x="678828" y="2273610"/>
            <a:ext cx="10834341" cy="3324173"/>
          </a:xfrm>
          <a:prstGeom prst="rect">
            <a:avLst/>
          </a:prstGeom>
          <a:ln>
            <a:solidFill>
              <a:schemeClr val="tx1"/>
            </a:solidFill>
          </a:ln>
        </p:spPr>
      </p:pic>
    </p:spTree>
    <p:extLst>
      <p:ext uri="{BB962C8B-B14F-4D97-AF65-F5344CB8AC3E}">
        <p14:creationId xmlns:p14="http://schemas.microsoft.com/office/powerpoint/2010/main" val="2179062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License History</a:t>
            </a:r>
            <a:endParaRPr lang="en-US" dirty="0"/>
          </a:p>
        </p:txBody>
      </p:sp>
      <p:graphicFrame>
        <p:nvGraphicFramePr>
          <p:cNvPr id="3" name="Content Placeholder 8" descr="Chevron boxes pointing to the flow of details as users click through the Licensing Portal section to find license details.">
            <a:extLst>
              <a:ext uri="{FF2B5EF4-FFF2-40B4-BE49-F238E27FC236}">
                <a16:creationId xmlns:a16="http://schemas.microsoft.com/office/drawing/2014/main" id="{29C19858-5E1A-17A1-879F-D3B278D01251}"/>
              </a:ext>
            </a:extLst>
          </p:cNvPr>
          <p:cNvGraphicFramePr>
            <a:graphicFrameLocks noGrp="1"/>
          </p:cNvGraphicFramePr>
          <p:nvPr>
            <p:ph idx="1"/>
            <p:extLst>
              <p:ext uri="{D42A27DB-BD31-4B8C-83A1-F6EECF244321}">
                <p14:modId xmlns:p14="http://schemas.microsoft.com/office/powerpoint/2010/main" val="2932708150"/>
              </p:ext>
            </p:extLst>
          </p:nvPr>
        </p:nvGraphicFramePr>
        <p:xfrm>
          <a:off x="558006" y="1141626"/>
          <a:ext cx="11075987" cy="470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Picture 15" descr="Screenshots of the licenses section of the licensing portal and the license details users have access to see their case and license history in one location. A red callout box points to the down arrow users can click to view their specific license and a red box in license details notes that the details section displays information based on the type of license. ">
            <a:extLst>
              <a:ext uri="{FF2B5EF4-FFF2-40B4-BE49-F238E27FC236}">
                <a16:creationId xmlns:a16="http://schemas.microsoft.com/office/drawing/2014/main" id="{6E04CFAF-FBFB-2560-3592-97AE8CB62644}"/>
              </a:ext>
            </a:extLst>
          </p:cNvPr>
          <p:cNvPicPr>
            <a:picLocks noChangeAspect="1"/>
          </p:cNvPicPr>
          <p:nvPr/>
        </p:nvPicPr>
        <p:blipFill>
          <a:blip r:embed="rId7"/>
          <a:stretch>
            <a:fillRect/>
          </a:stretch>
        </p:blipFill>
        <p:spPr>
          <a:xfrm>
            <a:off x="849086" y="1897330"/>
            <a:ext cx="10504714" cy="4414398"/>
          </a:xfrm>
          <a:prstGeom prst="rect">
            <a:avLst/>
          </a:prstGeom>
        </p:spPr>
      </p:pic>
    </p:spTree>
    <p:extLst>
      <p:ext uri="{BB962C8B-B14F-4D97-AF65-F5344CB8AC3E}">
        <p14:creationId xmlns:p14="http://schemas.microsoft.com/office/powerpoint/2010/main" val="2880866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199" y="100531"/>
            <a:ext cx="10515600" cy="1325563"/>
          </a:xfrm>
        </p:spPr>
        <p:txBody>
          <a:bodyPr/>
          <a:lstStyle/>
          <a:p>
            <a:r>
              <a:rPr lang="en-US" u="sng" dirty="0"/>
              <a:t>Licensing Portal | View PDF License Docs</a:t>
            </a:r>
            <a:br>
              <a:rPr lang="en-US" u="sng" dirty="0"/>
            </a:br>
            <a:r>
              <a:rPr lang="en-US" sz="2200" i="1" dirty="0"/>
              <a:t>Option 1</a:t>
            </a:r>
          </a:p>
        </p:txBody>
      </p:sp>
      <p:pic>
        <p:nvPicPr>
          <p:cNvPr id="20" name="Picture 19" descr="Screenshots of how users can view and download their licenses. Two red call out boxes show how users open the specific license from the license page and instructs users to select the document to open or download. A blue arrow points from left to right between the two screenshots and a blue arrow moves down and left from the License details to an image of a license at the bottom.">
            <a:extLst>
              <a:ext uri="{FF2B5EF4-FFF2-40B4-BE49-F238E27FC236}">
                <a16:creationId xmlns:a16="http://schemas.microsoft.com/office/drawing/2014/main" id="{EA9CFF5D-EB91-1DC2-6CD7-7DD0DF75CAA5}"/>
              </a:ext>
            </a:extLst>
          </p:cNvPr>
          <p:cNvPicPr>
            <a:picLocks noChangeAspect="1"/>
          </p:cNvPicPr>
          <p:nvPr/>
        </p:nvPicPr>
        <p:blipFill>
          <a:blip r:embed="rId2"/>
          <a:stretch>
            <a:fillRect/>
          </a:stretch>
        </p:blipFill>
        <p:spPr>
          <a:xfrm>
            <a:off x="881262" y="1426094"/>
            <a:ext cx="10429475" cy="4509666"/>
          </a:xfrm>
          <a:prstGeom prst="rect">
            <a:avLst/>
          </a:prstGeom>
        </p:spPr>
      </p:pic>
      <p:sp>
        <p:nvSpPr>
          <p:cNvPr id="21" name="TextBox 20">
            <a:extLst>
              <a:ext uri="{FF2B5EF4-FFF2-40B4-BE49-F238E27FC236}">
                <a16:creationId xmlns:a16="http://schemas.microsoft.com/office/drawing/2014/main" id="{8AE5CB15-5C6F-4FC4-589A-66E375F51642}"/>
              </a:ext>
            </a:extLst>
          </p:cNvPr>
          <p:cNvSpPr txBox="1"/>
          <p:nvPr/>
        </p:nvSpPr>
        <p:spPr>
          <a:xfrm>
            <a:off x="618423" y="6167400"/>
            <a:ext cx="819620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NOTE</a:t>
            </a: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400" dirty="0">
                <a:solidFill>
                  <a:srgbClr val="3C3C3C"/>
                </a:solidFill>
                <a:latin typeface="Segoe UI" panose="020B0502040204020203" pitchFamily="34" charset="0"/>
                <a:ea typeface="Segoe UI" panose="020B0502040204020203" pitchFamily="34" charset="0"/>
                <a:cs typeface="Segoe UI" panose="020B0502040204020203" pitchFamily="34" charset="0"/>
              </a:rPr>
              <a:t>Licensees can view and download PDF licenses directly on the portal.</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41443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46867"/>
            <a:ext cx="10515600" cy="1325563"/>
          </a:xfrm>
        </p:spPr>
        <p:txBody>
          <a:bodyPr>
            <a:normAutofit/>
          </a:bodyPr>
          <a:lstStyle/>
          <a:p>
            <a:r>
              <a:rPr lang="en-US" u="sng" dirty="0"/>
              <a:t>Licensing Portal | View PDF License Docs </a:t>
            </a:r>
            <a:r>
              <a:rPr lang="en-US" sz="300" u="sng" dirty="0"/>
              <a:t>1</a:t>
            </a:r>
            <a:br>
              <a:rPr lang="en-US" u="sng" dirty="0"/>
            </a:br>
            <a:r>
              <a:rPr lang="en-US" sz="2200" i="1" dirty="0"/>
              <a:t>Option 2</a:t>
            </a:r>
          </a:p>
        </p:txBody>
      </p:sp>
      <p:grpSp>
        <p:nvGrpSpPr>
          <p:cNvPr id="4" name="Group 3" descr="Screenshot of an alternative method to view licenses.  A red arrow points down to the License tab in the main menu ribbon and another red arrow points from left to right to the word license from the Licenses drop down menu.">
            <a:extLst>
              <a:ext uri="{FF2B5EF4-FFF2-40B4-BE49-F238E27FC236}">
                <a16:creationId xmlns:a16="http://schemas.microsoft.com/office/drawing/2014/main" id="{8C790941-9B14-8912-B184-F7E289765C66}"/>
              </a:ext>
            </a:extLst>
          </p:cNvPr>
          <p:cNvGrpSpPr/>
          <p:nvPr/>
        </p:nvGrpSpPr>
        <p:grpSpPr>
          <a:xfrm>
            <a:off x="1684869" y="1073020"/>
            <a:ext cx="8822261" cy="2206690"/>
            <a:chOff x="1684869" y="1073020"/>
            <a:chExt cx="8822261" cy="2206690"/>
          </a:xfrm>
        </p:grpSpPr>
        <p:pic>
          <p:nvPicPr>
            <p:cNvPr id="3" name="Picture 2">
              <a:extLst>
                <a:ext uri="{FF2B5EF4-FFF2-40B4-BE49-F238E27FC236}">
                  <a16:creationId xmlns:a16="http://schemas.microsoft.com/office/drawing/2014/main" id="{6EC61482-8BF3-F7CF-86F7-A371016F2F22}"/>
                </a:ext>
              </a:extLst>
            </p:cNvPr>
            <p:cNvPicPr>
              <a:picLocks noChangeAspect="1"/>
            </p:cNvPicPr>
            <p:nvPr/>
          </p:nvPicPr>
          <p:blipFill>
            <a:blip r:embed="rId2"/>
            <a:stretch>
              <a:fillRect/>
            </a:stretch>
          </p:blipFill>
          <p:spPr>
            <a:xfrm>
              <a:off x="1684869" y="1552944"/>
              <a:ext cx="8822261" cy="1726766"/>
            </a:xfrm>
            <a:prstGeom prst="rect">
              <a:avLst/>
            </a:prstGeom>
            <a:ln>
              <a:solidFill>
                <a:schemeClr val="tx1"/>
              </a:solidFill>
            </a:ln>
          </p:spPr>
        </p:pic>
        <p:cxnSp>
          <p:nvCxnSpPr>
            <p:cNvPr id="5" name="Straight Arrow Connector 4">
              <a:extLst>
                <a:ext uri="{FF2B5EF4-FFF2-40B4-BE49-F238E27FC236}">
                  <a16:creationId xmlns:a16="http://schemas.microsoft.com/office/drawing/2014/main" id="{2C0AE224-D4C4-84D2-E785-5A36D99D1BF8}"/>
                </a:ext>
              </a:extLst>
            </p:cNvPr>
            <p:cNvCxnSpPr/>
            <p:nvPr/>
          </p:nvCxnSpPr>
          <p:spPr>
            <a:xfrm flipV="1">
              <a:off x="6288833" y="2239347"/>
              <a:ext cx="867747" cy="9330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7DFC237-1E0E-0FD5-2FC2-83C0EBD6B2F8}"/>
                </a:ext>
              </a:extLst>
            </p:cNvPr>
            <p:cNvCxnSpPr>
              <a:cxnSpLocks/>
            </p:cNvCxnSpPr>
            <p:nvPr/>
          </p:nvCxnSpPr>
          <p:spPr>
            <a:xfrm>
              <a:off x="7819053" y="1073020"/>
              <a:ext cx="0" cy="68064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F758E22A-B214-7FEB-2E93-BC7BBCAF2426}"/>
              </a:ext>
            </a:extLst>
          </p:cNvPr>
          <p:cNvSpPr txBox="1"/>
          <p:nvPr/>
        </p:nvSpPr>
        <p:spPr>
          <a:xfrm>
            <a:off x="1684869" y="3519325"/>
            <a:ext cx="9731830" cy="375552"/>
          </a:xfrm>
          <a:prstGeom prst="rect">
            <a:avLst/>
          </a:prstGeom>
          <a:noFill/>
        </p:spPr>
        <p:txBody>
          <a:bodyPr wrap="square">
            <a:spAutoFit/>
          </a:bodyPr>
          <a:lstStyle/>
          <a:p>
            <a:pPr marR="0" lvl="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Select the dropdown arrow next to the license you need a copy of and then click View License. </a:t>
            </a:r>
          </a:p>
        </p:txBody>
      </p:sp>
      <p:pic>
        <p:nvPicPr>
          <p:cNvPr id="12" name="Picture 11" descr="Screenshot of the Licenses menu that appears when License is selected. A green circle highlights a drop down arrow in the system and a downward red arrow points at the words &quot;View License&quot; that will show when the drop down arrow is clicked.">
            <a:extLst>
              <a:ext uri="{FF2B5EF4-FFF2-40B4-BE49-F238E27FC236}">
                <a16:creationId xmlns:a16="http://schemas.microsoft.com/office/drawing/2014/main" id="{6E1BDE09-98BD-B421-D230-39D30EB235D1}"/>
              </a:ext>
            </a:extLst>
          </p:cNvPr>
          <p:cNvPicPr>
            <a:picLocks noChangeAspect="1"/>
          </p:cNvPicPr>
          <p:nvPr/>
        </p:nvPicPr>
        <p:blipFill>
          <a:blip r:embed="rId3"/>
          <a:stretch>
            <a:fillRect/>
          </a:stretch>
        </p:blipFill>
        <p:spPr>
          <a:xfrm>
            <a:off x="1862722" y="4134492"/>
            <a:ext cx="8466554" cy="1333616"/>
          </a:xfrm>
          <a:prstGeom prst="rect">
            <a:avLst/>
          </a:prstGeom>
        </p:spPr>
      </p:pic>
    </p:spTree>
    <p:extLst>
      <p:ext uri="{BB962C8B-B14F-4D97-AF65-F5344CB8AC3E}">
        <p14:creationId xmlns:p14="http://schemas.microsoft.com/office/powerpoint/2010/main" val="85297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normAutofit/>
          </a:bodyPr>
          <a:lstStyle/>
          <a:p>
            <a:r>
              <a:rPr lang="en-US" u="sng" dirty="0"/>
              <a:t>Licensing Portal | View PDF License Docs </a:t>
            </a:r>
            <a:r>
              <a:rPr lang="en-US" sz="300" u="sng" dirty="0"/>
              <a:t>2</a:t>
            </a:r>
            <a:br>
              <a:rPr lang="en-US" u="sng" dirty="0"/>
            </a:br>
            <a:r>
              <a:rPr lang="en-US" sz="2200" i="1" dirty="0"/>
              <a:t>Option 2</a:t>
            </a:r>
          </a:p>
        </p:txBody>
      </p:sp>
      <p:sp>
        <p:nvSpPr>
          <p:cNvPr id="7" name="TextBox 6">
            <a:extLst>
              <a:ext uri="{FF2B5EF4-FFF2-40B4-BE49-F238E27FC236}">
                <a16:creationId xmlns:a16="http://schemas.microsoft.com/office/drawing/2014/main" id="{040C5077-E00F-8108-B943-7C72B104AE76}"/>
              </a:ext>
            </a:extLst>
          </p:cNvPr>
          <p:cNvSpPr txBox="1"/>
          <p:nvPr/>
        </p:nvSpPr>
        <p:spPr>
          <a:xfrm>
            <a:off x="650810" y="1326793"/>
            <a:ext cx="10172699" cy="1367234"/>
          </a:xfrm>
          <a:prstGeom prst="rect">
            <a:avLst/>
          </a:prstGeom>
          <a:noFill/>
        </p:spPr>
        <p:txBody>
          <a:bodyPr wrap="square">
            <a:spAutoFit/>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Click on the document shown under the “DOCUMENTS” category to download and save the PDF. The license will automatically download. A downloads table will populate, you can click on the license from there to open it.</a:t>
            </a:r>
          </a:p>
          <a:p>
            <a:pPr marR="0" lvl="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9" name="Picture 8" descr="Screenshot of the License Information screen users access. At the bottom of the image, a red arrow points from left to right at the license name, which is circled in green.">
            <a:extLst>
              <a:ext uri="{FF2B5EF4-FFF2-40B4-BE49-F238E27FC236}">
                <a16:creationId xmlns:a16="http://schemas.microsoft.com/office/drawing/2014/main" id="{66A0CA8F-87B3-6714-6BB0-0E82318D380F}"/>
              </a:ext>
            </a:extLst>
          </p:cNvPr>
          <p:cNvPicPr>
            <a:picLocks noChangeAspect="1"/>
          </p:cNvPicPr>
          <p:nvPr/>
        </p:nvPicPr>
        <p:blipFill>
          <a:blip r:embed="rId2"/>
          <a:stretch>
            <a:fillRect/>
          </a:stretch>
        </p:blipFill>
        <p:spPr>
          <a:xfrm>
            <a:off x="2391003" y="2334499"/>
            <a:ext cx="7409993" cy="4282558"/>
          </a:xfrm>
          <a:prstGeom prst="rect">
            <a:avLst/>
          </a:prstGeom>
        </p:spPr>
      </p:pic>
    </p:spTree>
    <p:extLst>
      <p:ext uri="{BB962C8B-B14F-4D97-AF65-F5344CB8AC3E}">
        <p14:creationId xmlns:p14="http://schemas.microsoft.com/office/powerpoint/2010/main" val="3943591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Exams &amp; Vouchers</a:t>
            </a:r>
            <a:endParaRPr lang="en-US" dirty="0"/>
          </a:p>
        </p:txBody>
      </p:sp>
      <p:grpSp>
        <p:nvGrpSpPr>
          <p:cNvPr id="3" name="Group 2" descr="Chevron boxes pointing to the flow of details as users click through the Licensing Portal section to find exam vouchers and results.">
            <a:extLst>
              <a:ext uri="{FF2B5EF4-FFF2-40B4-BE49-F238E27FC236}">
                <a16:creationId xmlns:a16="http://schemas.microsoft.com/office/drawing/2014/main" id="{E7BD9808-2937-2C35-056A-F7110086D5F4}"/>
              </a:ext>
            </a:extLst>
          </p:cNvPr>
          <p:cNvGrpSpPr/>
          <p:nvPr/>
        </p:nvGrpSpPr>
        <p:grpSpPr>
          <a:xfrm>
            <a:off x="618423" y="1034733"/>
            <a:ext cx="11069497" cy="470435"/>
            <a:chOff x="618423" y="1034733"/>
            <a:chExt cx="11069497" cy="470435"/>
          </a:xfrm>
        </p:grpSpPr>
        <p:grpSp>
          <p:nvGrpSpPr>
            <p:cNvPr id="6" name="Group 5">
              <a:extLst>
                <a:ext uri="{FF2B5EF4-FFF2-40B4-BE49-F238E27FC236}">
                  <a16:creationId xmlns:a16="http://schemas.microsoft.com/office/drawing/2014/main" id="{9D6E3E20-39C7-CFBA-9E1A-9A54FBD3A712}"/>
                </a:ext>
              </a:extLst>
            </p:cNvPr>
            <p:cNvGrpSpPr/>
            <p:nvPr/>
          </p:nvGrpSpPr>
          <p:grpSpPr>
            <a:xfrm>
              <a:off x="618423" y="1034733"/>
              <a:ext cx="3953391" cy="470435"/>
              <a:chOff x="3244" y="0"/>
              <a:chExt cx="3953391" cy="470435"/>
            </a:xfrm>
          </p:grpSpPr>
          <p:sp>
            <p:nvSpPr>
              <p:cNvPr id="13" name="Arrow: Chevron 12">
                <a:extLst>
                  <a:ext uri="{FF2B5EF4-FFF2-40B4-BE49-F238E27FC236}">
                    <a16:creationId xmlns:a16="http://schemas.microsoft.com/office/drawing/2014/main" id="{A2B651DC-2348-BBEA-9673-D3F399829B07}"/>
                  </a:ext>
                </a:extLst>
              </p:cNvPr>
              <p:cNvSpPr/>
              <p:nvPr/>
            </p:nvSpPr>
            <p:spPr>
              <a:xfrm>
                <a:off x="3244" y="0"/>
                <a:ext cx="3953391" cy="470435"/>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4" name="Arrow: Chevron 4">
                <a:extLst>
                  <a:ext uri="{FF2B5EF4-FFF2-40B4-BE49-F238E27FC236}">
                    <a16:creationId xmlns:a16="http://schemas.microsoft.com/office/drawing/2014/main" id="{9D5D5863-7BD2-1EAB-B423-421356D7AB35}"/>
                  </a:ext>
                </a:extLst>
              </p:cNvPr>
              <p:cNvSpPr txBox="1"/>
              <p:nvPr/>
            </p:nvSpPr>
            <p:spPr>
              <a:xfrm>
                <a:off x="238462" y="0"/>
                <a:ext cx="3482956" cy="470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t>Licenses Portal</a:t>
                </a:r>
              </a:p>
            </p:txBody>
          </p:sp>
        </p:grpSp>
        <p:grpSp>
          <p:nvGrpSpPr>
            <p:cNvPr id="7" name="Group 6">
              <a:extLst>
                <a:ext uri="{FF2B5EF4-FFF2-40B4-BE49-F238E27FC236}">
                  <a16:creationId xmlns:a16="http://schemas.microsoft.com/office/drawing/2014/main" id="{B70E9898-29F4-C481-FBEA-C2C77254F2AB}"/>
                </a:ext>
              </a:extLst>
            </p:cNvPr>
            <p:cNvGrpSpPr/>
            <p:nvPr/>
          </p:nvGrpSpPr>
          <p:grpSpPr>
            <a:xfrm>
              <a:off x="4087778" y="1034733"/>
              <a:ext cx="3953391" cy="470435"/>
              <a:chOff x="3472599" y="0"/>
              <a:chExt cx="3953391" cy="470435"/>
            </a:xfrm>
          </p:grpSpPr>
          <p:sp>
            <p:nvSpPr>
              <p:cNvPr id="11" name="Arrow: Chevron 10">
                <a:extLst>
                  <a:ext uri="{FF2B5EF4-FFF2-40B4-BE49-F238E27FC236}">
                    <a16:creationId xmlns:a16="http://schemas.microsoft.com/office/drawing/2014/main" id="{DEE12FB8-507E-147B-9063-C5CA7A7A1800}"/>
                  </a:ext>
                </a:extLst>
              </p:cNvPr>
              <p:cNvSpPr/>
              <p:nvPr/>
            </p:nvSpPr>
            <p:spPr>
              <a:xfrm>
                <a:off x="3472599" y="0"/>
                <a:ext cx="3953391" cy="470435"/>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Arrow: Chevron 6">
                <a:extLst>
                  <a:ext uri="{FF2B5EF4-FFF2-40B4-BE49-F238E27FC236}">
                    <a16:creationId xmlns:a16="http://schemas.microsoft.com/office/drawing/2014/main" id="{B55E0E56-4119-E1A5-C5C9-EBD81CEA0570}"/>
                  </a:ext>
                </a:extLst>
              </p:cNvPr>
              <p:cNvSpPr txBox="1"/>
              <p:nvPr/>
            </p:nvSpPr>
            <p:spPr>
              <a:xfrm>
                <a:off x="3707817" y="0"/>
                <a:ext cx="3482956" cy="470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t>Licenses</a:t>
                </a:r>
              </a:p>
            </p:txBody>
          </p:sp>
        </p:grpSp>
        <p:grpSp>
          <p:nvGrpSpPr>
            <p:cNvPr id="8" name="Group 7">
              <a:extLst>
                <a:ext uri="{FF2B5EF4-FFF2-40B4-BE49-F238E27FC236}">
                  <a16:creationId xmlns:a16="http://schemas.microsoft.com/office/drawing/2014/main" id="{4F2B57F0-2808-C087-6F9A-63E32D940FC6}"/>
                </a:ext>
              </a:extLst>
            </p:cNvPr>
            <p:cNvGrpSpPr/>
            <p:nvPr/>
          </p:nvGrpSpPr>
          <p:grpSpPr>
            <a:xfrm>
              <a:off x="7734529" y="1034733"/>
              <a:ext cx="3953391" cy="470435"/>
              <a:chOff x="7119350" y="0"/>
              <a:chExt cx="3953391" cy="470435"/>
            </a:xfrm>
          </p:grpSpPr>
          <p:sp>
            <p:nvSpPr>
              <p:cNvPr id="9" name="Arrow: Chevron 8">
                <a:extLst>
                  <a:ext uri="{FF2B5EF4-FFF2-40B4-BE49-F238E27FC236}">
                    <a16:creationId xmlns:a16="http://schemas.microsoft.com/office/drawing/2014/main" id="{7EBEFC45-36BE-6C69-313D-6D018ECAA52D}"/>
                  </a:ext>
                </a:extLst>
              </p:cNvPr>
              <p:cNvSpPr/>
              <p:nvPr/>
            </p:nvSpPr>
            <p:spPr>
              <a:xfrm>
                <a:off x="7119350" y="0"/>
                <a:ext cx="3953391" cy="470435"/>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Arrow: Chevron 8">
                <a:extLst>
                  <a:ext uri="{FF2B5EF4-FFF2-40B4-BE49-F238E27FC236}">
                    <a16:creationId xmlns:a16="http://schemas.microsoft.com/office/drawing/2014/main" id="{91B8D141-86F8-77A7-DB35-D9C9A81779F5}"/>
                  </a:ext>
                </a:extLst>
              </p:cNvPr>
              <p:cNvSpPr txBox="1"/>
              <p:nvPr/>
            </p:nvSpPr>
            <p:spPr>
              <a:xfrm>
                <a:off x="7354568" y="0"/>
                <a:ext cx="3482956" cy="4704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a:t>Exams &amp; Vouchers</a:t>
                </a:r>
              </a:p>
            </p:txBody>
          </p:sp>
        </p:grpSp>
      </p:grpSp>
      <p:pic>
        <p:nvPicPr>
          <p:cNvPr id="16" name="Picture 15" descr="Screenshot of the Exams page with many red boxes highlighting information. A red box with a down arrow highlights Exams &amp; Vouchers in the drop down menu for Licenses from the main menu ribbon. A red box with a dashed call out to the right notes that all the exams a user has signed up for appear under Exams &amp; Vouchers. on the main part of the screenshot, a red box highlights Vouchers column and notes that this is where vouchers will be visible. Another callout highlights the Exam Result and Exam Score columns and notes that this is where completed results will be reported. a red box at the bottom of the image reports where users can learn more information about scheduling exams and study materials.">
            <a:extLst>
              <a:ext uri="{FF2B5EF4-FFF2-40B4-BE49-F238E27FC236}">
                <a16:creationId xmlns:a16="http://schemas.microsoft.com/office/drawing/2014/main" id="{BABB6A08-5802-8799-BD70-0780D712BEB0}"/>
              </a:ext>
            </a:extLst>
          </p:cNvPr>
          <p:cNvPicPr>
            <a:picLocks noChangeAspect="1"/>
          </p:cNvPicPr>
          <p:nvPr/>
        </p:nvPicPr>
        <p:blipFill>
          <a:blip r:embed="rId2"/>
          <a:stretch>
            <a:fillRect/>
          </a:stretch>
        </p:blipFill>
        <p:spPr>
          <a:xfrm>
            <a:off x="106827" y="1683544"/>
            <a:ext cx="11933954" cy="4397121"/>
          </a:xfrm>
          <a:prstGeom prst="rect">
            <a:avLst/>
          </a:prstGeom>
        </p:spPr>
      </p:pic>
      <p:sp>
        <p:nvSpPr>
          <p:cNvPr id="21" name="TextBox 20">
            <a:extLst>
              <a:ext uri="{FF2B5EF4-FFF2-40B4-BE49-F238E27FC236}">
                <a16:creationId xmlns:a16="http://schemas.microsoft.com/office/drawing/2014/main" id="{8AE5CB15-5C6F-4FC4-589A-66E375F51642}"/>
              </a:ext>
            </a:extLst>
          </p:cNvPr>
          <p:cNvSpPr txBox="1"/>
          <p:nvPr/>
        </p:nvSpPr>
        <p:spPr>
          <a:xfrm>
            <a:off x="618423" y="6167400"/>
            <a:ext cx="1129676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NOTE</a:t>
            </a: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400" dirty="0">
                <a:solidFill>
                  <a:srgbClr val="3C3C3C"/>
                </a:solidFill>
                <a:latin typeface="Segoe UI" panose="020B0502040204020203" pitchFamily="34" charset="0"/>
                <a:ea typeface="Segoe UI" panose="020B0502040204020203" pitchFamily="34" charset="0"/>
                <a:cs typeface="Segoe UI" panose="020B0502040204020203" pitchFamily="34" charset="0"/>
              </a:rPr>
              <a:t>Timing for exam &amp; voucher number visibility is based on the license type and payment status of application/license.</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65308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1</a:t>
            </a:r>
            <a:endParaRPr lang="en-US" dirty="0"/>
          </a:p>
        </p:txBody>
      </p:sp>
      <p:sp>
        <p:nvSpPr>
          <p:cNvPr id="21" name="TextBox 20">
            <a:extLst>
              <a:ext uri="{FF2B5EF4-FFF2-40B4-BE49-F238E27FC236}">
                <a16:creationId xmlns:a16="http://schemas.microsoft.com/office/drawing/2014/main" id="{8AE5CB15-5C6F-4FC4-589A-66E375F51642}"/>
              </a:ext>
            </a:extLst>
          </p:cNvPr>
          <p:cNvSpPr txBox="1"/>
          <p:nvPr/>
        </p:nvSpPr>
        <p:spPr>
          <a:xfrm>
            <a:off x="447615" y="5887482"/>
            <a:ext cx="11296769" cy="8002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NOTE</a:t>
            </a: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400" dirty="0">
                <a:solidFill>
                  <a:srgbClr val="3C3C3C"/>
                </a:solidFill>
                <a:latin typeface="Segoe UI" panose="020B0502040204020203" pitchFamily="34" charset="0"/>
                <a:ea typeface="Segoe UI" panose="020B0502040204020203" pitchFamily="34" charset="0"/>
                <a:cs typeface="Segoe UI" panose="020B0502040204020203" pitchFamily="34" charset="0"/>
              </a:rPr>
              <a:t>When a user clicks on the invoice number, they will be taken to a page that shows additional information about the Invoice.  They will also have the ability to click on the “Pay Now” button to complete payment in the secure checkout. Invoice emails will also be distributed and can be sent to another person to complete the payment. </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pic>
        <p:nvPicPr>
          <p:cNvPr id="4" name="Picture 3" descr="Screenshots of the Invoices section accessed from the top menu ribbon as noted by the red dashed callout highlighting Invoices. A large red box notes the different payment columns reported on the page. Another red call out box on the left side of the image highlights a yellow invoice number that users click to find additional information including a blue Pay Now box that is highlighted with a red box and also Line Items highlighted with a red box at the bottom of the image.">
            <a:extLst>
              <a:ext uri="{FF2B5EF4-FFF2-40B4-BE49-F238E27FC236}">
                <a16:creationId xmlns:a16="http://schemas.microsoft.com/office/drawing/2014/main" id="{EF9FD10B-2A8F-14B5-7509-14046D9D5914}"/>
              </a:ext>
            </a:extLst>
          </p:cNvPr>
          <p:cNvPicPr>
            <a:picLocks noChangeAspect="1"/>
          </p:cNvPicPr>
          <p:nvPr/>
        </p:nvPicPr>
        <p:blipFill>
          <a:blip r:embed="rId2"/>
          <a:stretch>
            <a:fillRect/>
          </a:stretch>
        </p:blipFill>
        <p:spPr>
          <a:xfrm>
            <a:off x="567211" y="1085647"/>
            <a:ext cx="11057578" cy="4686706"/>
          </a:xfrm>
          <a:prstGeom prst="rect">
            <a:avLst/>
          </a:prstGeom>
        </p:spPr>
      </p:pic>
    </p:spTree>
    <p:extLst>
      <p:ext uri="{BB962C8B-B14F-4D97-AF65-F5344CB8AC3E}">
        <p14:creationId xmlns:p14="http://schemas.microsoft.com/office/powerpoint/2010/main" val="2827412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2</a:t>
            </a:r>
            <a:endParaRPr lang="en-US" dirty="0"/>
          </a:p>
        </p:txBody>
      </p:sp>
      <p:sp>
        <p:nvSpPr>
          <p:cNvPr id="21" name="TextBox 20">
            <a:extLst>
              <a:ext uri="{FF2B5EF4-FFF2-40B4-BE49-F238E27FC236}">
                <a16:creationId xmlns:a16="http://schemas.microsoft.com/office/drawing/2014/main" id="{8AE5CB15-5C6F-4FC4-589A-66E375F51642}"/>
              </a:ext>
            </a:extLst>
          </p:cNvPr>
          <p:cNvSpPr txBox="1"/>
          <p:nvPr/>
        </p:nvSpPr>
        <p:spPr>
          <a:xfrm>
            <a:off x="2005827" y="1681356"/>
            <a:ext cx="11296769" cy="375552"/>
          </a:xfrm>
          <a:prstGeom prst="rect">
            <a:avLst/>
          </a:prstGeom>
          <a:noFill/>
        </p:spPr>
        <p:txBody>
          <a:bodyPr wrap="square">
            <a:spAutoFit/>
          </a:bodyPr>
          <a:lstStyle/>
          <a:p>
            <a:pPr marR="0" lvl="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can filter/sort the invoices using the arrow down next to the column titles. </a:t>
            </a:r>
          </a:p>
        </p:txBody>
      </p:sp>
      <p:pic>
        <p:nvPicPr>
          <p:cNvPr id="5" name="Picture 4" descr="Screenshot of the Invoices screen with seven red arrows pointing to a drop down arrow to the right of each column heading. A drop down next to the Paid column shows information on sorting and filtering the information.">
            <a:extLst>
              <a:ext uri="{FF2B5EF4-FFF2-40B4-BE49-F238E27FC236}">
                <a16:creationId xmlns:a16="http://schemas.microsoft.com/office/drawing/2014/main" id="{E5503FC5-25F8-C50A-594F-C6498546ED7A}"/>
              </a:ext>
            </a:extLst>
          </p:cNvPr>
          <p:cNvPicPr>
            <a:picLocks noChangeAspect="1"/>
          </p:cNvPicPr>
          <p:nvPr/>
        </p:nvPicPr>
        <p:blipFill>
          <a:blip r:embed="rId2"/>
          <a:stretch>
            <a:fillRect/>
          </a:stretch>
        </p:blipFill>
        <p:spPr>
          <a:xfrm>
            <a:off x="1367380" y="2150196"/>
            <a:ext cx="9457240" cy="2781541"/>
          </a:xfrm>
          <a:prstGeom prst="rect">
            <a:avLst/>
          </a:prstGeom>
        </p:spPr>
      </p:pic>
    </p:spTree>
    <p:extLst>
      <p:ext uri="{BB962C8B-B14F-4D97-AF65-F5344CB8AC3E}">
        <p14:creationId xmlns:p14="http://schemas.microsoft.com/office/powerpoint/2010/main" val="257535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3</a:t>
            </a:r>
            <a:endParaRPr lang="en-US" dirty="0"/>
          </a:p>
        </p:txBody>
      </p:sp>
      <p:sp>
        <p:nvSpPr>
          <p:cNvPr id="7" name="TextBox 6">
            <a:extLst>
              <a:ext uri="{FF2B5EF4-FFF2-40B4-BE49-F238E27FC236}">
                <a16:creationId xmlns:a16="http://schemas.microsoft.com/office/drawing/2014/main" id="{B50EF8ED-C3E9-6158-9999-D492E45F4EEF}"/>
              </a:ext>
            </a:extLst>
          </p:cNvPr>
          <p:cNvSpPr txBox="1"/>
          <p:nvPr/>
        </p:nvSpPr>
        <p:spPr>
          <a:xfrm>
            <a:off x="921398" y="1407453"/>
            <a:ext cx="10751197" cy="1535420"/>
          </a:xfrm>
          <a:prstGeom prst="rect">
            <a:avLst/>
          </a:prstGeom>
          <a:noFill/>
        </p:spPr>
        <p:txBody>
          <a:bodyPr wrap="square">
            <a:spAutoFit/>
          </a:bodyPr>
          <a:lstStyle/>
          <a:p>
            <a:pPr marR="0" lvl="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To make an actual payment, click PAY NOW and continue with payment as instructed:</a:t>
            </a:r>
          </a:p>
          <a:p>
            <a:pPr marL="45720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Select payment type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Click “Next”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9" name="Picture 8" descr="Screenshot of the payment screen with two red arrows pointing at the payment type and the next button.">
            <a:extLst>
              <a:ext uri="{FF2B5EF4-FFF2-40B4-BE49-F238E27FC236}">
                <a16:creationId xmlns:a16="http://schemas.microsoft.com/office/drawing/2014/main" id="{CA9B0830-725E-B34A-0BB2-0AA9D2D28611}"/>
              </a:ext>
            </a:extLst>
          </p:cNvPr>
          <p:cNvPicPr>
            <a:picLocks noChangeAspect="1"/>
          </p:cNvPicPr>
          <p:nvPr/>
        </p:nvPicPr>
        <p:blipFill>
          <a:blip r:embed="rId2"/>
          <a:stretch>
            <a:fillRect/>
          </a:stretch>
        </p:blipFill>
        <p:spPr>
          <a:xfrm>
            <a:off x="1028473" y="2733785"/>
            <a:ext cx="5373279" cy="2864582"/>
          </a:xfrm>
          <a:prstGeom prst="rect">
            <a:avLst/>
          </a:prstGeom>
        </p:spPr>
      </p:pic>
      <p:pic>
        <p:nvPicPr>
          <p:cNvPr id="11" name="Picture 10" descr="Screenshot of the Customer Information display with a red arrow at the bottom of the image pointing to the Next button.">
            <a:extLst>
              <a:ext uri="{FF2B5EF4-FFF2-40B4-BE49-F238E27FC236}">
                <a16:creationId xmlns:a16="http://schemas.microsoft.com/office/drawing/2014/main" id="{250EC272-9828-FAA6-6B1A-91F839BEEBC8}"/>
              </a:ext>
            </a:extLst>
          </p:cNvPr>
          <p:cNvPicPr>
            <a:picLocks noChangeAspect="1"/>
          </p:cNvPicPr>
          <p:nvPr/>
        </p:nvPicPr>
        <p:blipFill>
          <a:blip r:embed="rId3"/>
          <a:stretch>
            <a:fillRect/>
          </a:stretch>
        </p:blipFill>
        <p:spPr>
          <a:xfrm>
            <a:off x="7106151" y="2038500"/>
            <a:ext cx="4057376" cy="4255151"/>
          </a:xfrm>
          <a:prstGeom prst="rect">
            <a:avLst/>
          </a:prstGeom>
        </p:spPr>
      </p:pic>
    </p:spTree>
    <p:extLst>
      <p:ext uri="{BB962C8B-B14F-4D97-AF65-F5344CB8AC3E}">
        <p14:creationId xmlns:p14="http://schemas.microsoft.com/office/powerpoint/2010/main" val="1826272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4</a:t>
            </a:r>
            <a:endParaRPr lang="en-US" dirty="0"/>
          </a:p>
        </p:txBody>
      </p:sp>
      <p:sp>
        <p:nvSpPr>
          <p:cNvPr id="3" name="TextBox 2">
            <a:extLst>
              <a:ext uri="{FF2B5EF4-FFF2-40B4-BE49-F238E27FC236}">
                <a16:creationId xmlns:a16="http://schemas.microsoft.com/office/drawing/2014/main" id="{3AADCDDF-F601-F6CD-6189-C4028E24DCB2}"/>
              </a:ext>
            </a:extLst>
          </p:cNvPr>
          <p:cNvSpPr txBox="1"/>
          <p:nvPr/>
        </p:nvSpPr>
        <p:spPr>
          <a:xfrm>
            <a:off x="952500" y="1085850"/>
            <a:ext cx="8715375" cy="1477328"/>
          </a:xfrm>
          <a:prstGeom prst="rect">
            <a:avLst/>
          </a:prstGeom>
          <a:noFill/>
        </p:spPr>
        <p:txBody>
          <a:bodyPr wrap="square" rtlCol="0">
            <a:spAutoFit/>
          </a:bodyPr>
          <a:lstStyle/>
          <a:p>
            <a:pPr marL="285750" indent="-285750">
              <a:buFont typeface="Arial" panose="020B0604020202020204" pitchFamily="34" charset="0"/>
              <a:buChar char="•"/>
            </a:pPr>
            <a:r>
              <a:rPr lang="en-US" dirty="0"/>
              <a:t>You may receive an Address Verification box populated with a recommended address. Double check the address and determine if you want to continue forward with the address you entered, or if you want to use the Recommended Address.</a:t>
            </a:r>
          </a:p>
          <a:p>
            <a:pPr marL="285750" indent="-285750">
              <a:buFont typeface="Arial" panose="020B0604020202020204" pitchFamily="34" charset="0"/>
              <a:buChar char="•"/>
            </a:pPr>
            <a:endParaRPr lang="en-US" dirty="0"/>
          </a:p>
          <a:p>
            <a:pPr lvl="1"/>
            <a:r>
              <a:rPr lang="en-US" dirty="0"/>
              <a:t>-	Select “Next”</a:t>
            </a:r>
          </a:p>
        </p:txBody>
      </p:sp>
      <p:pic>
        <p:nvPicPr>
          <p:cNvPr id="4" name="Picture 3" descr="Screenshot of the Address Verification box with a red arrow pointing to the Recommended Address selection, a red arrow pointing to the Address Entered selection, and a third red arrow pointing to the blue Ok button.">
            <a:extLst>
              <a:ext uri="{FF2B5EF4-FFF2-40B4-BE49-F238E27FC236}">
                <a16:creationId xmlns:a16="http://schemas.microsoft.com/office/drawing/2014/main" id="{AD1414B1-4656-6C61-960B-18CB05B37715}"/>
              </a:ext>
            </a:extLst>
          </p:cNvPr>
          <p:cNvPicPr>
            <a:picLocks noChangeAspect="1"/>
          </p:cNvPicPr>
          <p:nvPr/>
        </p:nvPicPr>
        <p:blipFill>
          <a:blip r:embed="rId2"/>
          <a:srcRect l="1516" t="28627" r="18257" b="1140"/>
          <a:stretch/>
        </p:blipFill>
        <p:spPr>
          <a:xfrm>
            <a:off x="1057274" y="2563178"/>
            <a:ext cx="8448675" cy="4203057"/>
          </a:xfrm>
          <a:prstGeom prst="rect">
            <a:avLst/>
          </a:prstGeom>
        </p:spPr>
      </p:pic>
    </p:spTree>
    <p:extLst>
      <p:ext uri="{BB962C8B-B14F-4D97-AF65-F5344CB8AC3E}">
        <p14:creationId xmlns:p14="http://schemas.microsoft.com/office/powerpoint/2010/main" val="502294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5</a:t>
            </a:r>
            <a:endParaRPr lang="en-US" dirty="0"/>
          </a:p>
        </p:txBody>
      </p:sp>
      <p:sp>
        <p:nvSpPr>
          <p:cNvPr id="3" name="TextBox 2">
            <a:extLst>
              <a:ext uri="{FF2B5EF4-FFF2-40B4-BE49-F238E27FC236}">
                <a16:creationId xmlns:a16="http://schemas.microsoft.com/office/drawing/2014/main" id="{D022FB13-5346-379A-2633-4AB71EEBBCA3}"/>
              </a:ext>
            </a:extLst>
          </p:cNvPr>
          <p:cNvSpPr txBox="1"/>
          <p:nvPr/>
        </p:nvSpPr>
        <p:spPr>
          <a:xfrm>
            <a:off x="952500" y="1085850"/>
            <a:ext cx="8715375" cy="923330"/>
          </a:xfrm>
          <a:prstGeom prst="rect">
            <a:avLst/>
          </a:prstGeom>
          <a:noFill/>
        </p:spPr>
        <p:txBody>
          <a:bodyPr wrap="square" rtlCol="0">
            <a:spAutoFit/>
          </a:bodyPr>
          <a:lstStyle/>
          <a:p>
            <a:pPr marL="285750" indent="-285750">
              <a:buFont typeface="Arial" panose="020B0604020202020204" pitchFamily="34" charset="0"/>
              <a:buChar char="•"/>
            </a:pPr>
            <a:r>
              <a:rPr lang="en-US" dirty="0"/>
              <a:t>Enter your payment information, and click “Next”</a:t>
            </a:r>
          </a:p>
          <a:p>
            <a:pPr marL="285750" indent="-285750">
              <a:buFont typeface="Arial" panose="020B0604020202020204" pitchFamily="34" charset="0"/>
              <a:buChar char="•"/>
            </a:pPr>
            <a:endParaRPr lang="en-US" dirty="0"/>
          </a:p>
          <a:p>
            <a:pPr lvl="1"/>
            <a:r>
              <a:rPr lang="en-US" dirty="0"/>
              <a:t>-	If you no longer wish to move forward with the payment, select “Cancel”</a:t>
            </a:r>
          </a:p>
        </p:txBody>
      </p:sp>
      <p:pic>
        <p:nvPicPr>
          <p:cNvPr id="5" name="Picture 4" descr="Screenshot of the Payment Information box. A red arrow points downward at the blue Next button.">
            <a:extLst>
              <a:ext uri="{FF2B5EF4-FFF2-40B4-BE49-F238E27FC236}">
                <a16:creationId xmlns:a16="http://schemas.microsoft.com/office/drawing/2014/main" id="{251D4D3A-35F1-B804-985D-96C64B7F3FA1}"/>
              </a:ext>
            </a:extLst>
          </p:cNvPr>
          <p:cNvPicPr>
            <a:picLocks noChangeAspect="1"/>
          </p:cNvPicPr>
          <p:nvPr/>
        </p:nvPicPr>
        <p:blipFill>
          <a:blip r:embed="rId2"/>
          <a:srcRect l="1151" t="23132" r="537"/>
          <a:stretch/>
        </p:blipFill>
        <p:spPr>
          <a:xfrm>
            <a:off x="1238249" y="2009180"/>
            <a:ext cx="8143875" cy="4252795"/>
          </a:xfrm>
          <a:prstGeom prst="rect">
            <a:avLst/>
          </a:prstGeom>
        </p:spPr>
      </p:pic>
    </p:spTree>
    <p:extLst>
      <p:ext uri="{BB962C8B-B14F-4D97-AF65-F5344CB8AC3E}">
        <p14:creationId xmlns:p14="http://schemas.microsoft.com/office/powerpoint/2010/main" val="2702041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6</a:t>
            </a:r>
            <a:endParaRPr lang="en-US" dirty="0"/>
          </a:p>
        </p:txBody>
      </p:sp>
      <p:sp>
        <p:nvSpPr>
          <p:cNvPr id="3" name="TextBox 2">
            <a:extLst>
              <a:ext uri="{FF2B5EF4-FFF2-40B4-BE49-F238E27FC236}">
                <a16:creationId xmlns:a16="http://schemas.microsoft.com/office/drawing/2014/main" id="{5216A484-0F09-B6FB-C024-0E30B45FBE2A}"/>
              </a:ext>
            </a:extLst>
          </p:cNvPr>
          <p:cNvSpPr txBox="1"/>
          <p:nvPr/>
        </p:nvSpPr>
        <p:spPr>
          <a:xfrm>
            <a:off x="952500" y="1085850"/>
            <a:ext cx="9683416" cy="646331"/>
          </a:xfrm>
          <a:prstGeom prst="rect">
            <a:avLst/>
          </a:prstGeom>
          <a:noFill/>
        </p:spPr>
        <p:txBody>
          <a:bodyPr wrap="square" rtlCol="0">
            <a:spAutoFit/>
          </a:bodyPr>
          <a:lstStyle/>
          <a:p>
            <a:pPr marL="285750" indent="-285750">
              <a:buFont typeface="Arial" panose="020B0604020202020204" pitchFamily="34" charset="0"/>
              <a:buChar char="•"/>
            </a:pPr>
            <a:r>
              <a:rPr lang="en-US" dirty="0"/>
              <a:t>Review the information entered. If everything is correct, proceed by clicking “Submit Payment”.</a:t>
            </a:r>
          </a:p>
          <a:p>
            <a:pPr lvl="1"/>
            <a:r>
              <a:rPr lang="en-US" dirty="0"/>
              <a:t>-	If you need to make changes, select “Edit” on any of the fields that require correction.</a:t>
            </a:r>
          </a:p>
        </p:txBody>
      </p:sp>
      <p:pic>
        <p:nvPicPr>
          <p:cNvPr id="4" name="Picture 3" descr="Screenshot of the Credit/Debit Card box with three arrows pointing from right to left at the blue Edit buttons. A fourth red arrow points downward at the blue Submit Payment button.">
            <a:extLst>
              <a:ext uri="{FF2B5EF4-FFF2-40B4-BE49-F238E27FC236}">
                <a16:creationId xmlns:a16="http://schemas.microsoft.com/office/drawing/2014/main" id="{877C4D65-51FF-D696-57CE-E16C18A3922A}"/>
              </a:ext>
            </a:extLst>
          </p:cNvPr>
          <p:cNvPicPr>
            <a:picLocks noChangeAspect="1"/>
          </p:cNvPicPr>
          <p:nvPr/>
        </p:nvPicPr>
        <p:blipFill>
          <a:blip r:embed="rId2"/>
          <a:srcRect l="712" t="12694" r="1983"/>
          <a:stretch/>
        </p:blipFill>
        <p:spPr>
          <a:xfrm>
            <a:off x="1270534" y="1819175"/>
            <a:ext cx="8816741" cy="4863538"/>
          </a:xfrm>
          <a:prstGeom prst="rect">
            <a:avLst/>
          </a:prstGeom>
        </p:spPr>
      </p:pic>
    </p:spTree>
    <p:extLst>
      <p:ext uri="{BB962C8B-B14F-4D97-AF65-F5344CB8AC3E}">
        <p14:creationId xmlns:p14="http://schemas.microsoft.com/office/powerpoint/2010/main" val="12274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Invoice Management </a:t>
            </a:r>
            <a:r>
              <a:rPr lang="en-US" sz="300" u="sng" dirty="0"/>
              <a:t>7</a:t>
            </a:r>
            <a:endParaRPr lang="en-US" dirty="0"/>
          </a:p>
        </p:txBody>
      </p:sp>
      <p:pic>
        <p:nvPicPr>
          <p:cNvPr id="5" name="Picture 4" descr="Screenshot of the FDACS AES Payment Portal Confirmation Page. It also provides information specific to each license type as to what the next steps will be.">
            <a:extLst>
              <a:ext uri="{FF2B5EF4-FFF2-40B4-BE49-F238E27FC236}">
                <a16:creationId xmlns:a16="http://schemas.microsoft.com/office/drawing/2014/main" id="{7B28D3BD-FC84-34AF-9F43-A1CFD20A58A9}"/>
              </a:ext>
            </a:extLst>
          </p:cNvPr>
          <p:cNvPicPr>
            <a:picLocks noChangeAspect="1"/>
          </p:cNvPicPr>
          <p:nvPr/>
        </p:nvPicPr>
        <p:blipFill>
          <a:blip r:embed="rId2"/>
          <a:stretch>
            <a:fillRect/>
          </a:stretch>
        </p:blipFill>
        <p:spPr>
          <a:xfrm>
            <a:off x="2457134" y="1167333"/>
            <a:ext cx="7277731" cy="5456393"/>
          </a:xfrm>
          <a:prstGeom prst="rect">
            <a:avLst/>
          </a:prstGeom>
        </p:spPr>
      </p:pic>
    </p:spTree>
    <p:extLst>
      <p:ext uri="{BB962C8B-B14F-4D97-AF65-F5344CB8AC3E}">
        <p14:creationId xmlns:p14="http://schemas.microsoft.com/office/powerpoint/2010/main" val="23494957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Manage Access</a:t>
            </a:r>
            <a:endParaRPr lang="en-US" dirty="0"/>
          </a:p>
        </p:txBody>
      </p:sp>
      <p:grpSp>
        <p:nvGrpSpPr>
          <p:cNvPr id="4" name="Group 3" descr="Chevron boxes pointing to the flow of details as users click through the Licensing Portal section to manage applications and license access.">
            <a:extLst>
              <a:ext uri="{FF2B5EF4-FFF2-40B4-BE49-F238E27FC236}">
                <a16:creationId xmlns:a16="http://schemas.microsoft.com/office/drawing/2014/main" id="{76F19E01-C9C7-B2D1-C3E3-7B86069A9149}"/>
              </a:ext>
            </a:extLst>
          </p:cNvPr>
          <p:cNvGrpSpPr/>
          <p:nvPr/>
        </p:nvGrpSpPr>
        <p:grpSpPr>
          <a:xfrm>
            <a:off x="650609" y="1119636"/>
            <a:ext cx="10872120" cy="414314"/>
            <a:chOff x="650609" y="1119636"/>
            <a:chExt cx="10872120" cy="414314"/>
          </a:xfrm>
        </p:grpSpPr>
        <p:grpSp>
          <p:nvGrpSpPr>
            <p:cNvPr id="3" name="Group 2">
              <a:extLst>
                <a:ext uri="{FF2B5EF4-FFF2-40B4-BE49-F238E27FC236}">
                  <a16:creationId xmlns:a16="http://schemas.microsoft.com/office/drawing/2014/main" id="{8A832774-C3BF-CC92-2EC9-E21D271BB943}"/>
                </a:ext>
              </a:extLst>
            </p:cNvPr>
            <p:cNvGrpSpPr/>
            <p:nvPr/>
          </p:nvGrpSpPr>
          <p:grpSpPr>
            <a:xfrm>
              <a:off x="650609" y="1119636"/>
              <a:ext cx="3547801" cy="414314"/>
              <a:chOff x="0" y="0"/>
              <a:chExt cx="3547801" cy="414314"/>
            </a:xfrm>
          </p:grpSpPr>
          <p:sp>
            <p:nvSpPr>
              <p:cNvPr id="11" name="Arrow: Chevron 10">
                <a:extLst>
                  <a:ext uri="{FF2B5EF4-FFF2-40B4-BE49-F238E27FC236}">
                    <a16:creationId xmlns:a16="http://schemas.microsoft.com/office/drawing/2014/main" id="{67F6CC06-054F-7D6A-3D41-C72064C3F797}"/>
                  </a:ext>
                </a:extLst>
              </p:cNvPr>
              <p:cNvSpPr/>
              <p:nvPr/>
            </p:nvSpPr>
            <p:spPr>
              <a:xfrm>
                <a:off x="0" y="0"/>
                <a:ext cx="3547801" cy="414314"/>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Arrow: Chevron 4">
                <a:extLst>
                  <a:ext uri="{FF2B5EF4-FFF2-40B4-BE49-F238E27FC236}">
                    <a16:creationId xmlns:a16="http://schemas.microsoft.com/office/drawing/2014/main" id="{67EB66B3-1DC3-FE45-C5C5-55CBB6CB81E0}"/>
                  </a:ext>
                </a:extLst>
              </p:cNvPr>
              <p:cNvSpPr txBox="1"/>
              <p:nvPr/>
            </p:nvSpPr>
            <p:spPr>
              <a:xfrm>
                <a:off x="207157" y="0"/>
                <a:ext cx="3133487" cy="4143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dirty="0"/>
                  <a:t>Licensing Portal </a:t>
                </a:r>
              </a:p>
            </p:txBody>
          </p:sp>
        </p:grpSp>
        <p:grpSp>
          <p:nvGrpSpPr>
            <p:cNvPr id="5" name="Group 4">
              <a:extLst>
                <a:ext uri="{FF2B5EF4-FFF2-40B4-BE49-F238E27FC236}">
                  <a16:creationId xmlns:a16="http://schemas.microsoft.com/office/drawing/2014/main" id="{050EDF77-49F9-A261-4361-E774BF370174}"/>
                </a:ext>
              </a:extLst>
            </p:cNvPr>
            <p:cNvGrpSpPr/>
            <p:nvPr/>
          </p:nvGrpSpPr>
          <p:grpSpPr>
            <a:xfrm>
              <a:off x="3774338" y="1119636"/>
              <a:ext cx="4241650" cy="414314"/>
              <a:chOff x="3123729" y="0"/>
              <a:chExt cx="4241650" cy="414314"/>
            </a:xfrm>
          </p:grpSpPr>
          <p:sp>
            <p:nvSpPr>
              <p:cNvPr id="9" name="Arrow: Chevron 8">
                <a:extLst>
                  <a:ext uri="{FF2B5EF4-FFF2-40B4-BE49-F238E27FC236}">
                    <a16:creationId xmlns:a16="http://schemas.microsoft.com/office/drawing/2014/main" id="{EC21E3C9-E73F-91D7-3068-6073B95AE405}"/>
                  </a:ext>
                </a:extLst>
              </p:cNvPr>
              <p:cNvSpPr/>
              <p:nvPr/>
            </p:nvSpPr>
            <p:spPr>
              <a:xfrm>
                <a:off x="3123729" y="0"/>
                <a:ext cx="4241650" cy="414314"/>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Arrow: Chevron 6">
                <a:extLst>
                  <a:ext uri="{FF2B5EF4-FFF2-40B4-BE49-F238E27FC236}">
                    <a16:creationId xmlns:a16="http://schemas.microsoft.com/office/drawing/2014/main" id="{8FCA0860-B30A-0773-CD76-3BCBE3DFACD9}"/>
                  </a:ext>
                </a:extLst>
              </p:cNvPr>
              <p:cNvSpPr txBox="1"/>
              <p:nvPr/>
            </p:nvSpPr>
            <p:spPr>
              <a:xfrm>
                <a:off x="3330886" y="0"/>
                <a:ext cx="3827336" cy="4143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011" tIns="29337" rIns="29337" bIns="29337" numCol="1" spcCol="1270" anchor="ctr" anchorCtr="0">
                <a:noAutofit/>
              </a:bodyPr>
              <a:lstStyle/>
              <a:p>
                <a:pPr marL="0" lvl="0" indent="0" algn="ctr" defTabSz="977900" rtl="0">
                  <a:lnSpc>
                    <a:spcPct val="90000"/>
                  </a:lnSpc>
                  <a:spcBef>
                    <a:spcPct val="0"/>
                  </a:spcBef>
                  <a:spcAft>
                    <a:spcPct val="35000"/>
                  </a:spcAft>
                  <a:buNone/>
                </a:pPr>
                <a:r>
                  <a:rPr lang="en-US" sz="2200" kern="1200"/>
                  <a:t>Contact Us</a:t>
                </a:r>
              </a:p>
            </p:txBody>
          </p:sp>
        </p:grpSp>
        <p:grpSp>
          <p:nvGrpSpPr>
            <p:cNvPr id="6" name="Group 5">
              <a:extLst>
                <a:ext uri="{FF2B5EF4-FFF2-40B4-BE49-F238E27FC236}">
                  <a16:creationId xmlns:a16="http://schemas.microsoft.com/office/drawing/2014/main" id="{0986EF0B-D6FD-4474-C465-7F99E337A3E1}"/>
                </a:ext>
              </a:extLst>
            </p:cNvPr>
            <p:cNvGrpSpPr/>
            <p:nvPr/>
          </p:nvGrpSpPr>
          <p:grpSpPr>
            <a:xfrm>
              <a:off x="7591823" y="1119636"/>
              <a:ext cx="3930906" cy="414314"/>
              <a:chOff x="6941214" y="0"/>
              <a:chExt cx="3930906" cy="414314"/>
            </a:xfrm>
          </p:grpSpPr>
          <p:sp>
            <p:nvSpPr>
              <p:cNvPr id="7" name="Arrow: Chevron 6">
                <a:extLst>
                  <a:ext uri="{FF2B5EF4-FFF2-40B4-BE49-F238E27FC236}">
                    <a16:creationId xmlns:a16="http://schemas.microsoft.com/office/drawing/2014/main" id="{C7D88A13-B9CB-69AB-EEFA-BC8E2812231B}"/>
                  </a:ext>
                </a:extLst>
              </p:cNvPr>
              <p:cNvSpPr/>
              <p:nvPr/>
            </p:nvSpPr>
            <p:spPr>
              <a:xfrm>
                <a:off x="6941214" y="0"/>
                <a:ext cx="3930906" cy="414314"/>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Arrow: Chevron 8">
                <a:extLst>
                  <a:ext uri="{FF2B5EF4-FFF2-40B4-BE49-F238E27FC236}">
                    <a16:creationId xmlns:a16="http://schemas.microsoft.com/office/drawing/2014/main" id="{DA3F5748-2B91-E407-A1D1-6464973BBC7F}"/>
                  </a:ext>
                </a:extLst>
              </p:cNvPr>
              <p:cNvSpPr txBox="1"/>
              <p:nvPr/>
            </p:nvSpPr>
            <p:spPr>
              <a:xfrm>
                <a:off x="7148371" y="0"/>
                <a:ext cx="3516592" cy="4143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8011" tIns="29337" rIns="29337" bIns="29337" numCol="1" spcCol="1270" anchor="ctr" anchorCtr="0">
                <a:noAutofit/>
              </a:bodyPr>
              <a:lstStyle/>
              <a:p>
                <a:pPr marL="0" lvl="0" indent="0" algn="ctr" defTabSz="977900" rtl="0">
                  <a:lnSpc>
                    <a:spcPct val="90000"/>
                  </a:lnSpc>
                  <a:spcBef>
                    <a:spcPct val="0"/>
                  </a:spcBef>
                  <a:spcAft>
                    <a:spcPct val="35000"/>
                  </a:spcAft>
                  <a:buNone/>
                </a:pPr>
                <a:r>
                  <a:rPr lang="en-US" sz="2200" kern="1200">
                    <a:latin typeface="Segoe UI"/>
                  </a:rPr>
                  <a:t>Manage Access</a:t>
                </a:r>
                <a:endParaRPr lang="en-US" sz="2200" kern="1200"/>
              </a:p>
            </p:txBody>
          </p:sp>
        </p:grpSp>
      </p:grpSp>
      <p:pic>
        <p:nvPicPr>
          <p:cNvPr id="14" name="Picture 13" descr="Screenshot with a red arrow box point from License in the main menu ribbon to the drop down Manage Access. A second red callout box on the right hand side of the page notes a drop down that when clicked shows Revoke Access.">
            <a:extLst>
              <a:ext uri="{FF2B5EF4-FFF2-40B4-BE49-F238E27FC236}">
                <a16:creationId xmlns:a16="http://schemas.microsoft.com/office/drawing/2014/main" id="{CB3D01D1-FD05-3F89-C0F1-377F1A91BBA4}"/>
              </a:ext>
            </a:extLst>
          </p:cNvPr>
          <p:cNvPicPr>
            <a:picLocks noChangeAspect="1"/>
          </p:cNvPicPr>
          <p:nvPr/>
        </p:nvPicPr>
        <p:blipFill>
          <a:blip r:embed="rId2"/>
          <a:stretch>
            <a:fillRect/>
          </a:stretch>
        </p:blipFill>
        <p:spPr>
          <a:xfrm>
            <a:off x="677710" y="1939161"/>
            <a:ext cx="10836579" cy="2979678"/>
          </a:xfrm>
          <a:prstGeom prst="rect">
            <a:avLst/>
          </a:prstGeom>
        </p:spPr>
      </p:pic>
      <p:sp>
        <p:nvSpPr>
          <p:cNvPr id="21" name="TextBox 20">
            <a:extLst>
              <a:ext uri="{FF2B5EF4-FFF2-40B4-BE49-F238E27FC236}">
                <a16:creationId xmlns:a16="http://schemas.microsoft.com/office/drawing/2014/main" id="{8AE5CB15-5C6F-4FC4-589A-66E375F51642}"/>
              </a:ext>
            </a:extLst>
          </p:cNvPr>
          <p:cNvSpPr txBox="1"/>
          <p:nvPr/>
        </p:nvSpPr>
        <p:spPr>
          <a:xfrm>
            <a:off x="447614" y="5601732"/>
            <a:ext cx="1129676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NOTE</a:t>
            </a: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400" dirty="0">
                <a:solidFill>
                  <a:srgbClr val="3C3C3C"/>
                </a:solidFill>
                <a:latin typeface="Segoe UI" panose="020B0502040204020203" pitchFamily="34" charset="0"/>
                <a:ea typeface="Segoe UI" panose="020B0502040204020203" pitchFamily="34" charset="0"/>
                <a:cs typeface="Segoe UI" panose="020B0502040204020203" pitchFamily="34" charset="0"/>
              </a:rPr>
              <a:t>This area will show the additional portal users who have access to the cases that have been submitted for you, as the licensee.  You can revoke access at any point by clicking on the ‘Revoke Access’ option. </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26523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Updating Licensee Profile</a:t>
            </a:r>
            <a:endParaRPr lang="en-US" dirty="0"/>
          </a:p>
        </p:txBody>
      </p:sp>
      <p:sp>
        <p:nvSpPr>
          <p:cNvPr id="13" name="TextBox 12">
            <a:extLst>
              <a:ext uri="{FF2B5EF4-FFF2-40B4-BE49-F238E27FC236}">
                <a16:creationId xmlns:a16="http://schemas.microsoft.com/office/drawing/2014/main" id="{20DE6941-104C-117E-116F-CF553FFBFB18}"/>
              </a:ext>
            </a:extLst>
          </p:cNvPr>
          <p:cNvSpPr txBox="1"/>
          <p:nvPr/>
        </p:nvSpPr>
        <p:spPr>
          <a:xfrm>
            <a:off x="552832" y="1171339"/>
            <a:ext cx="6097554" cy="674928"/>
          </a:xfrm>
          <a:prstGeom prst="rect">
            <a:avLst/>
          </a:prstGeom>
          <a:noFill/>
        </p:spPr>
        <p:txBody>
          <a:bodyPr wrap="square">
            <a:spAutoFit/>
          </a:bodyPr>
          <a:lstStyle/>
          <a:p>
            <a:pPr marR="0" lvl="0">
              <a:lnSpc>
                <a:spcPct val="107000"/>
              </a:lnSpc>
              <a:spcBef>
                <a:spcPts val="0"/>
              </a:spcBef>
              <a:spcAft>
                <a:spcPts val="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Click on your name at the top right. </a:t>
            </a:r>
          </a:p>
          <a:p>
            <a:pPr marL="342900" marR="0" lvl="0" indent="-342900">
              <a:lnSpc>
                <a:spcPct val="107000"/>
              </a:lnSpc>
              <a:spcBef>
                <a:spcPts val="0"/>
              </a:spcBef>
              <a:spcAft>
                <a:spcPts val="800"/>
              </a:spcAft>
              <a:buFont typeface="Calibri" panose="020F0502020204030204" pitchFamily="34" charset="0"/>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Select “Licensee Profile”.</a:t>
            </a:r>
          </a:p>
        </p:txBody>
      </p:sp>
      <p:grpSp>
        <p:nvGrpSpPr>
          <p:cNvPr id="3" name="Group 2" descr="Screenshot of the main menu ribbon with a red arrow at the top, right pointing to Licensee Profile accessed from the users name.">
            <a:extLst>
              <a:ext uri="{FF2B5EF4-FFF2-40B4-BE49-F238E27FC236}">
                <a16:creationId xmlns:a16="http://schemas.microsoft.com/office/drawing/2014/main" id="{2CAF93AB-1D4B-FED9-57F4-A5D6BE39EE81}"/>
              </a:ext>
            </a:extLst>
          </p:cNvPr>
          <p:cNvGrpSpPr/>
          <p:nvPr/>
        </p:nvGrpSpPr>
        <p:grpSpPr>
          <a:xfrm>
            <a:off x="552832" y="1910085"/>
            <a:ext cx="5700497" cy="1518915"/>
            <a:chOff x="552832" y="1910085"/>
            <a:chExt cx="5700497" cy="1518915"/>
          </a:xfrm>
        </p:grpSpPr>
        <p:pic>
          <p:nvPicPr>
            <p:cNvPr id="15" name="Picture 14">
              <a:extLst>
                <a:ext uri="{FF2B5EF4-FFF2-40B4-BE49-F238E27FC236}">
                  <a16:creationId xmlns:a16="http://schemas.microsoft.com/office/drawing/2014/main" id="{AD27400E-B086-1C95-761E-727CDFA12C35}"/>
                </a:ext>
              </a:extLst>
            </p:cNvPr>
            <p:cNvPicPr>
              <a:picLocks noChangeAspect="1"/>
            </p:cNvPicPr>
            <p:nvPr/>
          </p:nvPicPr>
          <p:blipFill>
            <a:blip r:embed="rId2"/>
            <a:stretch>
              <a:fillRect/>
            </a:stretch>
          </p:blipFill>
          <p:spPr>
            <a:xfrm>
              <a:off x="552832" y="1910085"/>
              <a:ext cx="5700497" cy="1518915"/>
            </a:xfrm>
            <a:prstGeom prst="rect">
              <a:avLst/>
            </a:prstGeom>
            <a:ln>
              <a:solidFill>
                <a:schemeClr val="tx1"/>
              </a:solidFill>
            </a:ln>
          </p:spPr>
        </p:pic>
        <p:sp>
          <p:nvSpPr>
            <p:cNvPr id="19" name="Arrow: Left 18">
              <a:extLst>
                <a:ext uri="{FF2B5EF4-FFF2-40B4-BE49-F238E27FC236}">
                  <a16:creationId xmlns:a16="http://schemas.microsoft.com/office/drawing/2014/main" id="{EE8E87F2-A2F4-7628-2843-7087B81CAEFE}"/>
                </a:ext>
              </a:extLst>
            </p:cNvPr>
            <p:cNvSpPr>
              <a:spLocks noChangeArrowheads="1"/>
            </p:cNvSpPr>
            <p:nvPr/>
          </p:nvSpPr>
          <p:spPr bwMode="auto">
            <a:xfrm rot="10800000">
              <a:off x="5063313" y="2360667"/>
              <a:ext cx="407670" cy="83185"/>
            </a:xfrm>
            <a:prstGeom prst="leftArrow">
              <a:avLst>
                <a:gd name="adj1" fmla="val 50000"/>
                <a:gd name="adj2" fmla="val 115909"/>
              </a:avLst>
            </a:prstGeom>
            <a:solidFill>
              <a:srgbClr val="FF0000"/>
            </a:solidFill>
            <a:ln w="12700" cap="flat">
              <a:solidFill>
                <a:sysClr val="windowText" lastClr="000000">
                  <a:lumMod val="100000"/>
                  <a:lumOff val="0"/>
                </a:sysClr>
              </a:solidFill>
              <a:prstDash val="solid"/>
              <a:miter lim="800000"/>
              <a:headEnd/>
              <a:tailEnd/>
            </a:ln>
          </p:spPr>
          <p:txBody>
            <a:bodyPr rot="0" vert="horz" wrap="square" lIns="91440" tIns="45720" rIns="91440" bIns="45720" anchor="t" anchorCtr="0" upright="1">
              <a:noAutofit/>
            </a:bodyPr>
            <a:lstStyle/>
            <a:p>
              <a:endParaRPr lang="en-US"/>
            </a:p>
          </p:txBody>
        </p:sp>
      </p:grpSp>
      <p:sp>
        <p:nvSpPr>
          <p:cNvPr id="17" name="TextBox 16">
            <a:extLst>
              <a:ext uri="{FF2B5EF4-FFF2-40B4-BE49-F238E27FC236}">
                <a16:creationId xmlns:a16="http://schemas.microsoft.com/office/drawing/2014/main" id="{78E82D34-45EF-CAC2-2B04-2458AFE363FE}"/>
              </a:ext>
            </a:extLst>
          </p:cNvPr>
          <p:cNvSpPr txBox="1"/>
          <p:nvPr/>
        </p:nvSpPr>
        <p:spPr>
          <a:xfrm>
            <a:off x="6579519" y="2741218"/>
            <a:ext cx="6097554" cy="378565"/>
          </a:xfrm>
          <a:prstGeom prst="rect">
            <a:avLst/>
          </a:prstGeom>
          <a:noFill/>
        </p:spPr>
        <p:txBody>
          <a:bodyPr wrap="square">
            <a:spAutoFit/>
          </a:bodyPr>
          <a:lstStyle/>
          <a:p>
            <a:pPr marR="0" lvl="0">
              <a:lnSpc>
                <a:spcPct val="107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Update the information needed, then click “Submit”. </a:t>
            </a:r>
          </a:p>
        </p:txBody>
      </p:sp>
      <p:grpSp>
        <p:nvGrpSpPr>
          <p:cNvPr id="4" name="Group 3" descr="Screenshot of the user information available to update. A red arrow at the bottom left points from left to right at a blue Submit button.">
            <a:extLst>
              <a:ext uri="{FF2B5EF4-FFF2-40B4-BE49-F238E27FC236}">
                <a16:creationId xmlns:a16="http://schemas.microsoft.com/office/drawing/2014/main" id="{5AC6A02C-0B8F-BE77-E886-ADB111CD2142}"/>
              </a:ext>
            </a:extLst>
          </p:cNvPr>
          <p:cNvGrpSpPr/>
          <p:nvPr/>
        </p:nvGrpSpPr>
        <p:grpSpPr>
          <a:xfrm>
            <a:off x="6096000" y="3212956"/>
            <a:ext cx="5643968" cy="3260938"/>
            <a:chOff x="6096000" y="3212956"/>
            <a:chExt cx="5643968" cy="3260938"/>
          </a:xfrm>
        </p:grpSpPr>
        <p:pic>
          <p:nvPicPr>
            <p:cNvPr id="18" name="Picture 17">
              <a:extLst>
                <a:ext uri="{FF2B5EF4-FFF2-40B4-BE49-F238E27FC236}">
                  <a16:creationId xmlns:a16="http://schemas.microsoft.com/office/drawing/2014/main" id="{0FAAEB36-3A6C-4EAD-8836-6D3936029588}"/>
                </a:ext>
              </a:extLst>
            </p:cNvPr>
            <p:cNvPicPr>
              <a:picLocks noChangeAspect="1"/>
            </p:cNvPicPr>
            <p:nvPr/>
          </p:nvPicPr>
          <p:blipFill>
            <a:blip r:embed="rId3"/>
            <a:stretch>
              <a:fillRect/>
            </a:stretch>
          </p:blipFill>
          <p:spPr>
            <a:xfrm>
              <a:off x="6503670" y="3212956"/>
              <a:ext cx="5236298" cy="3260938"/>
            </a:xfrm>
            <a:prstGeom prst="rect">
              <a:avLst/>
            </a:prstGeom>
            <a:ln>
              <a:solidFill>
                <a:schemeClr val="tx1"/>
              </a:solidFill>
            </a:ln>
          </p:spPr>
        </p:pic>
        <p:sp>
          <p:nvSpPr>
            <p:cNvPr id="20" name="Arrow: Left 19">
              <a:extLst>
                <a:ext uri="{FF2B5EF4-FFF2-40B4-BE49-F238E27FC236}">
                  <a16:creationId xmlns:a16="http://schemas.microsoft.com/office/drawing/2014/main" id="{8CD50EBE-A3C2-3079-BEC6-C94705C131A2}"/>
                </a:ext>
              </a:extLst>
            </p:cNvPr>
            <p:cNvSpPr>
              <a:spLocks noChangeArrowheads="1"/>
            </p:cNvSpPr>
            <p:nvPr/>
          </p:nvSpPr>
          <p:spPr bwMode="auto">
            <a:xfrm rot="10800000">
              <a:off x="6096000" y="6356807"/>
              <a:ext cx="407670" cy="83185"/>
            </a:xfrm>
            <a:prstGeom prst="leftArrow">
              <a:avLst>
                <a:gd name="adj1" fmla="val 50000"/>
                <a:gd name="adj2" fmla="val 115909"/>
              </a:avLst>
            </a:prstGeom>
            <a:solidFill>
              <a:srgbClr val="FF0000"/>
            </a:solidFill>
            <a:ln w="12700" cap="flat">
              <a:solidFill>
                <a:sysClr val="windowText" lastClr="000000">
                  <a:lumMod val="100000"/>
                  <a:lumOff val="0"/>
                </a:sysClr>
              </a:solidFill>
              <a:prstDash val="solid"/>
              <a:miter lim="800000"/>
              <a:headEnd/>
              <a:tailEnd/>
            </a:ln>
          </p:spPr>
          <p:txBody>
            <a:bodyPr rot="0" vert="horz" wrap="square" lIns="91440" tIns="45720" rIns="91440" bIns="45720" anchor="t" anchorCtr="0" upright="1">
              <a:noAutofit/>
            </a:bodyPr>
            <a:lstStyle/>
            <a:p>
              <a:endParaRPr lang="en-US"/>
            </a:p>
          </p:txBody>
        </p:sp>
      </p:grpSp>
    </p:spTree>
    <p:extLst>
      <p:ext uri="{BB962C8B-B14F-4D97-AF65-F5344CB8AC3E}">
        <p14:creationId xmlns:p14="http://schemas.microsoft.com/office/powerpoint/2010/main" val="1989638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1230"/>
            <a:ext cx="10515600" cy="1325563"/>
          </a:xfrm>
        </p:spPr>
        <p:txBody>
          <a:bodyPr/>
          <a:lstStyle/>
          <a:p>
            <a:r>
              <a:rPr lang="en-US" u="sng" dirty="0"/>
              <a:t>Licensing Portal | Business Email Field</a:t>
            </a:r>
            <a:endParaRPr lang="en-US" dirty="0"/>
          </a:p>
        </p:txBody>
      </p:sp>
      <p:sp>
        <p:nvSpPr>
          <p:cNvPr id="22" name="TextBox 21">
            <a:extLst>
              <a:ext uri="{FF2B5EF4-FFF2-40B4-BE49-F238E27FC236}">
                <a16:creationId xmlns:a16="http://schemas.microsoft.com/office/drawing/2014/main" id="{2165ABB8-1029-4143-F34C-0D1D8753A326}"/>
              </a:ext>
            </a:extLst>
          </p:cNvPr>
          <p:cNvSpPr txBox="1"/>
          <p:nvPr/>
        </p:nvSpPr>
        <p:spPr>
          <a:xfrm>
            <a:off x="470926" y="1229724"/>
            <a:ext cx="11015057" cy="1477328"/>
          </a:xfrm>
          <a:prstGeom prst="rect">
            <a:avLst/>
          </a:prstGeom>
          <a:noFill/>
        </p:spPr>
        <p:txBody>
          <a:bodyPr wrap="square">
            <a:spAutoFit/>
          </a:bodyPr>
          <a:lstStyle/>
          <a:p>
            <a:pPr marR="0" lvl="0">
              <a:spcBef>
                <a:spcPts val="0"/>
              </a:spcBef>
            </a:pPr>
            <a:r>
              <a:rPr lang="en-US" sz="1800" b="1" kern="100" dirty="0">
                <a:solidFill>
                  <a:srgbClr val="FF0000"/>
                </a:solidFill>
                <a:effectLst>
                  <a:outerShdw blurRad="38100" dist="38100" dir="2700000" algn="tl">
                    <a:srgbClr val="000000">
                      <a:alpha val="43137"/>
                    </a:srgbClr>
                  </a:outerShdw>
                </a:effectLst>
                <a:latin typeface="Aptos" panose="020B0004020202020204" pitchFamily="34" charset="0"/>
                <a:ea typeface="Aptos" panose="020B0004020202020204" pitchFamily="34" charset="0"/>
                <a:cs typeface="Times New Roman" panose="02020603050405020304" pitchFamily="18" charset="0"/>
              </a:rPr>
              <a:t>IMPORTANT: </a:t>
            </a:r>
          </a:p>
          <a:p>
            <a:pPr marR="0" lvl="0">
              <a:spcBef>
                <a:spcPts val="0"/>
              </a:spcBef>
            </a:pPr>
            <a:r>
              <a:rPr lang="en-US" sz="1800" b="1" i="1" u="sng" kern="100" dirty="0">
                <a:effectLst/>
                <a:latin typeface="Aptos" panose="020B0004020202020204" pitchFamily="34" charset="0"/>
                <a:ea typeface="Aptos" panose="020B0004020202020204" pitchFamily="34" charset="0"/>
                <a:cs typeface="Times New Roman" panose="02020603050405020304" pitchFamily="18" charset="0"/>
              </a:rPr>
              <a:t>Business Email field (Optional):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If provided, the business email address will receive a copy of all Renewal Notice(s) and Invoice(s) for the Licensee or Certificate Holder. </a:t>
            </a:r>
            <a:r>
              <a:rPr lang="en-US" i="1" kern="100" dirty="0">
                <a:latin typeface="Aptos" panose="020B0004020202020204" pitchFamily="34" charset="0"/>
                <a:ea typeface="Aptos" panose="020B0004020202020204" pitchFamily="34" charset="0"/>
                <a:cs typeface="Times New Roman" panose="02020603050405020304" pitchFamily="18" charset="0"/>
              </a:rPr>
              <a:t>Updating the business email during an application will not result in the same action</a:t>
            </a:r>
            <a:r>
              <a:rPr lang="en-US" kern="100" dirty="0">
                <a:latin typeface="Aptos" panose="020B0004020202020204" pitchFamily="34" charset="0"/>
                <a:ea typeface="Aptos" panose="020B0004020202020204" pitchFamily="34" charset="0"/>
                <a:cs typeface="Times New Roman" panose="02020603050405020304" pitchFamily="18" charset="0"/>
              </a:rPr>
              <a:t>; this action only works if the business email address field is updated on the LICENSEE PROFILE.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4" name="Picture 3" descr="Screenshot of the Licensee Profile with a red box highlighting the user's Business Email.">
            <a:extLst>
              <a:ext uri="{FF2B5EF4-FFF2-40B4-BE49-F238E27FC236}">
                <a16:creationId xmlns:a16="http://schemas.microsoft.com/office/drawing/2014/main" id="{9B23CA18-ACB6-0F7B-A943-1CBF284841AE}"/>
              </a:ext>
            </a:extLst>
          </p:cNvPr>
          <p:cNvPicPr>
            <a:picLocks noChangeAspect="1"/>
          </p:cNvPicPr>
          <p:nvPr/>
        </p:nvPicPr>
        <p:blipFill>
          <a:blip r:embed="rId2"/>
          <a:stretch>
            <a:fillRect/>
          </a:stretch>
        </p:blipFill>
        <p:spPr>
          <a:xfrm>
            <a:off x="1133345" y="2945885"/>
            <a:ext cx="9925310" cy="3372835"/>
          </a:xfrm>
          <a:prstGeom prst="rect">
            <a:avLst/>
          </a:prstGeom>
          <a:ln>
            <a:solidFill>
              <a:schemeClr val="tx1"/>
            </a:solidFill>
          </a:ln>
        </p:spPr>
      </p:pic>
    </p:spTree>
    <p:extLst>
      <p:ext uri="{BB962C8B-B14F-4D97-AF65-F5344CB8AC3E}">
        <p14:creationId xmlns:p14="http://schemas.microsoft.com/office/powerpoint/2010/main" val="346830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fontScale="90000"/>
          </a:bodyPr>
          <a:lstStyle/>
          <a:p>
            <a:r>
              <a:rPr lang="en-US" u="sng" dirty="0"/>
              <a:t>4 | Chapter 487 License Navigation</a:t>
            </a:r>
            <a:br>
              <a:rPr lang="en-US" u="sng" dirty="0"/>
            </a:br>
            <a:r>
              <a:rPr lang="en-US" sz="2200" i="1" dirty="0"/>
              <a:t>Click the desired link below (in blue) to open the Tutorial in the Department’s SharePoint site.</a:t>
            </a:r>
            <a:br>
              <a:rPr lang="en-US" u="sng" dirty="0"/>
            </a:br>
            <a:endParaRPr lang="en-US" u="sng" dirty="0"/>
          </a:p>
        </p:txBody>
      </p:sp>
      <p:sp>
        <p:nvSpPr>
          <p:cNvPr id="5" name="Content Placeholder 2">
            <a:extLst>
              <a:ext uri="{FF2B5EF4-FFF2-40B4-BE49-F238E27FC236}">
                <a16:creationId xmlns:a16="http://schemas.microsoft.com/office/drawing/2014/main" id="{D4B08ACD-3A3C-54B5-9D81-1F4707818A42}"/>
              </a:ext>
            </a:extLst>
          </p:cNvPr>
          <p:cNvSpPr>
            <a:spLocks noGrp="1"/>
          </p:cNvSpPr>
          <p:nvPr>
            <p:ph idx="1"/>
          </p:nvPr>
        </p:nvSpPr>
        <p:spPr>
          <a:xfrm>
            <a:off x="838200" y="1583029"/>
            <a:ext cx="10515600" cy="4351338"/>
          </a:xfrm>
        </p:spPr>
        <p:txBody>
          <a:bodyPr/>
          <a:lstStyle/>
          <a:p>
            <a:r>
              <a:rPr lang="en-US" dirty="0">
                <a:hlinkClick r:id="rId2"/>
              </a:rPr>
              <a:t>Apply for a New License (CM, PV, PB)</a:t>
            </a:r>
            <a:endParaRPr lang="en-US" dirty="0"/>
          </a:p>
          <a:p>
            <a:r>
              <a:rPr lang="en-US" dirty="0">
                <a:hlinkClick r:id="rId3"/>
              </a:rPr>
              <a:t>Renew an Individual License (CM, PV, PB)</a:t>
            </a:r>
            <a:endParaRPr lang="en-US" dirty="0"/>
          </a:p>
          <a:p>
            <a:r>
              <a:rPr lang="en-US" dirty="0">
                <a:hlinkClick r:id="rId4"/>
              </a:rPr>
              <a:t>Apply for a New License (DL)</a:t>
            </a:r>
            <a:endParaRPr lang="en-US" dirty="0"/>
          </a:p>
          <a:p>
            <a:r>
              <a:rPr lang="en-US" dirty="0">
                <a:hlinkClick r:id="rId5"/>
              </a:rPr>
              <a:t>Renew a Dealer License (DL)</a:t>
            </a:r>
            <a:endParaRPr lang="en-US" dirty="0"/>
          </a:p>
          <a:p>
            <a:r>
              <a:rPr lang="en-US" dirty="0">
                <a:hlinkClick r:id="rId6"/>
              </a:rPr>
              <a:t>Apply for a Reciprocal License</a:t>
            </a:r>
            <a:endParaRPr lang="en-US" dirty="0"/>
          </a:p>
          <a:p>
            <a:r>
              <a:rPr lang="en-US" dirty="0">
                <a:hlinkClick r:id="rId7"/>
              </a:rPr>
              <a:t>Add a Category</a:t>
            </a:r>
            <a:endParaRPr lang="en-US" dirty="0"/>
          </a:p>
          <a:p>
            <a:r>
              <a:rPr lang="en-US" dirty="0">
                <a:hlinkClick r:id="rId8"/>
              </a:rPr>
              <a:t>Retake a Failed Exam</a:t>
            </a:r>
            <a:endParaRPr lang="en-US" dirty="0"/>
          </a:p>
        </p:txBody>
      </p:sp>
      <p:pic>
        <p:nvPicPr>
          <p:cNvPr id="3" name="Picture 2">
            <a:extLst>
              <a:ext uri="{FF2B5EF4-FFF2-40B4-BE49-F238E27FC236}">
                <a16:creationId xmlns:a16="http://schemas.microsoft.com/office/drawing/2014/main" id="{D379708B-EE4E-3837-F043-720D78B5C76F}"/>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0" y="5305515"/>
            <a:ext cx="12198096" cy="1552485"/>
          </a:xfrm>
          <a:prstGeom prst="rect">
            <a:avLst/>
          </a:prstGeom>
        </p:spPr>
      </p:pic>
    </p:spTree>
    <p:extLst>
      <p:ext uri="{BB962C8B-B14F-4D97-AF65-F5344CB8AC3E}">
        <p14:creationId xmlns:p14="http://schemas.microsoft.com/office/powerpoint/2010/main" val="31523218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5 | Chapter 388 License Navigation</a:t>
            </a:r>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p:txBody>
          <a:bodyPr/>
          <a:lstStyle/>
          <a:p>
            <a:r>
              <a:rPr lang="en-US" dirty="0">
                <a:hlinkClick r:id="rId2" action="ppaction://hlinksldjump"/>
              </a:rPr>
              <a:t>Apply for a New Public Health Pest Control (PHPC) License</a:t>
            </a:r>
            <a:endParaRPr lang="en-US" dirty="0"/>
          </a:p>
          <a:p>
            <a:r>
              <a:rPr lang="en-US" dirty="0">
                <a:hlinkClick r:id="rId3" action="ppaction://hlinksldjump"/>
              </a:rPr>
              <a:t>Renew a Public Health Pest Control License</a:t>
            </a:r>
            <a:endParaRPr lang="en-US" dirty="0"/>
          </a:p>
          <a:p>
            <a:endParaRPr lang="en-US" dirty="0"/>
          </a:p>
        </p:txBody>
      </p:sp>
      <p:pic>
        <p:nvPicPr>
          <p:cNvPr id="6" name="Picture 5">
            <a:extLst>
              <a:ext uri="{FF2B5EF4-FFF2-40B4-BE49-F238E27FC236}">
                <a16:creationId xmlns:a16="http://schemas.microsoft.com/office/drawing/2014/main" id="{21B59B3A-0D23-F7B2-AC75-BBD397B65DC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5296715"/>
            <a:ext cx="12198096" cy="1552485"/>
          </a:xfrm>
          <a:prstGeom prst="rect">
            <a:avLst/>
          </a:prstGeom>
        </p:spPr>
      </p:pic>
    </p:spTree>
    <p:extLst>
      <p:ext uri="{BB962C8B-B14F-4D97-AF65-F5344CB8AC3E}">
        <p14:creationId xmlns:p14="http://schemas.microsoft.com/office/powerpoint/2010/main" val="7856791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Apply for a New PHPC License </a:t>
            </a:r>
            <a:r>
              <a:rPr lang="en-US" sz="300" u="sng" dirty="0"/>
              <a:t>1</a:t>
            </a:r>
            <a:br>
              <a:rPr lang="en-US" u="sng" dirty="0"/>
            </a:br>
            <a:endParaRPr lang="en-US" u="sng" dirty="0"/>
          </a:p>
        </p:txBody>
      </p:sp>
      <p:pic>
        <p:nvPicPr>
          <p:cNvPr id="3" name="Picture 2" descr="Image is a series of screenshots and the path that starts on the left with selecting &quot;Apply for New License&quot; and then selecting Standard from the drop down menu. Users then Select the FL statute and license type. Continuing to move to the right, the image notes that users can apply for themselves or another individual. Moving down and to the left, a red box notes that if the user is applying for someone else, they will need to fill put all the licensee's information. Finally, the last box on the bottom right, red boxes note that users need to add categories and where to upload documents.">
            <a:extLst>
              <a:ext uri="{FF2B5EF4-FFF2-40B4-BE49-F238E27FC236}">
                <a16:creationId xmlns:a16="http://schemas.microsoft.com/office/drawing/2014/main" id="{4B5FB0B4-8AC6-8102-FBF8-1A5D14EA2A17}"/>
              </a:ext>
            </a:extLst>
          </p:cNvPr>
          <p:cNvPicPr>
            <a:picLocks noChangeAspect="1"/>
          </p:cNvPicPr>
          <p:nvPr/>
        </p:nvPicPr>
        <p:blipFill>
          <a:blip r:embed="rId2"/>
          <a:stretch>
            <a:fillRect/>
          </a:stretch>
        </p:blipFill>
        <p:spPr>
          <a:xfrm>
            <a:off x="2242613" y="1621375"/>
            <a:ext cx="9190516" cy="4046571"/>
          </a:xfrm>
          <a:prstGeom prst="rect">
            <a:avLst/>
          </a:prstGeom>
        </p:spPr>
      </p:pic>
    </p:spTree>
    <p:extLst>
      <p:ext uri="{BB962C8B-B14F-4D97-AF65-F5344CB8AC3E}">
        <p14:creationId xmlns:p14="http://schemas.microsoft.com/office/powerpoint/2010/main" val="957372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Apply for a New PHPC License </a:t>
            </a:r>
            <a:r>
              <a:rPr lang="en-US" sz="300" u="sng" dirty="0"/>
              <a:t>2</a:t>
            </a:r>
            <a:br>
              <a:rPr lang="en-US" u="sng" dirty="0"/>
            </a:br>
            <a:endParaRPr lang="en-US" u="sng" dirty="0"/>
          </a:p>
        </p:txBody>
      </p:sp>
      <p:pic>
        <p:nvPicPr>
          <p:cNvPr id="6" name="Picture 5" descr="Image contains screenshots that move from left to right. It notes in a red box on the right of the left hand screenshot that users must review the application, a red callout box points to a red box that will appear on the screen for users to attest and go to exams. A blue arrow points to the right hand screenshot where a red callout box points to a red portal box and notes that vouchers are provided immediately and payment is not necessary.">
            <a:extLst>
              <a:ext uri="{FF2B5EF4-FFF2-40B4-BE49-F238E27FC236}">
                <a16:creationId xmlns:a16="http://schemas.microsoft.com/office/drawing/2014/main" id="{483336BC-ABDE-A940-4480-59A980F5E826}"/>
              </a:ext>
            </a:extLst>
          </p:cNvPr>
          <p:cNvPicPr>
            <a:picLocks noChangeAspect="1"/>
          </p:cNvPicPr>
          <p:nvPr/>
        </p:nvPicPr>
        <p:blipFill>
          <a:blip r:embed="rId2"/>
          <a:srcRect l="2216" t="1580" r="259" b="9630"/>
          <a:stretch/>
        </p:blipFill>
        <p:spPr>
          <a:xfrm>
            <a:off x="619123" y="1314449"/>
            <a:ext cx="10515599" cy="4472068"/>
          </a:xfrm>
          <a:prstGeom prst="rect">
            <a:avLst/>
          </a:prstGeom>
        </p:spPr>
      </p:pic>
      <p:sp>
        <p:nvSpPr>
          <p:cNvPr id="5" name="TextBox 4">
            <a:extLst>
              <a:ext uri="{FF2B5EF4-FFF2-40B4-BE49-F238E27FC236}">
                <a16:creationId xmlns:a16="http://schemas.microsoft.com/office/drawing/2014/main" id="{4DD07BAA-D332-4BB6-5BB3-F67CB2884456}"/>
              </a:ext>
            </a:extLst>
          </p:cNvPr>
          <p:cNvSpPr txBox="1"/>
          <p:nvPr/>
        </p:nvSpPr>
        <p:spPr>
          <a:xfrm>
            <a:off x="447615" y="5877957"/>
            <a:ext cx="1129676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NOTE</a:t>
            </a: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 </a:t>
            </a:r>
            <a:r>
              <a:rPr lang="en-US" sz="1400" dirty="0">
                <a:solidFill>
                  <a:srgbClr val="3C3C3C"/>
                </a:solidFill>
                <a:latin typeface="Segoe UI" panose="020B0502040204020203" pitchFamily="34" charset="0"/>
                <a:ea typeface="Segoe UI" panose="020B0502040204020203" pitchFamily="34" charset="0"/>
                <a:cs typeface="Segoe UI" panose="020B0502040204020203" pitchFamily="34" charset="0"/>
              </a:rPr>
              <a:t>For Public Health Pest Control license applications, vouchers will be provided to the portal user immediately. No payment is required. A case is created for the FDACS staff for references but will not be in their working list at this time.</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02448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Apply for a New PHPC License </a:t>
            </a:r>
            <a:r>
              <a:rPr lang="en-US" sz="300" u="sng" dirty="0"/>
              <a:t>3</a:t>
            </a:r>
            <a:endParaRPr lang="en-US" u="sng" dirty="0"/>
          </a:p>
        </p:txBody>
      </p:sp>
      <p:sp>
        <p:nvSpPr>
          <p:cNvPr id="3" name="TextBox 2">
            <a:extLst>
              <a:ext uri="{FF2B5EF4-FFF2-40B4-BE49-F238E27FC236}">
                <a16:creationId xmlns:a16="http://schemas.microsoft.com/office/drawing/2014/main" id="{70536DB7-3A44-54B7-0557-FEEF11761844}"/>
              </a:ext>
            </a:extLst>
          </p:cNvPr>
          <p:cNvSpPr txBox="1"/>
          <p:nvPr/>
        </p:nvSpPr>
        <p:spPr>
          <a:xfrm>
            <a:off x="725855" y="1528512"/>
            <a:ext cx="1129676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Resolve Case &amp; Issue License: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rPr>
              <a:t>If the license being applied for is a 388 Public Health Pest Control License, their Case will need to be resolved by an FDACS staff member in CRM. The email will be sent to the email address on record for the Business and their license</a:t>
            </a:r>
            <a:r>
              <a:rPr lang="en-US" dirty="0">
                <a:solidFill>
                  <a:srgbClr val="3C3C3C"/>
                </a:solidFill>
                <a:latin typeface="Segoe UI" panose="020B0502040204020203" pitchFamily="34" charset="0"/>
                <a:ea typeface="Segoe UI" panose="020B0502040204020203" pitchFamily="34" charset="0"/>
                <a:cs typeface="Segoe UI" panose="020B0502040204020203" pitchFamily="34" charset="0"/>
              </a:rPr>
              <a:t> will be attached.</a:t>
            </a:r>
            <a:endParaRPr kumimoji="0" lang="en-US" sz="1800" b="0" i="0" u="none" strike="noStrike" kern="1200" cap="none" spc="0" normalizeH="0" baseline="0" noProof="0" dirty="0">
              <a:ln>
                <a:noFill/>
              </a:ln>
              <a:solidFill>
                <a:srgbClr val="3C3C3C"/>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pic>
        <p:nvPicPr>
          <p:cNvPr id="5" name="Picture 4" descr="Image contains two screenshots with a blue arrow moving from left to right in between. The first image is the referenced email with a red callout box noting the attached email. The second screen shot is the image of the attached license.">
            <a:extLst>
              <a:ext uri="{FF2B5EF4-FFF2-40B4-BE49-F238E27FC236}">
                <a16:creationId xmlns:a16="http://schemas.microsoft.com/office/drawing/2014/main" id="{B1F45AAD-E2FB-9F89-8481-DEE21CB0F569}"/>
              </a:ext>
            </a:extLst>
          </p:cNvPr>
          <p:cNvPicPr>
            <a:picLocks noChangeAspect="1"/>
          </p:cNvPicPr>
          <p:nvPr/>
        </p:nvPicPr>
        <p:blipFill>
          <a:blip r:embed="rId2"/>
          <a:srcRect l="3110" t="25459" r="613" b="1617"/>
          <a:stretch/>
        </p:blipFill>
        <p:spPr>
          <a:xfrm>
            <a:off x="647362" y="2854075"/>
            <a:ext cx="11116013" cy="3503863"/>
          </a:xfrm>
          <a:prstGeom prst="rect">
            <a:avLst/>
          </a:prstGeom>
        </p:spPr>
      </p:pic>
    </p:spTree>
    <p:extLst>
      <p:ext uri="{BB962C8B-B14F-4D97-AF65-F5344CB8AC3E}">
        <p14:creationId xmlns:p14="http://schemas.microsoft.com/office/powerpoint/2010/main" val="652004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Renew a PHPC License </a:t>
            </a:r>
            <a:r>
              <a:rPr lang="en-US" sz="300" u="sng" dirty="0"/>
              <a:t>1</a:t>
            </a:r>
            <a:endParaRPr lang="en-US" u="sng" dirty="0"/>
          </a:p>
        </p:txBody>
      </p:sp>
      <p:pic>
        <p:nvPicPr>
          <p:cNvPr id="5" name="Picture 4" descr="Image contains several screenshots of the process to renew a PHPC license. The top screenshot has a gray box noting that the renewal case will be available on the home page once it is provisioned. A red arrow points downward, right to left to pre-renewal splash screen with dates. A blue-green callout box points downward left to right  noting when a renewal window is ready for users to renew their license, the arrow points to a Renewal Window.">
            <a:extLst>
              <a:ext uri="{FF2B5EF4-FFF2-40B4-BE49-F238E27FC236}">
                <a16:creationId xmlns:a16="http://schemas.microsoft.com/office/drawing/2014/main" id="{6B7D428B-EC92-B625-5CF7-CA25837C7E3B}"/>
              </a:ext>
            </a:extLst>
          </p:cNvPr>
          <p:cNvPicPr>
            <a:picLocks noChangeAspect="1"/>
          </p:cNvPicPr>
          <p:nvPr/>
        </p:nvPicPr>
        <p:blipFill>
          <a:blip r:embed="rId2"/>
          <a:stretch>
            <a:fillRect/>
          </a:stretch>
        </p:blipFill>
        <p:spPr>
          <a:xfrm>
            <a:off x="1001856" y="1642464"/>
            <a:ext cx="10066194" cy="4829292"/>
          </a:xfrm>
          <a:prstGeom prst="rect">
            <a:avLst/>
          </a:prstGeom>
        </p:spPr>
      </p:pic>
    </p:spTree>
    <p:extLst>
      <p:ext uri="{BB962C8B-B14F-4D97-AF65-F5344CB8AC3E}">
        <p14:creationId xmlns:p14="http://schemas.microsoft.com/office/powerpoint/2010/main" val="427691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Renew a PHPC License </a:t>
            </a:r>
            <a:r>
              <a:rPr lang="en-US" sz="300" u="sng" dirty="0"/>
              <a:t>2</a:t>
            </a:r>
            <a:endParaRPr lang="en-US" u="sng" dirty="0"/>
          </a:p>
        </p:txBody>
      </p:sp>
      <p:pic>
        <p:nvPicPr>
          <p:cNvPr id="6" name="Picture 5" descr="Image contains screenshots of the renewal process. The left hand screenshot has a red box above it noting that customers can choose to renew licenses with exams or CEUs. A red callout box around Set Fulfillment Type points to the pop up that will populate with the appropriate renewal type for the license, as noted in a red box below.">
            <a:extLst>
              <a:ext uri="{FF2B5EF4-FFF2-40B4-BE49-F238E27FC236}">
                <a16:creationId xmlns:a16="http://schemas.microsoft.com/office/drawing/2014/main" id="{8A993A3F-A1AB-AE03-9DD4-231DF84EF922}"/>
              </a:ext>
            </a:extLst>
          </p:cNvPr>
          <p:cNvPicPr>
            <a:picLocks noChangeAspect="1"/>
          </p:cNvPicPr>
          <p:nvPr/>
        </p:nvPicPr>
        <p:blipFill>
          <a:blip r:embed="rId2"/>
          <a:stretch>
            <a:fillRect/>
          </a:stretch>
        </p:blipFill>
        <p:spPr>
          <a:xfrm>
            <a:off x="983828" y="1563570"/>
            <a:ext cx="10274721" cy="4888332"/>
          </a:xfrm>
          <a:prstGeom prst="rect">
            <a:avLst/>
          </a:prstGeom>
        </p:spPr>
      </p:pic>
    </p:spTree>
    <p:extLst>
      <p:ext uri="{BB962C8B-B14F-4D97-AF65-F5344CB8AC3E}">
        <p14:creationId xmlns:p14="http://schemas.microsoft.com/office/powerpoint/2010/main" val="3049849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Renew a PHPC License </a:t>
            </a:r>
            <a:r>
              <a:rPr lang="en-US" sz="300" u="sng" dirty="0"/>
              <a:t>3</a:t>
            </a:r>
            <a:endParaRPr lang="en-US" u="sng" dirty="0"/>
          </a:p>
        </p:txBody>
      </p:sp>
      <p:pic>
        <p:nvPicPr>
          <p:cNvPr id="5" name="Picture 4" descr="The image contains screenshots outlining the process for users that either select CEU or Reciprocal. Red and blue callout boxes point from the lefthand screenshot to the righthand screenshot that has a purple box noting that a file upload will be available at the bottom of the renewal form to upload supporting documentation.">
            <a:extLst>
              <a:ext uri="{FF2B5EF4-FFF2-40B4-BE49-F238E27FC236}">
                <a16:creationId xmlns:a16="http://schemas.microsoft.com/office/drawing/2014/main" id="{240B37FB-80B7-3606-CAA0-8FF9026C8E91}"/>
              </a:ext>
            </a:extLst>
          </p:cNvPr>
          <p:cNvPicPr>
            <a:picLocks noChangeAspect="1"/>
          </p:cNvPicPr>
          <p:nvPr/>
        </p:nvPicPr>
        <p:blipFill>
          <a:blip r:embed="rId2"/>
          <a:stretch>
            <a:fillRect/>
          </a:stretch>
        </p:blipFill>
        <p:spPr>
          <a:xfrm>
            <a:off x="1345632" y="1825625"/>
            <a:ext cx="10008168" cy="3535820"/>
          </a:xfrm>
          <a:prstGeom prst="rect">
            <a:avLst/>
          </a:prstGeom>
        </p:spPr>
      </p:pic>
    </p:spTree>
    <p:extLst>
      <p:ext uri="{BB962C8B-B14F-4D97-AF65-F5344CB8AC3E}">
        <p14:creationId xmlns:p14="http://schemas.microsoft.com/office/powerpoint/2010/main" val="2118321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Renew a PHPC License </a:t>
            </a:r>
            <a:r>
              <a:rPr lang="en-US" sz="300" u="sng" dirty="0"/>
              <a:t>4</a:t>
            </a:r>
            <a:endParaRPr lang="en-US" u="sng" dirty="0"/>
          </a:p>
        </p:txBody>
      </p:sp>
      <p:pic>
        <p:nvPicPr>
          <p:cNvPr id="6" name="Picture 5" descr="Image contains screenshots for users that opt to take the appropriate exam to renew a license when applicable. A red arrow points between the two screenshots from left to right. The righthand screenshot has a red box highlighting the voucher number and a comment that the voucher is generated. A blue comment box notes that the exam results will be populated directly on the renewal once entered into the system.">
            <a:extLst>
              <a:ext uri="{FF2B5EF4-FFF2-40B4-BE49-F238E27FC236}">
                <a16:creationId xmlns:a16="http://schemas.microsoft.com/office/drawing/2014/main" id="{FA007B19-4E38-998D-AD46-943BF8FDA103}"/>
              </a:ext>
            </a:extLst>
          </p:cNvPr>
          <p:cNvPicPr>
            <a:picLocks noChangeAspect="1"/>
          </p:cNvPicPr>
          <p:nvPr/>
        </p:nvPicPr>
        <p:blipFill>
          <a:blip r:embed="rId2"/>
          <a:stretch>
            <a:fillRect/>
          </a:stretch>
        </p:blipFill>
        <p:spPr>
          <a:xfrm>
            <a:off x="836933" y="1690227"/>
            <a:ext cx="10599523" cy="4253373"/>
          </a:xfrm>
          <a:prstGeom prst="rect">
            <a:avLst/>
          </a:prstGeom>
        </p:spPr>
      </p:pic>
    </p:spTree>
    <p:extLst>
      <p:ext uri="{BB962C8B-B14F-4D97-AF65-F5344CB8AC3E}">
        <p14:creationId xmlns:p14="http://schemas.microsoft.com/office/powerpoint/2010/main" val="2117118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Renew a PHPC License </a:t>
            </a:r>
            <a:r>
              <a:rPr lang="en-US" sz="300" u="sng" dirty="0"/>
              <a:t>5</a:t>
            </a:r>
            <a:endParaRPr lang="en-US" u="sng" dirty="0"/>
          </a:p>
        </p:txBody>
      </p:sp>
      <p:pic>
        <p:nvPicPr>
          <p:cNvPr id="5" name="Picture 4" descr="Screenshot of the Portal's renewal window and a callout of the steps. A blue box notes that users must complete all required steps just as one would for a normal license application.">
            <a:extLst>
              <a:ext uri="{FF2B5EF4-FFF2-40B4-BE49-F238E27FC236}">
                <a16:creationId xmlns:a16="http://schemas.microsoft.com/office/drawing/2014/main" id="{80C73DD9-A479-2561-783B-B5A2AF54D3F7}"/>
              </a:ext>
            </a:extLst>
          </p:cNvPr>
          <p:cNvPicPr>
            <a:picLocks noChangeAspect="1"/>
          </p:cNvPicPr>
          <p:nvPr/>
        </p:nvPicPr>
        <p:blipFill>
          <a:blip r:embed="rId2"/>
          <a:stretch>
            <a:fillRect/>
          </a:stretch>
        </p:blipFill>
        <p:spPr>
          <a:xfrm>
            <a:off x="910090" y="1593541"/>
            <a:ext cx="9862685" cy="4193653"/>
          </a:xfrm>
          <a:prstGeom prst="rect">
            <a:avLst/>
          </a:prstGeom>
        </p:spPr>
      </p:pic>
      <p:sp>
        <p:nvSpPr>
          <p:cNvPr id="6" name="TextBox 5">
            <a:extLst>
              <a:ext uri="{FF2B5EF4-FFF2-40B4-BE49-F238E27FC236}">
                <a16:creationId xmlns:a16="http://schemas.microsoft.com/office/drawing/2014/main" id="{8C15232E-ABC1-2DD4-3B4E-16CB65CC5290}"/>
              </a:ext>
            </a:extLst>
          </p:cNvPr>
          <p:cNvSpPr txBox="1"/>
          <p:nvPr/>
        </p:nvSpPr>
        <p:spPr>
          <a:xfrm>
            <a:off x="838200" y="5792015"/>
            <a:ext cx="9744075" cy="646331"/>
          </a:xfrm>
          <a:prstGeom prst="rect">
            <a:avLst/>
          </a:prstGeom>
          <a:noFill/>
        </p:spPr>
        <p:txBody>
          <a:bodyPr wrap="square" rtlCol="0">
            <a:spAutoFit/>
          </a:bodyPr>
          <a:lstStyle/>
          <a:p>
            <a:r>
              <a:rPr lang="en-US" dirty="0"/>
              <a:t>After submission of the renewal application, the renewal case will be reviewed by the Licensing Team. If all requirements are met, then the license will be issued and sent via email. </a:t>
            </a:r>
          </a:p>
        </p:txBody>
      </p:sp>
    </p:spTree>
    <p:extLst>
      <p:ext uri="{BB962C8B-B14F-4D97-AF65-F5344CB8AC3E}">
        <p14:creationId xmlns:p14="http://schemas.microsoft.com/office/powerpoint/2010/main" val="3793748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fontScale="90000"/>
          </a:bodyPr>
          <a:lstStyle/>
          <a:p>
            <a:r>
              <a:rPr lang="en-US" u="sng" dirty="0"/>
              <a:t>6 | Chapter 482 License Navigation</a:t>
            </a:r>
            <a:br>
              <a:rPr lang="en-US" u="sng" dirty="0"/>
            </a:br>
            <a:r>
              <a:rPr lang="en-US" sz="2200" i="1" dirty="0"/>
              <a:t>Click the desired link below (in blue) to open the Tutorial in the Department’s SharePoint site.</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a:xfrm>
            <a:off x="2181810" y="1590990"/>
            <a:ext cx="10515600" cy="4351338"/>
          </a:xfrm>
        </p:spPr>
        <p:txBody>
          <a:bodyPr>
            <a:normAutofit fontScale="85000" lnSpcReduction="20000"/>
          </a:bodyPr>
          <a:lstStyle/>
          <a:p>
            <a:r>
              <a:rPr lang="en-US" dirty="0">
                <a:hlinkClick r:id="rId2" action="ppaction://hlinksldjump"/>
              </a:rPr>
              <a:t>Adding a Secondary Contact to a Business License</a:t>
            </a:r>
          </a:p>
          <a:p>
            <a:r>
              <a:rPr lang="en-US" dirty="0"/>
              <a:t>Pest Control Business License</a:t>
            </a:r>
          </a:p>
          <a:p>
            <a:pPr lvl="1"/>
            <a:r>
              <a:rPr lang="en-US" dirty="0">
                <a:hlinkClick r:id="rId3"/>
              </a:rPr>
              <a:t>New</a:t>
            </a:r>
            <a:endParaRPr lang="en-US" dirty="0"/>
          </a:p>
          <a:p>
            <a:pPr lvl="1"/>
            <a:r>
              <a:rPr lang="en-US" dirty="0">
                <a:hlinkClick r:id="rId4"/>
              </a:rPr>
              <a:t>Renew</a:t>
            </a:r>
            <a:endParaRPr lang="en-US" dirty="0"/>
          </a:p>
          <a:p>
            <a:r>
              <a:rPr lang="en-US" dirty="0"/>
              <a:t>Certified Pest Control Operator Certificate</a:t>
            </a:r>
          </a:p>
          <a:p>
            <a:pPr lvl="1"/>
            <a:r>
              <a:rPr lang="en-US" dirty="0">
                <a:hlinkClick r:id="rId5"/>
              </a:rPr>
              <a:t>New</a:t>
            </a:r>
            <a:endParaRPr lang="en-US" dirty="0"/>
          </a:p>
          <a:p>
            <a:pPr lvl="1"/>
            <a:r>
              <a:rPr lang="en-US" dirty="0">
                <a:hlinkClick r:id="rId6"/>
              </a:rPr>
              <a:t>Renew</a:t>
            </a:r>
            <a:endParaRPr lang="en-US" dirty="0"/>
          </a:p>
          <a:p>
            <a:r>
              <a:rPr lang="en-US" dirty="0">
                <a:hlinkClick r:id="rId7"/>
              </a:rPr>
              <a:t>Special Fumigation ID Card</a:t>
            </a:r>
            <a:endParaRPr lang="en-US" dirty="0"/>
          </a:p>
          <a:p>
            <a:r>
              <a:rPr lang="en-US" dirty="0"/>
              <a:t>Limited Certificate(s)</a:t>
            </a:r>
          </a:p>
          <a:p>
            <a:pPr lvl="1"/>
            <a:r>
              <a:rPr lang="en-US" dirty="0">
                <a:hlinkClick r:id="rId8"/>
              </a:rPr>
              <a:t>New LC, LW, LL, LS</a:t>
            </a:r>
            <a:endParaRPr lang="en-US" dirty="0"/>
          </a:p>
          <a:p>
            <a:pPr lvl="1"/>
            <a:r>
              <a:rPr lang="en-US" dirty="0">
                <a:hlinkClick r:id="rId9"/>
              </a:rPr>
              <a:t>New LF</a:t>
            </a:r>
            <a:endParaRPr lang="en-US" dirty="0"/>
          </a:p>
          <a:p>
            <a:pPr lvl="1"/>
            <a:r>
              <a:rPr lang="en-US" dirty="0">
                <a:hlinkClick r:id="rId10"/>
              </a:rPr>
              <a:t>Renew</a:t>
            </a:r>
            <a:endParaRPr lang="en-US" dirty="0"/>
          </a:p>
          <a:p>
            <a:r>
              <a:rPr lang="en-US" dirty="0">
                <a:hlinkClick r:id="rId11"/>
              </a:rPr>
              <a:t>Employee ID Card(s)</a:t>
            </a:r>
            <a:endParaRPr lang="en-US" dirty="0"/>
          </a:p>
        </p:txBody>
      </p:sp>
      <p:pic>
        <p:nvPicPr>
          <p:cNvPr id="5" name="Picture 4">
            <a:extLst>
              <a:ext uri="{FF2B5EF4-FFF2-40B4-BE49-F238E27FC236}">
                <a16:creationId xmlns:a16="http://schemas.microsoft.com/office/drawing/2014/main" id="{8A3A6E68-D517-7780-ACB3-F5AF4F45D0FC}"/>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0" y="5305515"/>
            <a:ext cx="12198096" cy="1552485"/>
          </a:xfrm>
          <a:prstGeom prst="rect">
            <a:avLst/>
          </a:prstGeom>
        </p:spPr>
      </p:pic>
    </p:spTree>
    <p:extLst>
      <p:ext uri="{BB962C8B-B14F-4D97-AF65-F5344CB8AC3E}">
        <p14:creationId xmlns:p14="http://schemas.microsoft.com/office/powerpoint/2010/main" val="3316880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447676" y="348634"/>
            <a:ext cx="11506199" cy="1325563"/>
          </a:xfrm>
        </p:spPr>
        <p:txBody>
          <a:bodyPr>
            <a:normAutofit/>
          </a:bodyPr>
          <a:lstStyle/>
          <a:p>
            <a:r>
              <a:rPr lang="en-US" u="sng" dirty="0"/>
              <a:t>Adding a Secondary Contact to a Business License </a:t>
            </a:r>
            <a:r>
              <a:rPr lang="en-US" sz="300" u="sng" dirty="0"/>
              <a:t>1 </a:t>
            </a:r>
            <a:endParaRPr lang="en-US" u="sng" dirty="0"/>
          </a:p>
        </p:txBody>
      </p:sp>
      <p:sp>
        <p:nvSpPr>
          <p:cNvPr id="5" name="TextBox 4">
            <a:extLst>
              <a:ext uri="{FF2B5EF4-FFF2-40B4-BE49-F238E27FC236}">
                <a16:creationId xmlns:a16="http://schemas.microsoft.com/office/drawing/2014/main" id="{01BDE114-3451-0B18-E623-DA8AB0978012}"/>
              </a:ext>
            </a:extLst>
          </p:cNvPr>
          <p:cNvSpPr txBox="1"/>
          <p:nvPr/>
        </p:nvSpPr>
        <p:spPr>
          <a:xfrm>
            <a:off x="762000" y="2236172"/>
            <a:ext cx="10881049" cy="3693319"/>
          </a:xfrm>
          <a:prstGeom prst="rect">
            <a:avLst/>
          </a:prstGeom>
          <a:noFill/>
        </p:spPr>
        <p:txBody>
          <a:bodyPr wrap="square">
            <a:spAutoFit/>
          </a:bodyPr>
          <a:lstStyle/>
          <a:p>
            <a:pPr marL="0" marR="0" algn="l" rtl="0">
              <a:spcBef>
                <a:spcPts val="0"/>
              </a:spcBef>
              <a:spcAft>
                <a:spcPts val="0"/>
              </a:spcAft>
            </a:pPr>
            <a:r>
              <a:rPr lang="en-US" sz="1800" b="0" i="0" dirty="0">
                <a:solidFill>
                  <a:srgbClr val="000000"/>
                </a:solidFill>
                <a:effectLst/>
                <a:latin typeface="Calibri" panose="020F0502020204030204" pitchFamily="34" charset="0"/>
              </a:rPr>
              <a:t>This Primary Contact will have the ability to manage the JB licenses and all associated processes for that company and location within the portal. </a:t>
            </a:r>
            <a:endParaRPr lang="en-US" b="0" i="0" dirty="0">
              <a:solidFill>
                <a:srgbClr val="000000"/>
              </a:solidFill>
              <a:effectLst/>
              <a:latin typeface="Segoe UI Web (West European)"/>
            </a:endParaRPr>
          </a:p>
          <a:p>
            <a:pPr marL="0" marR="0" algn="l" rtl="0">
              <a:spcBef>
                <a:spcPts val="0"/>
              </a:spcBef>
              <a:spcAft>
                <a:spcPts val="0"/>
              </a:spcAft>
            </a:pP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Web (West European)"/>
            </a:endParaRPr>
          </a:p>
          <a:p>
            <a:pPr marL="0" marR="0" algn="l" rtl="0">
              <a:spcBef>
                <a:spcPts val="0"/>
              </a:spcBef>
              <a:spcAft>
                <a:spcPts val="0"/>
              </a:spcAft>
            </a:pPr>
            <a:r>
              <a:rPr lang="en-US" sz="1800" b="0" i="0" dirty="0">
                <a:solidFill>
                  <a:srgbClr val="000000"/>
                </a:solidFill>
                <a:effectLst/>
                <a:latin typeface="Calibri" panose="020F0502020204030204" pitchFamily="34" charset="0"/>
              </a:rPr>
              <a:t>Once the primary contact is logged in to the Portal and the businesses are showing available, a secondary contact (a different person with a unique individual email address) can be assigned to each JB in the primary’s portal, if desired. The secondary contact will be able to manage the JB at the same level of the primary contact. </a:t>
            </a:r>
            <a:endParaRPr lang="en-US" b="0" i="0" dirty="0">
              <a:solidFill>
                <a:srgbClr val="000000"/>
              </a:solidFill>
              <a:effectLst/>
              <a:latin typeface="Segoe UI Web (West European)"/>
            </a:endParaRPr>
          </a:p>
          <a:p>
            <a:pPr marL="0" marR="0" algn="l" rtl="0">
              <a:spcBef>
                <a:spcPts val="0"/>
              </a:spcBef>
              <a:spcAft>
                <a:spcPts val="0"/>
              </a:spcAft>
            </a:pP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Web (West European)"/>
            </a:endParaRPr>
          </a:p>
          <a:p>
            <a:pPr marL="0" marR="0" algn="l" rtl="0">
              <a:spcBef>
                <a:spcPts val="0"/>
              </a:spcBef>
              <a:spcAft>
                <a:spcPts val="0"/>
              </a:spcAft>
            </a:pPr>
            <a:r>
              <a:rPr lang="en-US" sz="1800" b="0" i="0" u="sng" dirty="0">
                <a:solidFill>
                  <a:srgbClr val="000000"/>
                </a:solidFill>
                <a:effectLst/>
                <a:latin typeface="Calibri" panose="020F0502020204030204" pitchFamily="34" charset="0"/>
              </a:rPr>
              <a:t>To Designate a Secondary Contact</a:t>
            </a:r>
            <a:r>
              <a:rPr lang="en-US" sz="1800" b="0" i="0" dirty="0">
                <a:solidFill>
                  <a:srgbClr val="000000"/>
                </a:solidFill>
                <a:effectLst/>
                <a:latin typeface="Calibri" panose="020F0502020204030204" pitchFamily="34" charset="0"/>
              </a:rPr>
              <a:t>: The Primary Contact will login to the site (on or after 4/1/25) at </a:t>
            </a:r>
            <a:r>
              <a:rPr lang="en-US" sz="1800" b="0" i="0" u="sng" dirty="0">
                <a:solidFill>
                  <a:srgbClr val="0000FF"/>
                </a:solidFill>
                <a:effectLst/>
                <a:latin typeface="Calibri" panose="020F0502020204030204" pitchFamily="34" charset="0"/>
                <a:hlinkClick r:id="rId2"/>
              </a:rPr>
              <a:t>https://aeslicensing.fdacs.gov</a:t>
            </a:r>
            <a:r>
              <a:rPr lang="en-US" sz="1800" b="0" i="0" dirty="0">
                <a:solidFill>
                  <a:srgbClr val="000000"/>
                </a:solidFill>
                <a:effectLst/>
                <a:latin typeface="Calibri" panose="020F0502020204030204" pitchFamily="34" charset="0"/>
              </a:rPr>
              <a:t>. Once signed in, click </a:t>
            </a:r>
            <a:r>
              <a:rPr lang="en-US" sz="1800" b="1" i="0" dirty="0">
                <a:solidFill>
                  <a:srgbClr val="000000"/>
                </a:solidFill>
                <a:effectLst/>
                <a:latin typeface="Calibri" panose="020F0502020204030204" pitchFamily="34" charset="0"/>
              </a:rPr>
              <a:t>Go to Licensing Portal</a:t>
            </a:r>
            <a:r>
              <a:rPr lang="en-US" sz="1800" b="0" i="0" dirty="0">
                <a:solidFill>
                  <a:srgbClr val="000000"/>
                </a:solidFill>
                <a:effectLst/>
                <a:latin typeface="Calibri" panose="020F0502020204030204" pitchFamily="34" charset="0"/>
              </a:rPr>
              <a:t>. Within the portal, go to the top right menu: Licenses &gt; Businesses. Click the drop down arrow next to each JB that you want to add a secondary contact for and then click "Update Secondary Contact". You will then enter the secondary contact's email and click SUBMIT to save. </a:t>
            </a:r>
            <a:r>
              <a:rPr lang="en-US" sz="1800" b="1" i="0" dirty="0">
                <a:solidFill>
                  <a:srgbClr val="0C882A"/>
                </a:solidFill>
                <a:effectLst/>
                <a:latin typeface="Calibri" panose="020F0502020204030204" pitchFamily="34" charset="0"/>
              </a:rPr>
              <a:t>NOTE: The secondary contact will need to register in the portal and setup their account </a:t>
            </a:r>
            <a:r>
              <a:rPr lang="en-US" sz="1800" b="1" i="1" dirty="0">
                <a:solidFill>
                  <a:srgbClr val="0C882A"/>
                </a:solidFill>
                <a:effectLst/>
                <a:latin typeface="Calibri" panose="020F0502020204030204" pitchFamily="34" charset="0"/>
              </a:rPr>
              <a:t>prior</a:t>
            </a:r>
            <a:r>
              <a:rPr lang="en-US" sz="1800" b="1" i="0" dirty="0">
                <a:solidFill>
                  <a:srgbClr val="0C882A"/>
                </a:solidFill>
                <a:effectLst/>
                <a:latin typeface="Calibri" panose="020F0502020204030204" pitchFamily="34" charset="0"/>
              </a:rPr>
              <a:t> to being added as the secondary contact. </a:t>
            </a:r>
            <a:endParaRPr lang="en-US" b="0" i="0" dirty="0">
              <a:solidFill>
                <a:srgbClr val="000000"/>
              </a:solidFill>
              <a:effectLst/>
              <a:latin typeface="Segoe UI Web (West European)"/>
            </a:endParaRPr>
          </a:p>
        </p:txBody>
      </p:sp>
    </p:spTree>
    <p:extLst>
      <p:ext uri="{BB962C8B-B14F-4D97-AF65-F5344CB8AC3E}">
        <p14:creationId xmlns:p14="http://schemas.microsoft.com/office/powerpoint/2010/main" val="2393296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457200" y="377209"/>
            <a:ext cx="11515725" cy="1325563"/>
          </a:xfrm>
        </p:spPr>
        <p:txBody>
          <a:bodyPr>
            <a:normAutofit/>
          </a:bodyPr>
          <a:lstStyle/>
          <a:p>
            <a:r>
              <a:rPr lang="en-US" u="sng" dirty="0"/>
              <a:t>Adding a Secondary Contact to a Business License </a:t>
            </a:r>
            <a:r>
              <a:rPr lang="en-US" sz="300" u="sng" dirty="0"/>
              <a:t>2</a:t>
            </a:r>
            <a:endParaRPr lang="en-US" u="sng" dirty="0"/>
          </a:p>
        </p:txBody>
      </p:sp>
      <p:pic>
        <p:nvPicPr>
          <p:cNvPr id="1026" name="Picture 2" descr="Image contains screenshots starting with step 1: illustrating the Licenses tab found in the top main menu ribbon with &quot;Businesses&quot; highlighted with a red box in the drop down menu. Step 2 notes a red circle around the portal's gray drop down arrow with an arrow pointing to Update Secondary Contact. Step 3 is where users enter a secondary contact email address with sample address highlighted and the blue submit button circled in red.">
            <a:extLst>
              <a:ext uri="{FF2B5EF4-FFF2-40B4-BE49-F238E27FC236}">
                <a16:creationId xmlns:a16="http://schemas.microsoft.com/office/drawing/2014/main" id="{548876FF-AC9F-962F-A2D3-9250FA8486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425" y="1461116"/>
            <a:ext cx="7677150" cy="469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4084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fontScale="90000"/>
          </a:bodyPr>
          <a:lstStyle/>
          <a:p>
            <a:r>
              <a:rPr lang="en-US" u="sng" dirty="0"/>
              <a:t>7 | CEU Portal</a:t>
            </a:r>
            <a:br>
              <a:rPr lang="en-US" u="sng" dirty="0"/>
            </a:br>
            <a:r>
              <a:rPr lang="en-US" sz="2200" i="1" dirty="0"/>
              <a:t>Click the desired link below (in blue) to open the Tutorial in the Department’s SharePoint site.</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p:txBody>
          <a:bodyPr>
            <a:normAutofit/>
          </a:bodyPr>
          <a:lstStyle/>
          <a:p>
            <a:pPr rtl="0">
              <a:buFont typeface="Arial" panose="020B0604020202020204" pitchFamily="34" charset="0"/>
              <a:buChar char="•"/>
            </a:pPr>
            <a:r>
              <a:rPr lang="en-US" dirty="0">
                <a:hlinkClick r:id="rId2"/>
              </a:rPr>
              <a:t>Register for the CEU Portal</a:t>
            </a:r>
            <a:endParaRPr lang="en-US" dirty="0"/>
          </a:p>
          <a:p>
            <a:pPr rtl="0">
              <a:buFont typeface="Arial" panose="020B0604020202020204" pitchFamily="34" charset="0"/>
              <a:buChar char="•"/>
            </a:pPr>
            <a:r>
              <a:rPr lang="en-US" dirty="0">
                <a:hlinkClick r:id="rId3"/>
              </a:rPr>
              <a:t>Add a Co-Provider</a:t>
            </a:r>
            <a:endParaRPr lang="en-US" dirty="0"/>
          </a:p>
          <a:p>
            <a:pPr rtl="0">
              <a:buFont typeface="Arial" panose="020B0604020202020204" pitchFamily="34" charset="0"/>
              <a:buChar char="•"/>
            </a:pPr>
            <a:r>
              <a:rPr lang="en-US" dirty="0">
                <a:hlinkClick r:id="rId4"/>
              </a:rPr>
              <a:t>Submit a New CEU Program</a:t>
            </a:r>
            <a:endParaRPr lang="en-US" dirty="0"/>
          </a:p>
          <a:p>
            <a:pPr rtl="0">
              <a:buFont typeface="Arial" panose="020B0604020202020204" pitchFamily="34" charset="0"/>
              <a:buChar char="•"/>
            </a:pPr>
            <a:r>
              <a:rPr lang="en-US" dirty="0">
                <a:hlinkClick r:id="rId5"/>
              </a:rPr>
              <a:t>Manage Attendance and Add Attendees</a:t>
            </a:r>
            <a:endParaRPr lang="en-US" dirty="0"/>
          </a:p>
          <a:p>
            <a:pPr rtl="0">
              <a:buFont typeface="Arial" panose="020B0604020202020204" pitchFamily="34" charset="0"/>
              <a:buChar char="•"/>
            </a:pPr>
            <a:r>
              <a:rPr lang="en-US" dirty="0">
                <a:hlinkClick r:id="rId6"/>
              </a:rPr>
              <a:t>Add a Class to an Approved Program</a:t>
            </a:r>
            <a:endParaRPr lang="en-US" dirty="0"/>
          </a:p>
          <a:p>
            <a:pPr rtl="0">
              <a:buFont typeface="Arial" panose="020B0604020202020204" pitchFamily="34" charset="0"/>
              <a:buChar char="•"/>
            </a:pPr>
            <a:r>
              <a:rPr lang="en-US" dirty="0">
                <a:hlinkClick r:id="rId7"/>
              </a:rPr>
              <a:t>Renew a Program</a:t>
            </a:r>
            <a:endParaRPr lang="en-US" dirty="0"/>
          </a:p>
        </p:txBody>
      </p:sp>
      <p:pic>
        <p:nvPicPr>
          <p:cNvPr id="5" name="Picture 4">
            <a:extLst>
              <a:ext uri="{FF2B5EF4-FFF2-40B4-BE49-F238E27FC236}">
                <a16:creationId xmlns:a16="http://schemas.microsoft.com/office/drawing/2014/main" id="{F9D4AC3D-EE44-6218-25DD-77586010ED54}"/>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0" y="5305515"/>
            <a:ext cx="12198096" cy="1552485"/>
          </a:xfrm>
          <a:prstGeom prst="rect">
            <a:avLst/>
          </a:prstGeom>
        </p:spPr>
      </p:pic>
    </p:spTree>
    <p:extLst>
      <p:ext uri="{BB962C8B-B14F-4D97-AF65-F5344CB8AC3E}">
        <p14:creationId xmlns:p14="http://schemas.microsoft.com/office/powerpoint/2010/main" val="81242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fontScale="90000"/>
          </a:bodyPr>
          <a:lstStyle/>
          <a:p>
            <a:r>
              <a:rPr lang="en-US" u="sng" dirty="0"/>
              <a:t>8 | Fumigation Portal</a:t>
            </a:r>
            <a:br>
              <a:rPr lang="en-US" u="sng" dirty="0"/>
            </a:br>
            <a:r>
              <a:rPr lang="en-US" sz="2200" i="1" dirty="0"/>
              <a:t>Click the desired link below (in blue) to open the Tutorial in the Department’s SharePoint site.</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p:txBody>
          <a:bodyPr/>
          <a:lstStyle/>
          <a:p>
            <a:r>
              <a:rPr lang="en-US" dirty="0">
                <a:hlinkClick r:id="rId2"/>
              </a:rPr>
              <a:t>Pest Control Company</a:t>
            </a:r>
            <a:endParaRPr lang="en-US" dirty="0"/>
          </a:p>
          <a:p>
            <a:r>
              <a:rPr lang="en-US" dirty="0">
                <a:hlinkClick r:id="rId3"/>
              </a:rPr>
              <a:t>Equipment Vendor</a:t>
            </a:r>
            <a:endParaRPr lang="en-US" dirty="0"/>
          </a:p>
          <a:p>
            <a:r>
              <a:rPr lang="en-US" dirty="0">
                <a:hlinkClick r:id="rId4"/>
              </a:rPr>
              <a:t>Product </a:t>
            </a:r>
            <a:r>
              <a:rPr lang="en-US" dirty="0">
                <a:hlinkClick r:id="rId5"/>
              </a:rPr>
              <a:t>Vendor</a:t>
            </a:r>
            <a:endParaRPr lang="en-US" dirty="0"/>
          </a:p>
        </p:txBody>
      </p:sp>
      <p:pic>
        <p:nvPicPr>
          <p:cNvPr id="5" name="Picture 4">
            <a:extLst>
              <a:ext uri="{FF2B5EF4-FFF2-40B4-BE49-F238E27FC236}">
                <a16:creationId xmlns:a16="http://schemas.microsoft.com/office/drawing/2014/main" id="{3B4A9048-8B16-6576-25DC-068DF598FD81}"/>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0" y="5305515"/>
            <a:ext cx="12198096" cy="1552485"/>
          </a:xfrm>
          <a:prstGeom prst="rect">
            <a:avLst/>
          </a:prstGeom>
        </p:spPr>
      </p:pic>
    </p:spTree>
    <p:extLst>
      <p:ext uri="{BB962C8B-B14F-4D97-AF65-F5344CB8AC3E}">
        <p14:creationId xmlns:p14="http://schemas.microsoft.com/office/powerpoint/2010/main" val="9365169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9 | Reports</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p:txBody>
          <a:bodyPr/>
          <a:lstStyle/>
          <a:p>
            <a:r>
              <a:rPr lang="en-US" dirty="0">
                <a:hlinkClick r:id="rId2" action="ppaction://hlinksldjump"/>
              </a:rPr>
              <a:t>Licensing Reports</a:t>
            </a:r>
            <a:endParaRPr lang="en-US" dirty="0"/>
          </a:p>
          <a:p>
            <a:r>
              <a:rPr lang="en-US" dirty="0">
                <a:hlinkClick r:id="rId3" action="ppaction://hlinksldjump"/>
              </a:rPr>
              <a:t>Earned CEU Search</a:t>
            </a:r>
            <a:endParaRPr lang="en-US" dirty="0"/>
          </a:p>
          <a:p>
            <a:r>
              <a:rPr lang="en-US" dirty="0">
                <a:hlinkClick r:id="rId4" action="ppaction://hlinksldjump"/>
              </a:rPr>
              <a:t>Customer Exams</a:t>
            </a:r>
            <a:endParaRPr lang="en-US" dirty="0"/>
          </a:p>
          <a:p>
            <a:r>
              <a:rPr lang="en-US" dirty="0">
                <a:hlinkClick r:id="rId5" action="ppaction://hlinksldjump"/>
              </a:rPr>
              <a:t>CEU Class Search (Available CEUs)</a:t>
            </a:r>
            <a:endParaRPr lang="en-US" dirty="0"/>
          </a:p>
          <a:p>
            <a:endParaRPr lang="en-US" dirty="0"/>
          </a:p>
        </p:txBody>
      </p:sp>
      <p:pic>
        <p:nvPicPr>
          <p:cNvPr id="5" name="Picture 4">
            <a:extLst>
              <a:ext uri="{FF2B5EF4-FFF2-40B4-BE49-F238E27FC236}">
                <a16:creationId xmlns:a16="http://schemas.microsoft.com/office/drawing/2014/main" id="{9C3FFCDE-7473-44EA-5954-87234CD700A0}"/>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0" y="5305515"/>
            <a:ext cx="12198096" cy="1552485"/>
          </a:xfrm>
          <a:prstGeom prst="rect">
            <a:avLst/>
          </a:prstGeom>
        </p:spPr>
      </p:pic>
    </p:spTree>
    <p:extLst>
      <p:ext uri="{BB962C8B-B14F-4D97-AF65-F5344CB8AC3E}">
        <p14:creationId xmlns:p14="http://schemas.microsoft.com/office/powerpoint/2010/main" val="1688199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Licensing Reports </a:t>
            </a:r>
            <a:r>
              <a:rPr lang="en-US" sz="300" u="sng" dirty="0"/>
              <a:t>1</a:t>
            </a:r>
            <a:br>
              <a:rPr lang="en-US" u="sng" dirty="0"/>
            </a:br>
            <a:endParaRPr lang="en-US" u="sng" dirty="0"/>
          </a:p>
        </p:txBody>
      </p:sp>
      <p:sp>
        <p:nvSpPr>
          <p:cNvPr id="8" name="TextBox 7">
            <a:extLst>
              <a:ext uri="{FF2B5EF4-FFF2-40B4-BE49-F238E27FC236}">
                <a16:creationId xmlns:a16="http://schemas.microsoft.com/office/drawing/2014/main" id="{929FEFEC-1CAF-13F4-D57C-95F4ECC45D71}"/>
              </a:ext>
            </a:extLst>
          </p:cNvPr>
          <p:cNvSpPr txBox="1"/>
          <p:nvPr/>
        </p:nvSpPr>
        <p:spPr>
          <a:xfrm>
            <a:off x="393366" y="1363960"/>
            <a:ext cx="5245434" cy="1200329"/>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Go to </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https://aeslicensing.fdacs.gov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access the FDACS AES Portal then click the Reports drop-down menu and select any of the license/certificate report options.</a:t>
            </a:r>
            <a:endParaRPr lang="en-US" dirty="0"/>
          </a:p>
        </p:txBody>
      </p:sp>
      <p:pic>
        <p:nvPicPr>
          <p:cNvPr id="6" name="Picture 5" descr="Close up screenshot of the Reports drop down menu accessible from the top main menu ribbon. A red box highlights the licensing reports currently available.">
            <a:extLst>
              <a:ext uri="{FF2B5EF4-FFF2-40B4-BE49-F238E27FC236}">
                <a16:creationId xmlns:a16="http://schemas.microsoft.com/office/drawing/2014/main" id="{7A0F5841-A892-1481-A331-CDB5E12EE4D6}"/>
              </a:ext>
            </a:extLst>
          </p:cNvPr>
          <p:cNvPicPr>
            <a:picLocks noChangeAspect="1"/>
          </p:cNvPicPr>
          <p:nvPr/>
        </p:nvPicPr>
        <p:blipFill>
          <a:blip r:embed="rId3"/>
          <a:stretch>
            <a:fillRect/>
          </a:stretch>
        </p:blipFill>
        <p:spPr>
          <a:xfrm>
            <a:off x="1186648" y="2859071"/>
            <a:ext cx="3888740" cy="2869282"/>
          </a:xfrm>
          <a:prstGeom prst="rect">
            <a:avLst/>
          </a:prstGeom>
        </p:spPr>
      </p:pic>
      <p:sp>
        <p:nvSpPr>
          <p:cNvPr id="3" name="TextBox 2">
            <a:extLst>
              <a:ext uri="{FF2B5EF4-FFF2-40B4-BE49-F238E27FC236}">
                <a16:creationId xmlns:a16="http://schemas.microsoft.com/office/drawing/2014/main" id="{06F2CFCB-B047-0DDE-D114-B86C3DD6E24B}"/>
              </a:ext>
            </a:extLst>
          </p:cNvPr>
          <p:cNvSpPr txBox="1"/>
          <p:nvPr/>
        </p:nvSpPr>
        <p:spPr>
          <a:xfrm>
            <a:off x="6353174" y="1363960"/>
            <a:ext cx="4914901" cy="923330"/>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To make the report pop-out for easier viewing, click the bottom right pop-out arrow to open in a new, larger window.</a:t>
            </a:r>
            <a:endParaRPr lang="en-US" dirty="0"/>
          </a:p>
        </p:txBody>
      </p:sp>
      <p:pic>
        <p:nvPicPr>
          <p:cNvPr id="10" name="Picture 9" descr="Close up screenshot of the bottom right pop-out arrow a user can click to open reports in a new window. The pop-out arrow is circled in red.">
            <a:extLst>
              <a:ext uri="{FF2B5EF4-FFF2-40B4-BE49-F238E27FC236}">
                <a16:creationId xmlns:a16="http://schemas.microsoft.com/office/drawing/2014/main" id="{AADD01AA-AA00-4556-B0A6-3B5D5CCFA119}"/>
              </a:ext>
            </a:extLst>
          </p:cNvPr>
          <p:cNvPicPr>
            <a:picLocks noChangeAspect="1"/>
          </p:cNvPicPr>
          <p:nvPr/>
        </p:nvPicPr>
        <p:blipFill>
          <a:blip r:embed="rId4"/>
          <a:srcRect t="25284"/>
          <a:stretch/>
        </p:blipFill>
        <p:spPr>
          <a:xfrm>
            <a:off x="5960266" y="2584910"/>
            <a:ext cx="5393534" cy="3053911"/>
          </a:xfrm>
          <a:prstGeom prst="rect">
            <a:avLst/>
          </a:prstGeom>
        </p:spPr>
      </p:pic>
    </p:spTree>
    <p:extLst>
      <p:ext uri="{BB962C8B-B14F-4D97-AF65-F5344CB8AC3E}">
        <p14:creationId xmlns:p14="http://schemas.microsoft.com/office/powerpoint/2010/main" val="1338165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162559" y="319173"/>
            <a:ext cx="10515600" cy="1325563"/>
          </a:xfrm>
        </p:spPr>
        <p:txBody>
          <a:bodyPr/>
          <a:lstStyle/>
          <a:p>
            <a:r>
              <a:rPr lang="en-US" u="sng" dirty="0"/>
              <a:t>Licensing Reports </a:t>
            </a:r>
            <a:r>
              <a:rPr lang="en-US" sz="300" u="sng" dirty="0"/>
              <a:t>2</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a:xfrm>
            <a:off x="162559" y="1524707"/>
            <a:ext cx="2748277" cy="4351338"/>
          </a:xfrm>
        </p:spPr>
        <p:txBody>
          <a:bodyPr>
            <a:normAutofit/>
          </a:bodyPr>
          <a:lstStyle/>
          <a:p>
            <a:pPr marL="0" indent="0">
              <a:buNone/>
            </a:pPr>
            <a:r>
              <a:rPr lang="en-US" sz="2000" dirty="0"/>
              <a:t>By default, the entire list of licenses for the type of report you click into, will populate. You can also change the search fields at the top by license type, licensee name, license #, county, or category. If a licensee has Authorized Purchasing Agents they will be listed at the bottom. </a:t>
            </a:r>
          </a:p>
        </p:txBody>
      </p:sp>
      <p:pic>
        <p:nvPicPr>
          <p:cNvPr id="6" name="Picture 5" descr="Screenshot of the Individual Licensee Report. A red box highlights the available filters.">
            <a:extLst>
              <a:ext uri="{FF2B5EF4-FFF2-40B4-BE49-F238E27FC236}">
                <a16:creationId xmlns:a16="http://schemas.microsoft.com/office/drawing/2014/main" id="{511A0C67-6A76-5634-C533-132BE4751314}"/>
              </a:ext>
            </a:extLst>
          </p:cNvPr>
          <p:cNvPicPr>
            <a:picLocks noChangeAspect="1"/>
          </p:cNvPicPr>
          <p:nvPr/>
        </p:nvPicPr>
        <p:blipFill>
          <a:blip r:embed="rId2"/>
          <a:stretch>
            <a:fillRect/>
          </a:stretch>
        </p:blipFill>
        <p:spPr>
          <a:xfrm>
            <a:off x="3079491" y="1327795"/>
            <a:ext cx="8949950" cy="4745162"/>
          </a:xfrm>
          <a:prstGeom prst="rect">
            <a:avLst/>
          </a:prstGeom>
          <a:ln>
            <a:solidFill>
              <a:schemeClr val="tx1"/>
            </a:solidFill>
          </a:ln>
        </p:spPr>
      </p:pic>
    </p:spTree>
    <p:extLst>
      <p:ext uri="{BB962C8B-B14F-4D97-AF65-F5344CB8AC3E}">
        <p14:creationId xmlns:p14="http://schemas.microsoft.com/office/powerpoint/2010/main" val="24329667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Licensing Reports </a:t>
            </a:r>
            <a:r>
              <a:rPr lang="en-US" sz="300" u="sng" dirty="0"/>
              <a:t>3</a:t>
            </a:r>
            <a:br>
              <a:rPr lang="en-US" u="sng" dirty="0"/>
            </a:br>
            <a:endParaRPr lang="en-US" u="sng" dirty="0"/>
          </a:p>
        </p:txBody>
      </p:sp>
      <p:sp>
        <p:nvSpPr>
          <p:cNvPr id="3" name="Content Placeholder 2">
            <a:extLst>
              <a:ext uri="{FF2B5EF4-FFF2-40B4-BE49-F238E27FC236}">
                <a16:creationId xmlns:a16="http://schemas.microsoft.com/office/drawing/2014/main" id="{788CCA4B-E5E0-B407-3E07-E3757D2B6C2B}"/>
              </a:ext>
            </a:extLst>
          </p:cNvPr>
          <p:cNvSpPr>
            <a:spLocks noGrp="1"/>
          </p:cNvSpPr>
          <p:nvPr>
            <p:ph idx="1"/>
          </p:nvPr>
        </p:nvSpPr>
        <p:spPr>
          <a:xfrm>
            <a:off x="381000" y="1385501"/>
            <a:ext cx="10515600" cy="662374"/>
          </a:xfrm>
        </p:spPr>
        <p:txBody>
          <a:bodyPr>
            <a:normAutofit/>
          </a:bodyPr>
          <a:lstStyle/>
          <a:p>
            <a:pPr marL="457200" lvl="1" indent="0">
              <a:buNone/>
            </a:pPr>
            <a:r>
              <a:rPr lang="en-US" sz="1800" dirty="0"/>
              <a:t>For pest control businesses, you can search them all by default, or put in the license number. Associated employees and Certified Operators designated as In Charge, will be visible on the reports. </a:t>
            </a:r>
          </a:p>
          <a:p>
            <a:pPr lvl="1"/>
            <a:endParaRPr lang="en-US" sz="1800" dirty="0"/>
          </a:p>
        </p:txBody>
      </p:sp>
      <p:pic>
        <p:nvPicPr>
          <p:cNvPr id="6" name="Picture 5" descr="Screenshot of the Pest Control Business Licenses page. Two red boxes high light where users can enter a company license number and around the title of the generated reports.">
            <a:extLst>
              <a:ext uri="{FF2B5EF4-FFF2-40B4-BE49-F238E27FC236}">
                <a16:creationId xmlns:a16="http://schemas.microsoft.com/office/drawing/2014/main" id="{AC236A4F-78DA-A9DC-5DFE-F54FA683B4B6}"/>
              </a:ext>
            </a:extLst>
          </p:cNvPr>
          <p:cNvPicPr>
            <a:picLocks noChangeAspect="1"/>
          </p:cNvPicPr>
          <p:nvPr/>
        </p:nvPicPr>
        <p:blipFill>
          <a:blip r:embed="rId2"/>
          <a:stretch>
            <a:fillRect/>
          </a:stretch>
        </p:blipFill>
        <p:spPr>
          <a:xfrm>
            <a:off x="732525" y="1952625"/>
            <a:ext cx="8687700" cy="4702714"/>
          </a:xfrm>
          <a:prstGeom prst="rect">
            <a:avLst/>
          </a:prstGeom>
        </p:spPr>
      </p:pic>
    </p:spTree>
    <p:extLst>
      <p:ext uri="{BB962C8B-B14F-4D97-AF65-F5344CB8AC3E}">
        <p14:creationId xmlns:p14="http://schemas.microsoft.com/office/powerpoint/2010/main" val="989476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lstStyle/>
          <a:p>
            <a:r>
              <a:rPr lang="en-US" u="sng" dirty="0"/>
              <a:t>Earned CEU Search</a:t>
            </a:r>
            <a:br>
              <a:rPr lang="en-US" u="sng" dirty="0"/>
            </a:br>
            <a:endParaRPr lang="en-US" u="sng" dirty="0"/>
          </a:p>
        </p:txBody>
      </p:sp>
      <p:sp>
        <p:nvSpPr>
          <p:cNvPr id="8" name="TextBox 7">
            <a:extLst>
              <a:ext uri="{FF2B5EF4-FFF2-40B4-BE49-F238E27FC236}">
                <a16:creationId xmlns:a16="http://schemas.microsoft.com/office/drawing/2014/main" id="{CE2BAD17-AA78-02BB-26C7-48C1C4399875}"/>
              </a:ext>
            </a:extLst>
          </p:cNvPr>
          <p:cNvSpPr txBox="1"/>
          <p:nvPr/>
        </p:nvSpPr>
        <p:spPr>
          <a:xfrm>
            <a:off x="838200" y="1375312"/>
            <a:ext cx="6098874" cy="923330"/>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Go to </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https://aeslicensing.fdacs.gov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to access the FDACS AES Portal then click the Reports drop-down menu and select Earned CEU Search. </a:t>
            </a:r>
            <a:endParaRPr lang="en-US" dirty="0"/>
          </a:p>
        </p:txBody>
      </p:sp>
      <p:pic>
        <p:nvPicPr>
          <p:cNvPr id="6" name="Picture 5" descr="Close up screenshot of the Reports drop down menu accessible from the top main menu ribbon. A red arrow highlights the Earned CEU Search report.">
            <a:extLst>
              <a:ext uri="{FF2B5EF4-FFF2-40B4-BE49-F238E27FC236}">
                <a16:creationId xmlns:a16="http://schemas.microsoft.com/office/drawing/2014/main" id="{650198DF-11D0-8A25-D4D2-7C354D522FDA}"/>
              </a:ext>
            </a:extLst>
          </p:cNvPr>
          <p:cNvPicPr>
            <a:picLocks noChangeAspect="1"/>
          </p:cNvPicPr>
          <p:nvPr/>
        </p:nvPicPr>
        <p:blipFill>
          <a:blip r:embed="rId3"/>
          <a:stretch>
            <a:fillRect/>
          </a:stretch>
        </p:blipFill>
        <p:spPr>
          <a:xfrm>
            <a:off x="1866346" y="2562981"/>
            <a:ext cx="3532352" cy="2733733"/>
          </a:xfrm>
          <a:prstGeom prst="rect">
            <a:avLst/>
          </a:prstGeom>
        </p:spPr>
      </p:pic>
      <p:sp>
        <p:nvSpPr>
          <p:cNvPr id="3" name="TextBox 2">
            <a:extLst>
              <a:ext uri="{FF2B5EF4-FFF2-40B4-BE49-F238E27FC236}">
                <a16:creationId xmlns:a16="http://schemas.microsoft.com/office/drawing/2014/main" id="{FC27109C-786E-33FA-C537-75DF7CA3371A}"/>
              </a:ext>
            </a:extLst>
          </p:cNvPr>
          <p:cNvSpPr txBox="1"/>
          <p:nvPr/>
        </p:nvSpPr>
        <p:spPr>
          <a:xfrm>
            <a:off x="6841578" y="1342031"/>
            <a:ext cx="4914901" cy="923330"/>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To make the report pop-out for easier viewing, click the bottom right pop-out arrow to open in a new, larger window.</a:t>
            </a:r>
            <a:endParaRPr lang="en-US" dirty="0"/>
          </a:p>
        </p:txBody>
      </p:sp>
      <p:pic>
        <p:nvPicPr>
          <p:cNvPr id="5" name="Picture 4" descr="Close up screenshot of the bottom right pop-out arrow a user can click to open reports in a new window. The pop-out arrow is circled in red.">
            <a:extLst>
              <a:ext uri="{FF2B5EF4-FFF2-40B4-BE49-F238E27FC236}">
                <a16:creationId xmlns:a16="http://schemas.microsoft.com/office/drawing/2014/main" id="{ED2BB909-0B37-1796-194E-DB7DFF1D0E5A}"/>
              </a:ext>
            </a:extLst>
          </p:cNvPr>
          <p:cNvPicPr>
            <a:picLocks noChangeAspect="1"/>
          </p:cNvPicPr>
          <p:nvPr/>
        </p:nvPicPr>
        <p:blipFill>
          <a:blip r:embed="rId4"/>
          <a:srcRect t="25284"/>
          <a:stretch/>
        </p:blipFill>
        <p:spPr>
          <a:xfrm>
            <a:off x="6448670" y="2562981"/>
            <a:ext cx="5393534" cy="3053911"/>
          </a:xfrm>
          <a:prstGeom prst="rect">
            <a:avLst/>
          </a:prstGeom>
        </p:spPr>
      </p:pic>
    </p:spTree>
    <p:extLst>
      <p:ext uri="{BB962C8B-B14F-4D97-AF65-F5344CB8AC3E}">
        <p14:creationId xmlns:p14="http://schemas.microsoft.com/office/powerpoint/2010/main" val="3170012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370840" y="270523"/>
            <a:ext cx="10515600" cy="1325563"/>
          </a:xfrm>
        </p:spPr>
        <p:txBody>
          <a:bodyPr/>
          <a:lstStyle/>
          <a:p>
            <a:r>
              <a:rPr lang="en-US" u="sng" dirty="0"/>
              <a:t>Earned CEUs</a:t>
            </a:r>
            <a:br>
              <a:rPr lang="en-US" u="sng" dirty="0"/>
            </a:br>
            <a:endParaRPr lang="en-US" u="sng" dirty="0"/>
          </a:p>
        </p:txBody>
      </p:sp>
      <p:sp>
        <p:nvSpPr>
          <p:cNvPr id="8" name="TextBox 7">
            <a:extLst>
              <a:ext uri="{FF2B5EF4-FFF2-40B4-BE49-F238E27FC236}">
                <a16:creationId xmlns:a16="http://schemas.microsoft.com/office/drawing/2014/main" id="{17A0495E-9751-2C58-012C-2A51A1182834}"/>
              </a:ext>
            </a:extLst>
          </p:cNvPr>
          <p:cNvSpPr txBox="1"/>
          <p:nvPr/>
        </p:nvSpPr>
        <p:spPr>
          <a:xfrm>
            <a:off x="370840" y="1019510"/>
            <a:ext cx="10861328" cy="830997"/>
          </a:xfrm>
          <a:prstGeom prst="rect">
            <a:avLst/>
          </a:prstGeom>
          <a:noFill/>
        </p:spPr>
        <p:txBody>
          <a:bodyPr wrap="square">
            <a:spAutoFit/>
          </a:bodyPr>
          <a:lstStyle/>
          <a:p>
            <a:r>
              <a:rPr lang="en-US" sz="1600" kern="100" dirty="0">
                <a:effectLst/>
                <a:latin typeface="Aptos" panose="020B0004020202020204" pitchFamily="34" charset="0"/>
                <a:ea typeface="Aptos" panose="020B0004020202020204" pitchFamily="34" charset="0"/>
                <a:cs typeface="Times New Roman" panose="02020603050405020304" pitchFamily="18" charset="0"/>
              </a:rPr>
              <a:t>Type in the individual’s license or certificate number in the first field. There is no enter button. Just enter the data and the report will update/refresh. NOTE: You cannot export any reports from the public search page. </a:t>
            </a:r>
            <a:r>
              <a:rPr lang="en-US" sz="1600" kern="100" dirty="0">
                <a:latin typeface="Aptos" panose="020B0004020202020204" pitchFamily="34" charset="0"/>
                <a:ea typeface="Aptos" panose="020B0004020202020204" pitchFamily="34" charset="0"/>
                <a:cs typeface="Times New Roman" panose="02020603050405020304" pitchFamily="18" charset="0"/>
              </a:rPr>
              <a:t>You’ll see the list of Courses attended and the CEUs for each course displayed at the very bottom. </a:t>
            </a:r>
            <a:endParaRPr lang="en-US" sz="1600" dirty="0"/>
          </a:p>
        </p:txBody>
      </p:sp>
      <p:pic>
        <p:nvPicPr>
          <p:cNvPr id="5" name="Picture 4" descr="Screenshot of the Earned CEU Results report. A red box highlights where users can enter their license number.">
            <a:extLst>
              <a:ext uri="{FF2B5EF4-FFF2-40B4-BE49-F238E27FC236}">
                <a16:creationId xmlns:a16="http://schemas.microsoft.com/office/drawing/2014/main" id="{BAB85BF6-51C4-E36C-1E0C-895B2280E30C}"/>
              </a:ext>
            </a:extLst>
          </p:cNvPr>
          <p:cNvPicPr>
            <a:picLocks noChangeAspect="1"/>
          </p:cNvPicPr>
          <p:nvPr/>
        </p:nvPicPr>
        <p:blipFill>
          <a:blip r:embed="rId2"/>
          <a:stretch>
            <a:fillRect/>
          </a:stretch>
        </p:blipFill>
        <p:spPr>
          <a:xfrm>
            <a:off x="552002" y="1955884"/>
            <a:ext cx="8230048" cy="4699874"/>
          </a:xfrm>
          <a:prstGeom prst="rect">
            <a:avLst/>
          </a:prstGeom>
        </p:spPr>
      </p:pic>
    </p:spTree>
    <p:extLst>
      <p:ext uri="{BB962C8B-B14F-4D97-AF65-F5344CB8AC3E}">
        <p14:creationId xmlns:p14="http://schemas.microsoft.com/office/powerpoint/2010/main" val="1575784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370840" y="270523"/>
            <a:ext cx="10515600" cy="1325563"/>
          </a:xfrm>
        </p:spPr>
        <p:txBody>
          <a:bodyPr/>
          <a:lstStyle/>
          <a:p>
            <a:r>
              <a:rPr lang="en-US" u="sng" dirty="0"/>
              <a:t>Customer Exams </a:t>
            </a:r>
            <a:r>
              <a:rPr lang="en-US" sz="300" u="sng" dirty="0"/>
              <a:t>1</a:t>
            </a:r>
            <a:endParaRPr lang="en-US" u="sng" dirty="0"/>
          </a:p>
        </p:txBody>
      </p:sp>
      <p:sp>
        <p:nvSpPr>
          <p:cNvPr id="8" name="TextBox 7">
            <a:extLst>
              <a:ext uri="{FF2B5EF4-FFF2-40B4-BE49-F238E27FC236}">
                <a16:creationId xmlns:a16="http://schemas.microsoft.com/office/drawing/2014/main" id="{17A0495E-9751-2C58-012C-2A51A1182834}"/>
              </a:ext>
            </a:extLst>
          </p:cNvPr>
          <p:cNvSpPr txBox="1"/>
          <p:nvPr/>
        </p:nvSpPr>
        <p:spPr>
          <a:xfrm>
            <a:off x="309880" y="1845869"/>
            <a:ext cx="5288280" cy="1015663"/>
          </a:xfrm>
          <a:prstGeom prst="rect">
            <a:avLst/>
          </a:prstGeom>
          <a:noFill/>
        </p:spPr>
        <p:txBody>
          <a:bodyPr wrap="square">
            <a:spAutoFit/>
          </a:bodyPr>
          <a:lstStyle/>
          <a:p>
            <a:r>
              <a:rPr lang="en-US" sz="2000" kern="100" dirty="0">
                <a:effectLst/>
                <a:latin typeface="Aptos" panose="020B0004020202020204" pitchFamily="34" charset="0"/>
                <a:ea typeface="Aptos" panose="020B0004020202020204" pitchFamily="34" charset="0"/>
                <a:cs typeface="Times New Roman" panose="02020603050405020304" pitchFamily="18" charset="0"/>
              </a:rPr>
              <a:t>Go to </a:t>
            </a:r>
            <a:r>
              <a:rPr lang="en-US"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https://aeslicensing.fdacs.gov</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to access the FDACS AES Portal then click the Reports drop-down menu and select Customer Exams. </a:t>
            </a:r>
            <a:endParaRPr lang="en-US" sz="2000" dirty="0"/>
          </a:p>
        </p:txBody>
      </p:sp>
      <p:pic>
        <p:nvPicPr>
          <p:cNvPr id="6" name="Picture 5" descr="Close up screenshot of the Reports drop down menu accessible from the top main menu ribbon. A red arrow points to the Customer Exam report">
            <a:extLst>
              <a:ext uri="{FF2B5EF4-FFF2-40B4-BE49-F238E27FC236}">
                <a16:creationId xmlns:a16="http://schemas.microsoft.com/office/drawing/2014/main" id="{AC264829-65B1-F5B2-666B-DE5E4551C976}"/>
              </a:ext>
            </a:extLst>
          </p:cNvPr>
          <p:cNvPicPr>
            <a:picLocks noChangeAspect="1"/>
          </p:cNvPicPr>
          <p:nvPr/>
        </p:nvPicPr>
        <p:blipFill>
          <a:blip r:embed="rId3"/>
          <a:srcRect l="21321" b="21351"/>
          <a:stretch/>
        </p:blipFill>
        <p:spPr>
          <a:xfrm>
            <a:off x="1008779" y="2980673"/>
            <a:ext cx="3890482" cy="2939850"/>
          </a:xfrm>
          <a:prstGeom prst="rect">
            <a:avLst/>
          </a:prstGeom>
          <a:ln>
            <a:solidFill>
              <a:schemeClr val="tx1"/>
            </a:solidFill>
          </a:ln>
        </p:spPr>
      </p:pic>
      <p:sp>
        <p:nvSpPr>
          <p:cNvPr id="13" name="TextBox 12">
            <a:extLst>
              <a:ext uri="{FF2B5EF4-FFF2-40B4-BE49-F238E27FC236}">
                <a16:creationId xmlns:a16="http://schemas.microsoft.com/office/drawing/2014/main" id="{5A7FB09D-8465-43DE-FE27-B5E144531F1D}"/>
              </a:ext>
            </a:extLst>
          </p:cNvPr>
          <p:cNvSpPr txBox="1"/>
          <p:nvPr/>
        </p:nvSpPr>
        <p:spPr>
          <a:xfrm>
            <a:off x="6096000" y="1836702"/>
            <a:ext cx="5288280" cy="1015663"/>
          </a:xfrm>
          <a:prstGeom prst="rect">
            <a:avLst/>
          </a:prstGeom>
          <a:noFill/>
        </p:spPr>
        <p:txBody>
          <a:bodyPr wrap="square">
            <a:spAutoFit/>
          </a:bodyPr>
          <a:lstStyle/>
          <a:p>
            <a:r>
              <a:rPr lang="en-US" sz="2000" dirty="0"/>
              <a:t>To make the report pop-out for easier viewing, click the bottom right pop-out arrow to open in a new, larger window. </a:t>
            </a:r>
          </a:p>
        </p:txBody>
      </p:sp>
      <p:pic>
        <p:nvPicPr>
          <p:cNvPr id="7" name="Picture 6" descr="Close up screenshot of the bottom right pop-out arrow a user can click to open reports in a new window. The pop-out arrow is circled in red.">
            <a:extLst>
              <a:ext uri="{FF2B5EF4-FFF2-40B4-BE49-F238E27FC236}">
                <a16:creationId xmlns:a16="http://schemas.microsoft.com/office/drawing/2014/main" id="{0E9FD952-94CC-3074-3A1A-DA571CAFC6A3}"/>
              </a:ext>
            </a:extLst>
          </p:cNvPr>
          <p:cNvPicPr>
            <a:picLocks noChangeAspect="1"/>
          </p:cNvPicPr>
          <p:nvPr/>
        </p:nvPicPr>
        <p:blipFill>
          <a:blip r:embed="rId4"/>
          <a:srcRect t="25284"/>
          <a:stretch/>
        </p:blipFill>
        <p:spPr>
          <a:xfrm>
            <a:off x="6181970" y="2980673"/>
            <a:ext cx="5393534" cy="3053911"/>
          </a:xfrm>
          <a:prstGeom prst="rect">
            <a:avLst/>
          </a:prstGeom>
        </p:spPr>
      </p:pic>
    </p:spTree>
    <p:extLst>
      <p:ext uri="{BB962C8B-B14F-4D97-AF65-F5344CB8AC3E}">
        <p14:creationId xmlns:p14="http://schemas.microsoft.com/office/powerpoint/2010/main" val="14597545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370840" y="270523"/>
            <a:ext cx="10515600" cy="1325563"/>
          </a:xfrm>
        </p:spPr>
        <p:txBody>
          <a:bodyPr/>
          <a:lstStyle/>
          <a:p>
            <a:r>
              <a:rPr lang="en-US" u="sng" dirty="0"/>
              <a:t>Customer Exams </a:t>
            </a:r>
            <a:r>
              <a:rPr lang="en-US" sz="300" u="sng" dirty="0"/>
              <a:t>2</a:t>
            </a:r>
            <a:br>
              <a:rPr lang="en-US" u="sng" dirty="0"/>
            </a:br>
            <a:endParaRPr lang="en-US" u="sng" dirty="0"/>
          </a:p>
        </p:txBody>
      </p:sp>
      <p:sp>
        <p:nvSpPr>
          <p:cNvPr id="8" name="TextBox 7">
            <a:extLst>
              <a:ext uri="{FF2B5EF4-FFF2-40B4-BE49-F238E27FC236}">
                <a16:creationId xmlns:a16="http://schemas.microsoft.com/office/drawing/2014/main" id="{17A0495E-9751-2C58-012C-2A51A1182834}"/>
              </a:ext>
            </a:extLst>
          </p:cNvPr>
          <p:cNvSpPr txBox="1"/>
          <p:nvPr/>
        </p:nvSpPr>
        <p:spPr>
          <a:xfrm>
            <a:off x="370840" y="1156595"/>
            <a:ext cx="10861328" cy="1200329"/>
          </a:xfrm>
          <a:prstGeom prst="rect">
            <a:avLst/>
          </a:prstGeom>
          <a:noFill/>
        </p:spPr>
        <p:txBody>
          <a:bodyPr wrap="square">
            <a:spAutoFit/>
          </a:bodyPr>
          <a:lstStyle/>
          <a:p>
            <a:r>
              <a:rPr lang="en-US" sz="1800" kern="100" dirty="0">
                <a:effectLst/>
                <a:latin typeface="Aptos" panose="020B0004020202020204" pitchFamily="34" charset="0"/>
                <a:ea typeface="Aptos" panose="020B0004020202020204" pitchFamily="34" charset="0"/>
                <a:cs typeface="Times New Roman" panose="02020603050405020304" pitchFamily="18" charset="0"/>
              </a:rPr>
              <a:t>Utilize the search fields at the top to put in information that you want to search for. You can search by statute, exam dates, exam type, administrator, and the exam site. There is no enter button. Just enter the data and the report will update/refresh. Use the scrolling horizontal bar at the bottom to see all applicable information. NOTE: You cannot export any reports from the public search page. </a:t>
            </a:r>
            <a:endParaRPr lang="en-US" dirty="0"/>
          </a:p>
        </p:txBody>
      </p:sp>
      <p:pic>
        <p:nvPicPr>
          <p:cNvPr id="10" name="Picture 9" descr="Screenshot of the generated Customer Exams report. A red box highlights the available filters to refine the report.">
            <a:extLst>
              <a:ext uri="{FF2B5EF4-FFF2-40B4-BE49-F238E27FC236}">
                <a16:creationId xmlns:a16="http://schemas.microsoft.com/office/drawing/2014/main" id="{58CEDA16-B23E-4FB3-DCE8-BE3F5D398F62}"/>
              </a:ext>
            </a:extLst>
          </p:cNvPr>
          <p:cNvPicPr>
            <a:picLocks noChangeAspect="1"/>
          </p:cNvPicPr>
          <p:nvPr/>
        </p:nvPicPr>
        <p:blipFill>
          <a:blip r:embed="rId2"/>
          <a:stretch>
            <a:fillRect/>
          </a:stretch>
        </p:blipFill>
        <p:spPr>
          <a:xfrm>
            <a:off x="558051" y="2482158"/>
            <a:ext cx="10233773" cy="3806704"/>
          </a:xfrm>
          <a:prstGeom prst="rect">
            <a:avLst/>
          </a:prstGeom>
        </p:spPr>
      </p:pic>
    </p:spTree>
    <p:extLst>
      <p:ext uri="{BB962C8B-B14F-4D97-AF65-F5344CB8AC3E}">
        <p14:creationId xmlns:p14="http://schemas.microsoft.com/office/powerpoint/2010/main" val="32687798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1</a:t>
            </a:r>
            <a:endParaRPr lang="en-US" u="sng" dirty="0"/>
          </a:p>
        </p:txBody>
      </p:sp>
      <p:pic>
        <p:nvPicPr>
          <p:cNvPr id="9" name="Picture 8" descr="Screenshot of the main landing page for the AES portal. A red call out box points out the Reports menu found in the top main menu ribbon.">
            <a:extLst>
              <a:ext uri="{FF2B5EF4-FFF2-40B4-BE49-F238E27FC236}">
                <a16:creationId xmlns:a16="http://schemas.microsoft.com/office/drawing/2014/main" id="{B5B447BE-9C25-0911-015B-F4F83F4FE35A}"/>
              </a:ext>
            </a:extLst>
          </p:cNvPr>
          <p:cNvPicPr>
            <a:picLocks noChangeAspect="1"/>
          </p:cNvPicPr>
          <p:nvPr/>
        </p:nvPicPr>
        <p:blipFill>
          <a:blip r:embed="rId2"/>
          <a:srcRect l="592" t="10357" r="1068" b="1547"/>
          <a:stretch/>
        </p:blipFill>
        <p:spPr>
          <a:xfrm>
            <a:off x="1362074" y="2279789"/>
            <a:ext cx="8874632" cy="3949561"/>
          </a:xfrm>
          <a:prstGeom prst="rect">
            <a:avLst/>
          </a:prstGeom>
        </p:spPr>
      </p:pic>
      <p:sp>
        <p:nvSpPr>
          <p:cNvPr id="3" name="Content Placeholder 2">
            <a:extLst>
              <a:ext uri="{FF2B5EF4-FFF2-40B4-BE49-F238E27FC236}">
                <a16:creationId xmlns:a16="http://schemas.microsoft.com/office/drawing/2014/main" id="{C75B6A2F-D647-23E6-0BF9-110B77C87BC1}"/>
              </a:ext>
            </a:extLst>
          </p:cNvPr>
          <p:cNvSpPr>
            <a:spLocks noGrp="1"/>
          </p:cNvSpPr>
          <p:nvPr>
            <p:ph idx="1"/>
          </p:nvPr>
        </p:nvSpPr>
        <p:spPr>
          <a:xfrm>
            <a:off x="447675" y="1617415"/>
            <a:ext cx="10515600" cy="662374"/>
          </a:xfrm>
        </p:spPr>
        <p:txBody>
          <a:bodyPr>
            <a:normAutofit/>
          </a:bodyPr>
          <a:lstStyle/>
          <a:p>
            <a:pPr marL="457200" lvl="1" indent="0">
              <a:buNone/>
            </a:pPr>
            <a:r>
              <a:rPr lang="en-US" sz="1800" dirty="0"/>
              <a:t>Go to:</a:t>
            </a: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 https://aeslicensing.fdacs.gov</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dirty="0"/>
          </a:p>
          <a:p>
            <a:pPr lvl="1"/>
            <a:endParaRPr lang="en-US" sz="1800" dirty="0"/>
          </a:p>
        </p:txBody>
      </p:sp>
    </p:spTree>
    <p:extLst>
      <p:ext uri="{BB962C8B-B14F-4D97-AF65-F5344CB8AC3E}">
        <p14:creationId xmlns:p14="http://schemas.microsoft.com/office/powerpoint/2010/main" val="4552268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2</a:t>
            </a:r>
            <a:endParaRPr lang="en-US" u="sng" dirty="0"/>
          </a:p>
        </p:txBody>
      </p:sp>
      <p:pic>
        <p:nvPicPr>
          <p:cNvPr id="5" name="Picture 4" descr="Screenshot of the main landing page for the AES portal. A red call out box notes the CEU Class Search available from the Reports menu found in the top main menu ribbon with a callout noting for users to select &quot;CEU Class Search&quot;.">
            <a:extLst>
              <a:ext uri="{FF2B5EF4-FFF2-40B4-BE49-F238E27FC236}">
                <a16:creationId xmlns:a16="http://schemas.microsoft.com/office/drawing/2014/main" id="{1CB2C491-EC0D-29D9-EF54-F378A9EEA782}"/>
              </a:ext>
            </a:extLst>
          </p:cNvPr>
          <p:cNvPicPr>
            <a:picLocks noChangeAspect="1"/>
          </p:cNvPicPr>
          <p:nvPr/>
        </p:nvPicPr>
        <p:blipFill>
          <a:blip r:embed="rId2"/>
          <a:srcRect l="614" t="11609" r="2334" b="12857"/>
          <a:stretch/>
        </p:blipFill>
        <p:spPr>
          <a:xfrm>
            <a:off x="742950" y="1936940"/>
            <a:ext cx="9001125" cy="4126027"/>
          </a:xfrm>
          <a:prstGeom prst="rect">
            <a:avLst/>
          </a:prstGeom>
        </p:spPr>
      </p:pic>
      <p:sp>
        <p:nvSpPr>
          <p:cNvPr id="3" name="Content Placeholder 2">
            <a:extLst>
              <a:ext uri="{FF2B5EF4-FFF2-40B4-BE49-F238E27FC236}">
                <a16:creationId xmlns:a16="http://schemas.microsoft.com/office/drawing/2014/main" id="{C6DD87A4-5B83-229C-AA51-1EB37BCA5A66}"/>
              </a:ext>
            </a:extLst>
          </p:cNvPr>
          <p:cNvSpPr>
            <a:spLocks noGrp="1"/>
          </p:cNvSpPr>
          <p:nvPr>
            <p:ph idx="1"/>
          </p:nvPr>
        </p:nvSpPr>
        <p:spPr>
          <a:xfrm>
            <a:off x="381000" y="1605754"/>
            <a:ext cx="10515600" cy="662374"/>
          </a:xfrm>
        </p:spPr>
        <p:txBody>
          <a:bodyPr>
            <a:normAutofit/>
          </a:bodyPr>
          <a:lstStyle/>
          <a:p>
            <a:pPr lvl="1"/>
            <a:r>
              <a:rPr lang="en-US" sz="1800" dirty="0"/>
              <a:t>Scroll down to “CEU Class Search</a:t>
            </a:r>
          </a:p>
          <a:p>
            <a:pPr lvl="1"/>
            <a:endParaRPr lang="en-US" sz="1800" dirty="0"/>
          </a:p>
        </p:txBody>
      </p:sp>
      <p:sp>
        <p:nvSpPr>
          <p:cNvPr id="6" name="Content Placeholder 2">
            <a:extLst>
              <a:ext uri="{FF2B5EF4-FFF2-40B4-BE49-F238E27FC236}">
                <a16:creationId xmlns:a16="http://schemas.microsoft.com/office/drawing/2014/main" id="{0EB3AA20-AD4D-B4FC-0F31-CBC6F8CDA36F}"/>
              </a:ext>
            </a:extLst>
          </p:cNvPr>
          <p:cNvSpPr txBox="1">
            <a:spLocks/>
          </p:cNvSpPr>
          <p:nvPr/>
        </p:nvSpPr>
        <p:spPr>
          <a:xfrm>
            <a:off x="114300" y="6174028"/>
            <a:ext cx="10515600" cy="662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t>A list of “CEU Classes will appear.</a:t>
            </a:r>
          </a:p>
          <a:p>
            <a:pPr lvl="1"/>
            <a:endParaRPr lang="en-US" sz="1800" dirty="0"/>
          </a:p>
        </p:txBody>
      </p:sp>
    </p:spTree>
    <p:extLst>
      <p:ext uri="{BB962C8B-B14F-4D97-AF65-F5344CB8AC3E}">
        <p14:creationId xmlns:p14="http://schemas.microsoft.com/office/powerpoint/2010/main" val="19282788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3</a:t>
            </a:r>
            <a:endParaRPr lang="en-US" u="sng" dirty="0"/>
          </a:p>
        </p:txBody>
      </p:sp>
      <p:pic>
        <p:nvPicPr>
          <p:cNvPr id="6" name="Picture 5" descr="Screenshot of the generated CEU Class Search report. A red box notes available classes.">
            <a:extLst>
              <a:ext uri="{FF2B5EF4-FFF2-40B4-BE49-F238E27FC236}">
                <a16:creationId xmlns:a16="http://schemas.microsoft.com/office/drawing/2014/main" id="{9E805D59-4A68-F784-346D-1482A005725C}"/>
              </a:ext>
            </a:extLst>
          </p:cNvPr>
          <p:cNvPicPr>
            <a:picLocks noChangeAspect="1"/>
          </p:cNvPicPr>
          <p:nvPr/>
        </p:nvPicPr>
        <p:blipFill>
          <a:blip r:embed="rId2"/>
          <a:stretch>
            <a:fillRect/>
          </a:stretch>
        </p:blipFill>
        <p:spPr>
          <a:xfrm>
            <a:off x="1079794" y="1635125"/>
            <a:ext cx="9102431" cy="4736061"/>
          </a:xfrm>
          <a:prstGeom prst="rect">
            <a:avLst/>
          </a:prstGeom>
        </p:spPr>
      </p:pic>
    </p:spTree>
    <p:extLst>
      <p:ext uri="{BB962C8B-B14F-4D97-AF65-F5344CB8AC3E}">
        <p14:creationId xmlns:p14="http://schemas.microsoft.com/office/powerpoint/2010/main" val="3153302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4</a:t>
            </a:r>
            <a:endParaRPr lang="en-US" u="sng" dirty="0"/>
          </a:p>
        </p:txBody>
      </p:sp>
      <p:pic>
        <p:nvPicPr>
          <p:cNvPr id="5" name="Picture 4" descr="Screenshot of the generated CEU Class Search report with red lines highlighting fields users can filter classes to generate a specific report.">
            <a:extLst>
              <a:ext uri="{FF2B5EF4-FFF2-40B4-BE49-F238E27FC236}">
                <a16:creationId xmlns:a16="http://schemas.microsoft.com/office/drawing/2014/main" id="{345AEB32-EF0C-E004-7EE8-FE8F79AD0EB2}"/>
              </a:ext>
            </a:extLst>
          </p:cNvPr>
          <p:cNvPicPr>
            <a:picLocks noChangeAspect="1"/>
          </p:cNvPicPr>
          <p:nvPr/>
        </p:nvPicPr>
        <p:blipFill>
          <a:blip r:embed="rId2"/>
          <a:srcRect l="1052" t="18034" r="570" b="1921"/>
          <a:stretch/>
        </p:blipFill>
        <p:spPr>
          <a:xfrm>
            <a:off x="838200" y="2156812"/>
            <a:ext cx="10171148" cy="4201126"/>
          </a:xfrm>
          <a:prstGeom prst="rect">
            <a:avLst/>
          </a:prstGeom>
        </p:spPr>
      </p:pic>
      <p:sp>
        <p:nvSpPr>
          <p:cNvPr id="3" name="Content Placeholder 2">
            <a:extLst>
              <a:ext uri="{FF2B5EF4-FFF2-40B4-BE49-F238E27FC236}">
                <a16:creationId xmlns:a16="http://schemas.microsoft.com/office/drawing/2014/main" id="{291A90BF-CE66-0CF6-B570-31F4CE15E464}"/>
              </a:ext>
            </a:extLst>
          </p:cNvPr>
          <p:cNvSpPr>
            <a:spLocks noGrp="1"/>
          </p:cNvSpPr>
          <p:nvPr>
            <p:ph idx="1"/>
          </p:nvPr>
        </p:nvSpPr>
        <p:spPr>
          <a:xfrm>
            <a:off x="381000" y="1494438"/>
            <a:ext cx="10829925" cy="662374"/>
          </a:xfrm>
        </p:spPr>
        <p:txBody>
          <a:bodyPr>
            <a:normAutofit/>
          </a:bodyPr>
          <a:lstStyle/>
          <a:p>
            <a:pPr marL="457200" lvl="1" indent="0">
              <a:buNone/>
            </a:pPr>
            <a:r>
              <a:rPr lang="en-US" sz="1800" dirty="0"/>
              <a:t>To filter search: Look for approved CEU Class by –</a:t>
            </a:r>
            <a:r>
              <a:rPr lang="en-US" sz="1800" u="sng" dirty="0"/>
              <a:t>Class Start Date</a:t>
            </a:r>
            <a:r>
              <a:rPr lang="en-US" sz="1800" dirty="0"/>
              <a:t>, –</a:t>
            </a:r>
            <a:r>
              <a:rPr lang="en-US" sz="1800" u="sng" dirty="0"/>
              <a:t>Sponsor</a:t>
            </a:r>
            <a:r>
              <a:rPr lang="en-US" sz="1800" dirty="0"/>
              <a:t>, –</a:t>
            </a:r>
            <a:r>
              <a:rPr lang="en-US" sz="1800" u="sng" dirty="0"/>
              <a:t>County</a:t>
            </a:r>
            <a:r>
              <a:rPr lang="en-US" sz="1800" dirty="0"/>
              <a:t>, –</a:t>
            </a:r>
            <a:r>
              <a:rPr lang="en-US" sz="1800" u="sng" dirty="0"/>
              <a:t>Class Type</a:t>
            </a:r>
            <a:r>
              <a:rPr lang="en-US" sz="1800" dirty="0"/>
              <a:t>, –</a:t>
            </a:r>
            <a:r>
              <a:rPr lang="en-US" sz="1800" u="sng" dirty="0"/>
              <a:t>Category</a:t>
            </a:r>
            <a:r>
              <a:rPr lang="en-US" sz="1800" dirty="0"/>
              <a:t>, –</a:t>
            </a:r>
            <a:r>
              <a:rPr lang="en-US" sz="1800" u="sng" dirty="0"/>
              <a:t>Class Status</a:t>
            </a:r>
            <a:r>
              <a:rPr lang="en-US" sz="1800" dirty="0"/>
              <a:t>, or –</a:t>
            </a:r>
            <a:r>
              <a:rPr lang="en-US" sz="1800" u="sng" dirty="0"/>
              <a:t>Program ID</a:t>
            </a:r>
          </a:p>
          <a:p>
            <a:pPr lvl="1"/>
            <a:endParaRPr lang="en-US" sz="1800" dirty="0"/>
          </a:p>
        </p:txBody>
      </p:sp>
    </p:spTree>
    <p:extLst>
      <p:ext uri="{BB962C8B-B14F-4D97-AF65-F5344CB8AC3E}">
        <p14:creationId xmlns:p14="http://schemas.microsoft.com/office/powerpoint/2010/main" val="9585802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5</a:t>
            </a:r>
            <a:endParaRPr lang="en-US" u="sng" dirty="0"/>
          </a:p>
        </p:txBody>
      </p:sp>
      <p:pic>
        <p:nvPicPr>
          <p:cNvPr id="6" name="Picture 5" descr="Screenshot of the CEU Class Search report with a red box around the filter &quot;Class Status&quot; and its drop down menu.">
            <a:extLst>
              <a:ext uri="{FF2B5EF4-FFF2-40B4-BE49-F238E27FC236}">
                <a16:creationId xmlns:a16="http://schemas.microsoft.com/office/drawing/2014/main" id="{3DF3F15C-5C46-0003-B0F3-B8C56B842B5F}"/>
              </a:ext>
            </a:extLst>
          </p:cNvPr>
          <p:cNvPicPr>
            <a:picLocks noChangeAspect="1"/>
          </p:cNvPicPr>
          <p:nvPr/>
        </p:nvPicPr>
        <p:blipFill>
          <a:blip r:embed="rId2"/>
          <a:srcRect l="1239" t="13700" r="1032" b="2495"/>
          <a:stretch/>
        </p:blipFill>
        <p:spPr>
          <a:xfrm>
            <a:off x="910598" y="2010291"/>
            <a:ext cx="10208296" cy="4219059"/>
          </a:xfrm>
          <a:prstGeom prst="rect">
            <a:avLst/>
          </a:prstGeom>
        </p:spPr>
      </p:pic>
      <p:sp>
        <p:nvSpPr>
          <p:cNvPr id="5" name="TextBox 4">
            <a:extLst>
              <a:ext uri="{FF2B5EF4-FFF2-40B4-BE49-F238E27FC236}">
                <a16:creationId xmlns:a16="http://schemas.microsoft.com/office/drawing/2014/main" id="{16472F5B-C652-1A58-F1A5-C761A4D70BB5}"/>
              </a:ext>
            </a:extLst>
          </p:cNvPr>
          <p:cNvSpPr txBox="1"/>
          <p:nvPr/>
        </p:nvSpPr>
        <p:spPr>
          <a:xfrm>
            <a:off x="910598" y="1640959"/>
            <a:ext cx="6096000" cy="369332"/>
          </a:xfrm>
          <a:prstGeom prst="rect">
            <a:avLst/>
          </a:prstGeom>
          <a:noFill/>
        </p:spPr>
        <p:txBody>
          <a:bodyPr wrap="square">
            <a:spAutoFit/>
          </a:bodyPr>
          <a:lstStyle/>
          <a:p>
            <a:pPr marL="285750" indent="-285750">
              <a:buFont typeface="Arial" panose="020B0604020202020204" pitchFamily="34" charset="0"/>
              <a:buChar char="•"/>
            </a:pPr>
            <a:r>
              <a:rPr lang="en-US" sz="1800" dirty="0"/>
              <a:t>For example: Search class by Class Status</a:t>
            </a:r>
            <a:endParaRPr lang="en-US" dirty="0"/>
          </a:p>
        </p:txBody>
      </p:sp>
    </p:spTree>
    <p:extLst>
      <p:ext uri="{BB962C8B-B14F-4D97-AF65-F5344CB8AC3E}">
        <p14:creationId xmlns:p14="http://schemas.microsoft.com/office/powerpoint/2010/main" val="889481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6</a:t>
            </a:r>
            <a:endParaRPr lang="en-US" u="sng" dirty="0"/>
          </a:p>
        </p:txBody>
      </p:sp>
      <p:pic>
        <p:nvPicPr>
          <p:cNvPr id="5" name="Picture 4" descr="Screenshot of a filtered CEU Class Search with a red box highlighting classes. A red callout box notes that users should select the class to obtain CEU credits, location, and provider contact info.">
            <a:extLst>
              <a:ext uri="{FF2B5EF4-FFF2-40B4-BE49-F238E27FC236}">
                <a16:creationId xmlns:a16="http://schemas.microsoft.com/office/drawing/2014/main" id="{7AF33A68-0C73-E27B-768C-9FBEF0B74291}"/>
              </a:ext>
            </a:extLst>
          </p:cNvPr>
          <p:cNvPicPr>
            <a:picLocks noChangeAspect="1"/>
          </p:cNvPicPr>
          <p:nvPr/>
        </p:nvPicPr>
        <p:blipFill>
          <a:blip r:embed="rId2"/>
          <a:srcRect l="1025" t="8712" r="2120" b="7721"/>
          <a:stretch/>
        </p:blipFill>
        <p:spPr>
          <a:xfrm>
            <a:off x="942975" y="1977199"/>
            <a:ext cx="8982075" cy="4693897"/>
          </a:xfrm>
          <a:prstGeom prst="rect">
            <a:avLst/>
          </a:prstGeom>
        </p:spPr>
      </p:pic>
      <p:sp>
        <p:nvSpPr>
          <p:cNvPr id="6" name="TextBox 5">
            <a:extLst>
              <a:ext uri="{FF2B5EF4-FFF2-40B4-BE49-F238E27FC236}">
                <a16:creationId xmlns:a16="http://schemas.microsoft.com/office/drawing/2014/main" id="{5EBF447D-C9E0-1563-7AFE-C6D6C446D4B3}"/>
              </a:ext>
            </a:extLst>
          </p:cNvPr>
          <p:cNvSpPr txBox="1"/>
          <p:nvPr/>
        </p:nvSpPr>
        <p:spPr>
          <a:xfrm>
            <a:off x="942975" y="1607868"/>
            <a:ext cx="6096000" cy="369332"/>
          </a:xfrm>
          <a:prstGeom prst="rect">
            <a:avLst/>
          </a:prstGeom>
          <a:noFill/>
        </p:spPr>
        <p:txBody>
          <a:bodyPr wrap="square">
            <a:spAutoFit/>
          </a:bodyPr>
          <a:lstStyle/>
          <a:p>
            <a:pPr marL="285750" indent="-285750">
              <a:buFont typeface="Arial" panose="020B0604020202020204" pitchFamily="34" charset="0"/>
              <a:buChar char="•"/>
            </a:pPr>
            <a:r>
              <a:rPr lang="en-US" sz="1800" dirty="0"/>
              <a:t>Available: CEU Classes</a:t>
            </a:r>
            <a:endParaRPr lang="en-US" dirty="0"/>
          </a:p>
        </p:txBody>
      </p:sp>
    </p:spTree>
    <p:extLst>
      <p:ext uri="{BB962C8B-B14F-4D97-AF65-F5344CB8AC3E}">
        <p14:creationId xmlns:p14="http://schemas.microsoft.com/office/powerpoint/2010/main" val="23164345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7AD5-A248-A6F8-586C-F7D74B043936}"/>
              </a:ext>
            </a:extLst>
          </p:cNvPr>
          <p:cNvSpPr>
            <a:spLocks noGrp="1"/>
          </p:cNvSpPr>
          <p:nvPr>
            <p:ph type="title"/>
          </p:nvPr>
        </p:nvSpPr>
        <p:spPr>
          <a:xfrm>
            <a:off x="838200" y="500062"/>
            <a:ext cx="10515600" cy="1325563"/>
          </a:xfrm>
        </p:spPr>
        <p:txBody>
          <a:bodyPr>
            <a:normAutofit/>
          </a:bodyPr>
          <a:lstStyle/>
          <a:p>
            <a:r>
              <a:rPr lang="en-US" u="sng" dirty="0"/>
              <a:t>CEU Class Search (Available CEUs) </a:t>
            </a:r>
            <a:r>
              <a:rPr lang="en-US" sz="300" u="sng" dirty="0"/>
              <a:t>7</a:t>
            </a:r>
            <a:endParaRPr lang="en-US" u="sng" dirty="0"/>
          </a:p>
        </p:txBody>
      </p:sp>
      <p:pic>
        <p:nvPicPr>
          <p:cNvPr id="6" name="Picture 5" descr="Screenshot of the CEU Class Search refined list. A red arrow box points to a grayed class, and notes the CEU categories offered. A red double headed arrow notes that users can slide the gray bar left and right for more details.">
            <a:extLst>
              <a:ext uri="{FF2B5EF4-FFF2-40B4-BE49-F238E27FC236}">
                <a16:creationId xmlns:a16="http://schemas.microsoft.com/office/drawing/2014/main" id="{6D73A4B5-3FEC-876E-366D-40131072335C}"/>
              </a:ext>
            </a:extLst>
          </p:cNvPr>
          <p:cNvPicPr>
            <a:picLocks noChangeAspect="1"/>
          </p:cNvPicPr>
          <p:nvPr/>
        </p:nvPicPr>
        <p:blipFill>
          <a:blip r:embed="rId2"/>
          <a:srcRect l="1406" t="17179" r="1033" b="1314"/>
          <a:stretch/>
        </p:blipFill>
        <p:spPr>
          <a:xfrm>
            <a:off x="838200" y="2186466"/>
            <a:ext cx="9477375" cy="4299728"/>
          </a:xfrm>
          <a:prstGeom prst="rect">
            <a:avLst/>
          </a:prstGeom>
        </p:spPr>
      </p:pic>
      <p:sp>
        <p:nvSpPr>
          <p:cNvPr id="5" name="TextBox 4">
            <a:extLst>
              <a:ext uri="{FF2B5EF4-FFF2-40B4-BE49-F238E27FC236}">
                <a16:creationId xmlns:a16="http://schemas.microsoft.com/office/drawing/2014/main" id="{CD06620C-FA64-246F-8BD2-15318F26522A}"/>
              </a:ext>
            </a:extLst>
          </p:cNvPr>
          <p:cNvSpPr txBox="1"/>
          <p:nvPr/>
        </p:nvSpPr>
        <p:spPr>
          <a:xfrm>
            <a:off x="904874" y="1540135"/>
            <a:ext cx="8924925" cy="646331"/>
          </a:xfrm>
          <a:prstGeom prst="rect">
            <a:avLst/>
          </a:prstGeom>
          <a:noFill/>
        </p:spPr>
        <p:txBody>
          <a:bodyPr wrap="square">
            <a:spAutoFit/>
          </a:bodyPr>
          <a:lstStyle/>
          <a:p>
            <a:pPr marL="285750" indent="-285750">
              <a:buFont typeface="Arial" panose="020B0604020202020204" pitchFamily="34" charset="0"/>
              <a:buChar char="•"/>
            </a:pPr>
            <a:r>
              <a:rPr lang="en-US" sz="1800" dirty="0"/>
              <a:t>Select, the class. (It will appear in dark gray)</a:t>
            </a:r>
          </a:p>
          <a:p>
            <a:pPr marL="285750" indent="-285750">
              <a:buFont typeface="Arial" panose="020B0604020202020204" pitchFamily="34" charset="0"/>
              <a:buChar char="•"/>
            </a:pPr>
            <a:r>
              <a:rPr lang="en-US" dirty="0"/>
              <a:t>Categories box: shows the approved CEU credits for the select “Class”</a:t>
            </a:r>
          </a:p>
        </p:txBody>
      </p:sp>
    </p:spTree>
    <p:extLst>
      <p:ext uri="{BB962C8B-B14F-4D97-AF65-F5344CB8AC3E}">
        <p14:creationId xmlns:p14="http://schemas.microsoft.com/office/powerpoint/2010/main" val="93138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3911</TotalTime>
  <Words>2671</Words>
  <Application>Microsoft Office PowerPoint</Application>
  <PresentationFormat>Widescreen</PresentationFormat>
  <Paragraphs>243</Paragraphs>
  <Slides>70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70</vt:i4>
      </vt:variant>
    </vt:vector>
  </HeadingPairs>
  <TitlesOfParts>
    <vt:vector size="77" baseType="lpstr">
      <vt:lpstr>Aptos</vt:lpstr>
      <vt:lpstr>Arial</vt:lpstr>
      <vt:lpstr>Calibri</vt:lpstr>
      <vt:lpstr>Calibri Light</vt:lpstr>
      <vt:lpstr>Segoe UI</vt:lpstr>
      <vt:lpstr>Segoe UI Web (West European)</vt:lpstr>
      <vt:lpstr>Office Theme</vt:lpstr>
      <vt:lpstr>FDACS  AES Portal  Training Tutorials</vt:lpstr>
      <vt:lpstr>How to Use This Powerpoint Tutorial</vt:lpstr>
      <vt:lpstr>Training Material Overview</vt:lpstr>
      <vt:lpstr>1 | Website Access and Sign Up</vt:lpstr>
      <vt:lpstr>New User Sign Up</vt:lpstr>
      <vt:lpstr>New User Sign Up 1</vt:lpstr>
      <vt:lpstr>New User Sign Up 2</vt:lpstr>
      <vt:lpstr>New User Sign Up 3</vt:lpstr>
      <vt:lpstr>New User Sign Up 4</vt:lpstr>
      <vt:lpstr>Returning User Login 1</vt:lpstr>
      <vt:lpstr>Returning User Login 2</vt:lpstr>
      <vt:lpstr>Returning User Login 3</vt:lpstr>
      <vt:lpstr>How to Reset Your Password 1</vt:lpstr>
      <vt:lpstr>How to Reset Your Password 2</vt:lpstr>
      <vt:lpstr>2 | Portal Overview</vt:lpstr>
      <vt:lpstr>Portal Overview </vt:lpstr>
      <vt:lpstr>Portal Overview: Licensing Portal</vt:lpstr>
      <vt:lpstr>Portal Overview: CEU Providers Portal</vt:lpstr>
      <vt:lpstr>Portal Overview: Fumigation Pest Control Company Portal</vt:lpstr>
      <vt:lpstr>Portal Overview: Fumigation Vendor Portal</vt:lpstr>
      <vt:lpstr>Portal Overview: Reporting</vt:lpstr>
      <vt:lpstr>Portal Overview 1</vt:lpstr>
      <vt:lpstr>Portal Overview 2</vt:lpstr>
      <vt:lpstr>3 | General Licensing Portal Navigation</vt:lpstr>
      <vt:lpstr>Licensing Portal | View Case History</vt:lpstr>
      <vt:lpstr>Licensing Portal | License History</vt:lpstr>
      <vt:lpstr>Licensing Portal | View PDF License Docs Option 1</vt:lpstr>
      <vt:lpstr>Licensing Portal | View PDF License Docs 1 Option 2</vt:lpstr>
      <vt:lpstr>Licensing Portal | View PDF License Docs 2 Option 2</vt:lpstr>
      <vt:lpstr>Licensing Portal | Exams &amp; Vouchers</vt:lpstr>
      <vt:lpstr>Licensing Portal | Invoice Management 1</vt:lpstr>
      <vt:lpstr>Licensing Portal | Invoice Management 2</vt:lpstr>
      <vt:lpstr>Licensing Portal | Invoice Management 3</vt:lpstr>
      <vt:lpstr>Licensing Portal | Invoice Management 4</vt:lpstr>
      <vt:lpstr>Licensing Portal | Invoice Management 5</vt:lpstr>
      <vt:lpstr>Licensing Portal | Invoice Management 6</vt:lpstr>
      <vt:lpstr>Licensing Portal | Invoice Management 7</vt:lpstr>
      <vt:lpstr>Licensing Portal | Manage Access</vt:lpstr>
      <vt:lpstr>Licensing Portal | Updating Licensee Profile</vt:lpstr>
      <vt:lpstr>Licensing Portal | Business Email Field</vt:lpstr>
      <vt:lpstr>4 | Chapter 487 License Navigation Click the desired link below (in blue) to open the Tutorial in the Department’s SharePoint site. </vt:lpstr>
      <vt:lpstr>5 | Chapter 388 License Navigation</vt:lpstr>
      <vt:lpstr>Apply for a New PHPC License 1 </vt:lpstr>
      <vt:lpstr>Apply for a New PHPC License 2 </vt:lpstr>
      <vt:lpstr>Apply for a New PHPC License 3</vt:lpstr>
      <vt:lpstr>Renew a PHPC License 1</vt:lpstr>
      <vt:lpstr>Renew a PHPC License 2</vt:lpstr>
      <vt:lpstr>Renew a PHPC License 3</vt:lpstr>
      <vt:lpstr>Renew a PHPC License 4</vt:lpstr>
      <vt:lpstr>Renew a PHPC License 5</vt:lpstr>
      <vt:lpstr>6 | Chapter 482 License Navigation Click the desired link below (in blue) to open the Tutorial in the Department’s SharePoint site. </vt:lpstr>
      <vt:lpstr>Adding a Secondary Contact to a Business License 1 </vt:lpstr>
      <vt:lpstr>Adding a Secondary Contact to a Business License 2</vt:lpstr>
      <vt:lpstr>7 | CEU Portal Click the desired link below (in blue) to open the Tutorial in the Department’s SharePoint site. </vt:lpstr>
      <vt:lpstr>8 | Fumigation Portal Click the desired link below (in blue) to open the Tutorial in the Department’s SharePoint site. </vt:lpstr>
      <vt:lpstr>9 | Reports </vt:lpstr>
      <vt:lpstr>Licensing Reports 1 </vt:lpstr>
      <vt:lpstr>Licensing Reports 2 </vt:lpstr>
      <vt:lpstr>Licensing Reports 3 </vt:lpstr>
      <vt:lpstr>Earned CEU Search </vt:lpstr>
      <vt:lpstr>Earned CEUs </vt:lpstr>
      <vt:lpstr>Customer Exams 1</vt:lpstr>
      <vt:lpstr>Customer Exams 2 </vt:lpstr>
      <vt:lpstr>CEU Class Search (Available CEUs) 1</vt:lpstr>
      <vt:lpstr>CEU Class Search (Available CEUs) 2</vt:lpstr>
      <vt:lpstr>CEU Class Search (Available CEUs) 3</vt:lpstr>
      <vt:lpstr>CEU Class Search (Available CEUs) 4</vt:lpstr>
      <vt:lpstr>CEU Class Search (Available CEUs) 5</vt:lpstr>
      <vt:lpstr>CEU Class Search (Available CEUs) 6</vt:lpstr>
      <vt:lpstr>CEU Class Search (Available CEUs)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Tamara</dc:creator>
  <cp:lastModifiedBy>Kimel, Leslie</cp:lastModifiedBy>
  <cp:revision>40</cp:revision>
  <dcterms:created xsi:type="dcterms:W3CDTF">2019-04-25T13:20:43Z</dcterms:created>
  <dcterms:modified xsi:type="dcterms:W3CDTF">2025-04-01T11:23:07Z</dcterms:modified>
</cp:coreProperties>
</file>